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60" r:id="rId5"/>
    <p:sldId id="330" r:id="rId6"/>
    <p:sldId id="331" r:id="rId7"/>
    <p:sldId id="297" r:id="rId8"/>
    <p:sldId id="302" r:id="rId9"/>
    <p:sldId id="332" r:id="rId10"/>
    <p:sldId id="333" r:id="rId11"/>
    <p:sldId id="321" r:id="rId12"/>
    <p:sldId id="339" r:id="rId13"/>
    <p:sldId id="340" r:id="rId14"/>
    <p:sldId id="342" r:id="rId15"/>
    <p:sldId id="345" r:id="rId16"/>
    <p:sldId id="343" r:id="rId17"/>
    <p:sldId id="341" r:id="rId18"/>
    <p:sldId id="346" r:id="rId19"/>
    <p:sldId id="334" r:id="rId20"/>
    <p:sldId id="344" r:id="rId21"/>
    <p:sldId id="316" r:id="rId22"/>
    <p:sldId id="304" r:id="rId23"/>
    <p:sldId id="337" r:id="rId24"/>
    <p:sldId id="338" r:id="rId25"/>
    <p:sldId id="335" r:id="rId26"/>
    <p:sldId id="336" r:id="rId27"/>
    <p:sldId id="324" r:id="rId28"/>
    <p:sldId id="325" r:id="rId29"/>
    <p:sldId id="326" r:id="rId30"/>
    <p:sldId id="327" r:id="rId31"/>
    <p:sldId id="328" r:id="rId32"/>
    <p:sldId id="329" r:id="rId33"/>
    <p:sldId id="294" r:id="rId34"/>
    <p:sldId id="287" r:id="rId3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808080"/>
    <a:srgbClr val="3166CF"/>
    <a:srgbClr val="2D5EC1"/>
    <a:srgbClr val="3E6FD2"/>
    <a:srgbClr val="BDDEFF"/>
    <a:srgbClr val="99CCFF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56194C-C9CF-4102-B577-052695D4B5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05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925BC17-147D-43C3-BAC0-77CCF27B28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813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631984F-64CE-4D9E-AC3D-EA30DF1C1AF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17E5-EB83-482F-9B79-0BFD212ACF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479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C6E12-2206-4E82-B14A-6D93612091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24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E7FE7-B9E7-4C65-ACA2-CD0808F466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5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FE22-C8FE-4E18-9AC3-1B9AF8D599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588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19B6-88CC-4FA9-96BB-D3952373A3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4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77E8D-F111-4361-B67D-5323163BE6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970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01EAB-ED20-4D3A-8249-6A50B5600C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485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74E1E-631F-49B3-AD56-08CEF82FAD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414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75668-DA95-429F-9426-B475B54FB0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432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E3C98-EB3D-4A79-8533-CC45BA5E76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985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0107DF9-51F7-4C3D-B48B-492B5E6A269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uturium/en/content/e-infrastructures-making-europe-best-place-research-and-innov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36" y="1556792"/>
            <a:ext cx="8496498" cy="3456384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European Open Science Cloud and </a:t>
            </a:r>
            <a:br>
              <a:rPr lang="en-GB" sz="2800" dirty="0" smtClean="0"/>
            </a:br>
            <a:r>
              <a:rPr lang="en-GB" sz="2800" dirty="0" smtClean="0"/>
              <a:t>e-Infrastructures work-programme 2016-2017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000" dirty="0" smtClean="0"/>
              <a:t>DI4R – </a:t>
            </a:r>
            <a:r>
              <a:rPr lang="en-GB" sz="2000" dirty="0" err="1" smtClean="0"/>
              <a:t>Krakov</a:t>
            </a:r>
            <a:r>
              <a:rPr lang="en-GB" sz="2000" smtClean="0"/>
              <a:t> - 28th </a:t>
            </a:r>
            <a:r>
              <a:rPr lang="en-GB" sz="2000" dirty="0" smtClean="0"/>
              <a:t>September 2016</a:t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i="1" dirty="0"/>
              <a:t/>
            </a:r>
            <a:br>
              <a:rPr lang="en-GB" sz="2800" i="1" dirty="0"/>
            </a:br>
            <a:endParaRPr lang="en-GB" altLang="en-US" sz="2800" b="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085184"/>
            <a:ext cx="8748464" cy="1224136"/>
          </a:xfrm>
        </p:spPr>
        <p:txBody>
          <a:bodyPr/>
          <a:lstStyle/>
          <a:p>
            <a:r>
              <a:rPr lang="fr-BE" altLang="en-US" sz="2000" b="0" dirty="0" smtClean="0"/>
              <a:t>Augusto BURGUEÑO ARJONA</a:t>
            </a:r>
          </a:p>
          <a:p>
            <a:r>
              <a:rPr lang="fr-BE" altLang="en-US" sz="2000" b="0" dirty="0" smtClean="0"/>
              <a:t>Head of Unit e-Infrastructure and Science Cloud</a:t>
            </a:r>
          </a:p>
          <a:p>
            <a:r>
              <a:rPr lang="fr-BE" altLang="en-US" sz="2000" b="0" dirty="0" smtClean="0"/>
              <a:t>DG CNECT - European Commission</a:t>
            </a:r>
            <a:endParaRPr lang="en-GB" alt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85130" y="1268760"/>
            <a:ext cx="748883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82550" algn="ctr"/>
            <a:r>
              <a:rPr lang="en-GB" dirty="0"/>
              <a:t>Interplay between </a:t>
            </a:r>
            <a:r>
              <a:rPr lang="en-GB" dirty="0" smtClean="0"/>
              <a:t>Theme </a:t>
            </a:r>
            <a:r>
              <a:rPr lang="en-GB" dirty="0"/>
              <a:t>1 and </a:t>
            </a:r>
            <a:r>
              <a:rPr lang="en-GB" dirty="0" smtClean="0"/>
              <a:t>Theme </a:t>
            </a:r>
            <a:r>
              <a:rPr lang="en-GB" dirty="0"/>
              <a:t>2: a dynamic </a:t>
            </a:r>
            <a:r>
              <a:rPr lang="en-GB" dirty="0" smtClean="0"/>
              <a:t>view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27984" y="2420888"/>
            <a:ext cx="0" cy="381642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453332" y="5883369"/>
            <a:ext cx="243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/>
              <a:t>WP 16/17 (220M€)</a:t>
            </a:r>
          </a:p>
          <a:p>
            <a:r>
              <a:rPr lang="fr-BE" sz="1600" b="1" dirty="0" smtClean="0"/>
              <a:t>WP 18/20 (440M€)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9307" y="599109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/>
              <a:t>2020 and </a:t>
            </a:r>
            <a:r>
              <a:rPr lang="fr-BE" sz="1800" b="1" dirty="0" err="1" smtClean="0"/>
              <a:t>beyond</a:t>
            </a:r>
            <a:endParaRPr lang="en-GB" sz="1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47218" y="2427488"/>
            <a:ext cx="2880320" cy="864096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218" y="249289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/>
              <a:t>E-infrastructure </a:t>
            </a:r>
            <a:r>
              <a:rPr lang="fr-BE" sz="2000" dirty="0" err="1" smtClean="0"/>
              <a:t>Operational</a:t>
            </a:r>
            <a:r>
              <a:rPr lang="fr-BE" sz="2000" dirty="0" smtClean="0"/>
              <a:t> services</a:t>
            </a:r>
            <a:endParaRPr lang="en-GB" sz="2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67544" y="3933056"/>
            <a:ext cx="7704856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23528" y="3501008"/>
            <a:ext cx="4184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err="1" smtClean="0"/>
              <a:t>Theme</a:t>
            </a:r>
            <a:r>
              <a:rPr lang="fr-BE" sz="1400" b="1" dirty="0" smtClean="0"/>
              <a:t> 1: </a:t>
            </a:r>
            <a:r>
              <a:rPr lang="fr-BE" sz="1400" b="1" dirty="0" err="1" smtClean="0"/>
              <a:t>Integration</a:t>
            </a:r>
            <a:r>
              <a:rPr lang="fr-BE" sz="1400" b="1" dirty="0" smtClean="0"/>
              <a:t> and consolidation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05732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Theme</a:t>
            </a:r>
            <a:r>
              <a:rPr lang="fr-BE" sz="1400" b="1" dirty="0" smtClean="0"/>
              <a:t> 2: Innovation</a:t>
            </a:r>
            <a:endParaRPr lang="en-GB" sz="14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847218" y="4509120"/>
            <a:ext cx="2880320" cy="864096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112" y="4618002"/>
            <a:ext cx="304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dirty="0" smtClean="0"/>
              <a:t>Prototypes of new </a:t>
            </a:r>
            <a:br>
              <a:rPr lang="fr-BE" sz="1800" dirty="0" smtClean="0"/>
            </a:br>
            <a:r>
              <a:rPr lang="fr-BE" sz="1800" dirty="0" smtClean="0"/>
              <a:t>e-infrastructure services</a:t>
            </a:r>
            <a:endParaRPr lang="en-GB" sz="1800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3874462" y="2564904"/>
            <a:ext cx="1291387" cy="482122"/>
          </a:xfrm>
          <a:prstGeom prst="rightArrow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92080" y="2444058"/>
            <a:ext cx="2880320" cy="864096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2100" y="24928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/>
              <a:t>European Open Science Cloud</a:t>
            </a:r>
            <a:endParaRPr lang="en-GB" sz="2000" dirty="0"/>
          </a:p>
        </p:txBody>
      </p:sp>
      <p:sp>
        <p:nvSpPr>
          <p:cNvPr id="20" name="Bent Arrow 19"/>
          <p:cNvSpPr/>
          <p:nvPr/>
        </p:nvSpPr>
        <p:spPr bwMode="auto">
          <a:xfrm rot="16200000" flipV="1">
            <a:off x="4169984" y="3039646"/>
            <a:ext cx="1438181" cy="2172461"/>
          </a:xfrm>
          <a:prstGeom prst="bentArrow">
            <a:avLst>
              <a:gd name="adj1" fmla="val 18746"/>
              <a:gd name="adj2" fmla="val 18225"/>
              <a:gd name="adj3" fmla="val 20831"/>
              <a:gd name="adj4" fmla="val 45092"/>
            </a:avLst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2" name="Bent Arrow 21"/>
          <p:cNvSpPr/>
          <p:nvPr/>
        </p:nvSpPr>
        <p:spPr bwMode="auto">
          <a:xfrm rot="16200000" flipH="1" flipV="1">
            <a:off x="4492173" y="4315085"/>
            <a:ext cx="807900" cy="2172461"/>
          </a:xfrm>
          <a:prstGeom prst="bentArrow">
            <a:avLst>
              <a:gd name="adj1" fmla="val 30716"/>
              <a:gd name="adj2" fmla="val 28769"/>
              <a:gd name="adj3" fmla="val 20831"/>
              <a:gd name="adj4" fmla="val 45092"/>
            </a:avLst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75085" y="4521808"/>
            <a:ext cx="2097315" cy="864096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57959" y="4618002"/>
            <a:ext cx="1731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000" dirty="0" smtClean="0"/>
              <a:t>New service</a:t>
            </a:r>
          </a:p>
          <a:p>
            <a:pPr algn="ctr"/>
            <a:r>
              <a:rPr lang="fr-BE" sz="2000" dirty="0" smtClean="0"/>
              <a:t>prototypes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4E1E-631F-49B3-AD56-08CEF82FADF9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936625"/>
          </a:xfrm>
        </p:spPr>
        <p:txBody>
          <a:bodyPr/>
          <a:lstStyle/>
          <a:p>
            <a:r>
              <a:rPr lang="fr-BE" dirty="0" err="1" smtClean="0"/>
              <a:t>Concrete</a:t>
            </a:r>
            <a:r>
              <a:rPr lang="fr-BE" dirty="0" smtClean="0"/>
              <a:t> </a:t>
            </a:r>
            <a:r>
              <a:rPr lang="fr-BE" dirty="0" err="1" smtClean="0"/>
              <a:t>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609133"/>
          </a:xfrm>
        </p:spPr>
        <p:txBody>
          <a:bodyPr/>
          <a:lstStyle/>
          <a:p>
            <a:pPr>
              <a:buClr>
                <a:srgbClr val="3E6FD2"/>
              </a:buClr>
            </a:pPr>
            <a:r>
              <a:rPr lang="fr-BE" sz="2000" dirty="0" err="1" smtClean="0"/>
              <a:t>Theme</a:t>
            </a:r>
            <a:r>
              <a:rPr lang="fr-BE" sz="2000" dirty="0" smtClean="0"/>
              <a:t> 1 – EINFRA-12-2017 – Data and </a:t>
            </a:r>
            <a:r>
              <a:rPr lang="fr-BE" sz="2000" dirty="0" err="1" smtClean="0"/>
              <a:t>distributed</a:t>
            </a:r>
            <a:r>
              <a:rPr lang="fr-BE" sz="2000" dirty="0" smtClean="0"/>
              <a:t> </a:t>
            </a:r>
            <a:r>
              <a:rPr lang="fr-BE" sz="2000" dirty="0" err="1" smtClean="0"/>
              <a:t>computing</a:t>
            </a:r>
            <a:r>
              <a:rPr lang="fr-BE" sz="2000" dirty="0" smtClean="0"/>
              <a:t> e-infrastructures for Open Science (€40 M€)</a:t>
            </a:r>
          </a:p>
          <a:p>
            <a:pPr lvl="1">
              <a:buClr>
                <a:srgbClr val="3E6FD2"/>
              </a:buClr>
            </a:pPr>
            <a:r>
              <a:rPr lang="fr-BE" sz="1800" dirty="0" err="1" smtClean="0"/>
              <a:t>Integration</a:t>
            </a:r>
            <a:r>
              <a:rPr lang="fr-BE" sz="1800" dirty="0" smtClean="0"/>
              <a:t> and consolidation of e-infrastructure services</a:t>
            </a:r>
          </a:p>
          <a:p>
            <a:pPr lvl="1">
              <a:buClr>
                <a:srgbClr val="3E6FD2"/>
              </a:buClr>
            </a:pPr>
            <a:endParaRPr lang="fr-BE" sz="1800" dirty="0"/>
          </a:p>
          <a:p>
            <a:pPr>
              <a:buClr>
                <a:srgbClr val="3E6FD2"/>
              </a:buClr>
            </a:pPr>
            <a:r>
              <a:rPr lang="fr-BE" sz="2000" dirty="0" err="1" smtClean="0"/>
              <a:t>Theme</a:t>
            </a:r>
            <a:r>
              <a:rPr lang="fr-BE" sz="2000" dirty="0" smtClean="0"/>
              <a:t> 2 – EINFRA-21-2017 – Platform-</a:t>
            </a:r>
            <a:r>
              <a:rPr lang="fr-BE" sz="2000" dirty="0" err="1" smtClean="0"/>
              <a:t>driven</a:t>
            </a:r>
            <a:r>
              <a:rPr lang="fr-BE" sz="2000" dirty="0" smtClean="0"/>
              <a:t> e-</a:t>
            </a:r>
            <a:r>
              <a:rPr lang="fr-BE" sz="2000" dirty="0" err="1" smtClean="0"/>
              <a:t>infrastruct</a:t>
            </a:r>
            <a:r>
              <a:rPr lang="fr-BE" sz="2000" dirty="0" smtClean="0"/>
              <a:t>. innovation (€20 M€)</a:t>
            </a:r>
          </a:p>
          <a:p>
            <a:pPr lvl="1">
              <a:buClr>
                <a:srgbClr val="3E6FD2"/>
              </a:buClr>
            </a:pPr>
            <a:r>
              <a:rPr lang="fr-BE" sz="1800" dirty="0" smtClean="0"/>
              <a:t>Service </a:t>
            </a:r>
            <a:r>
              <a:rPr lang="fr-BE" sz="1800" dirty="0" err="1" smtClean="0"/>
              <a:t>development</a:t>
            </a:r>
            <a:endParaRPr lang="fr-BE" sz="1800" dirty="0"/>
          </a:p>
          <a:p>
            <a:pPr lvl="1">
              <a:buClr>
                <a:srgbClr val="3E6FD2"/>
              </a:buClr>
            </a:pPr>
            <a:endParaRPr lang="fr-BE" sz="1800" dirty="0" smtClean="0"/>
          </a:p>
          <a:p>
            <a:pPr>
              <a:buClr>
                <a:srgbClr val="3E6FD2"/>
              </a:buClr>
            </a:pPr>
            <a:r>
              <a:rPr lang="fr-BE" sz="2000" dirty="0" smtClean="0"/>
              <a:t>INFRASUPP-02-2017(3) </a:t>
            </a:r>
            <a:r>
              <a:rPr lang="fr-BE" sz="2000" dirty="0"/>
              <a:t>– </a:t>
            </a:r>
            <a:r>
              <a:rPr lang="en-GB" sz="2000" dirty="0"/>
              <a:t>Support to the </a:t>
            </a:r>
            <a:r>
              <a:rPr lang="en-GB" sz="2000" b="1" dirty="0"/>
              <a:t>Research Data Alliance (RDA</a:t>
            </a:r>
            <a:r>
              <a:rPr lang="en-GB" sz="2000" b="1" dirty="0" smtClean="0"/>
              <a:t>)</a:t>
            </a:r>
            <a:r>
              <a:rPr lang="en-GB" sz="2000" dirty="0" smtClean="0"/>
              <a:t> </a:t>
            </a:r>
            <a:r>
              <a:rPr lang="fr-BE" sz="2000" dirty="0" smtClean="0"/>
              <a:t>(€3.5M€)</a:t>
            </a:r>
            <a:endParaRPr lang="fr-BE" sz="2000" dirty="0"/>
          </a:p>
          <a:p>
            <a:pPr>
              <a:buClr>
                <a:srgbClr val="3E6FD2"/>
              </a:buClr>
            </a:pPr>
            <a:endParaRPr lang="fr-BE" sz="1800" dirty="0"/>
          </a:p>
          <a:p>
            <a:pPr marL="457200" lvl="1" indent="0" algn="ctr">
              <a:buNone/>
            </a:pPr>
            <a:r>
              <a:rPr lang="fr-BE" sz="2800" dirty="0" err="1" smtClean="0"/>
              <a:t>Closing</a:t>
            </a:r>
            <a:r>
              <a:rPr lang="fr-BE" sz="2800" dirty="0" smtClean="0"/>
              <a:t> date: 29/3/2017</a:t>
            </a:r>
            <a:endParaRPr lang="fr-BE" sz="2800" dirty="0"/>
          </a:p>
          <a:p>
            <a:pPr lvl="1">
              <a:buClr>
                <a:srgbClr val="3E6FD2"/>
              </a:buClr>
            </a:pPr>
            <a:endParaRPr lang="fr-BE" sz="1800" dirty="0" smtClean="0"/>
          </a:p>
          <a:p>
            <a:pPr lvl="1">
              <a:buClr>
                <a:srgbClr val="3E6FD2"/>
              </a:buClr>
            </a:pPr>
            <a:endParaRPr lang="fr-BE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78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GB" sz="2400" dirty="0"/>
              <a:t>EINFRA-12-2017(a) Secure and agile data and distributed computing </a:t>
            </a:r>
            <a:r>
              <a:rPr lang="en-GB" sz="2400" dirty="0" smtClean="0"/>
              <a:t>e-infrastructures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024336"/>
          </a:xfrm>
        </p:spPr>
        <p:txBody>
          <a:bodyPr/>
          <a:lstStyle/>
          <a:p>
            <a:pPr>
              <a:buClr>
                <a:srgbClr val="2D5EC1"/>
              </a:buClr>
            </a:pPr>
            <a:r>
              <a:rPr lang="en-GB" b="1" dirty="0" smtClean="0"/>
              <a:t>Integration</a:t>
            </a:r>
            <a:r>
              <a:rPr lang="en-GB" dirty="0" smtClean="0"/>
              <a:t> </a:t>
            </a:r>
            <a:r>
              <a:rPr lang="en-GB" dirty="0"/>
              <a:t>of resources exposing them through a dynamic registry and </a:t>
            </a:r>
            <a:r>
              <a:rPr lang="en-GB" b="1" dirty="0"/>
              <a:t>catalogue of services</a:t>
            </a:r>
          </a:p>
          <a:p>
            <a:pPr>
              <a:buClr>
                <a:srgbClr val="2D5EC1"/>
              </a:buClr>
            </a:pPr>
            <a:r>
              <a:rPr lang="en-GB" dirty="0" smtClean="0"/>
              <a:t>Engagement </a:t>
            </a:r>
            <a:r>
              <a:rPr lang="en-GB" dirty="0"/>
              <a:t>with </a:t>
            </a:r>
            <a:r>
              <a:rPr lang="en-GB" b="1" dirty="0"/>
              <a:t>user </a:t>
            </a:r>
            <a:r>
              <a:rPr lang="en-GB" b="1" dirty="0" smtClean="0"/>
              <a:t>communities</a:t>
            </a:r>
            <a:endParaRPr lang="en-GB" b="1" dirty="0"/>
          </a:p>
          <a:p>
            <a:pPr>
              <a:buClr>
                <a:srgbClr val="2D5EC1"/>
              </a:buClr>
            </a:pPr>
            <a:r>
              <a:rPr lang="en-GB" dirty="0"/>
              <a:t>Promoting </a:t>
            </a:r>
            <a:r>
              <a:rPr lang="en-GB" b="1" dirty="0"/>
              <a:t>interoperability</a:t>
            </a:r>
            <a:r>
              <a:rPr lang="en-GB" dirty="0"/>
              <a:t> with similar infrastructures and exploiting economies of scale</a:t>
            </a:r>
          </a:p>
          <a:p>
            <a:pPr>
              <a:buClr>
                <a:srgbClr val="2D5EC1"/>
              </a:buClr>
            </a:pPr>
            <a:r>
              <a:rPr lang="en-GB" dirty="0" smtClean="0"/>
              <a:t>Interoperability </a:t>
            </a:r>
            <a:r>
              <a:rPr lang="en-GB" dirty="0"/>
              <a:t>of pan-European </a:t>
            </a:r>
            <a:r>
              <a:rPr lang="en-GB" b="1" dirty="0"/>
              <a:t>thematic e-Infrastructures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236" y="5517232"/>
            <a:ext cx="6769802" cy="707886"/>
          </a:xfrm>
          <a:prstGeom prst="rect">
            <a:avLst/>
          </a:prstGeom>
          <a:noFill/>
          <a:ln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 err="1" smtClean="0"/>
              <a:t>Expected</a:t>
            </a:r>
            <a:r>
              <a:rPr lang="fr-BE" sz="2000" b="1" dirty="0" smtClean="0"/>
              <a:t> EU contribution</a:t>
            </a:r>
            <a:r>
              <a:rPr lang="fr-BE" sz="2000" dirty="0" smtClean="0"/>
              <a:t>: EUR 10 to 15 million </a:t>
            </a:r>
          </a:p>
          <a:p>
            <a:pPr algn="ctr"/>
            <a:r>
              <a:rPr lang="fr-BE" sz="2000" b="1" dirty="0" smtClean="0"/>
              <a:t>Maximum</a:t>
            </a:r>
            <a:r>
              <a:rPr lang="fr-BE" sz="2000" dirty="0" smtClean="0"/>
              <a:t>: EUR 30 million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1285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96" y="1339850"/>
            <a:ext cx="8517384" cy="936625"/>
          </a:xfrm>
        </p:spPr>
        <p:txBody>
          <a:bodyPr/>
          <a:lstStyle/>
          <a:p>
            <a:r>
              <a:rPr lang="en-GB" sz="2400" dirty="0"/>
              <a:t>EINFRA-12-2017(b) Access and preservation platforms for scientific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E6FD2"/>
              </a:buClr>
            </a:pPr>
            <a:r>
              <a:rPr lang="en-GB" dirty="0" smtClean="0"/>
              <a:t>Support </a:t>
            </a:r>
            <a:r>
              <a:rPr lang="en-GB" dirty="0"/>
              <a:t>of publishing platforms and services for scientific </a:t>
            </a:r>
            <a:r>
              <a:rPr lang="en-GB" dirty="0" smtClean="0"/>
              <a:t>information linking </a:t>
            </a:r>
            <a:r>
              <a:rPr lang="en-GB" dirty="0"/>
              <a:t>institutional and thematic repositories across Europe</a:t>
            </a:r>
          </a:p>
          <a:p>
            <a:pPr>
              <a:buClr>
                <a:srgbClr val="3E6FD2"/>
              </a:buClr>
            </a:pPr>
            <a:r>
              <a:rPr lang="en-GB" dirty="0" smtClean="0"/>
              <a:t>Collection </a:t>
            </a:r>
            <a:r>
              <a:rPr lang="en-GB" dirty="0"/>
              <a:t>of </a:t>
            </a:r>
            <a:r>
              <a:rPr lang="en-GB" dirty="0" err="1"/>
              <a:t>bibliometric</a:t>
            </a:r>
            <a:r>
              <a:rPr lang="en-GB" dirty="0"/>
              <a:t> data on publications, citations etc. on all Horizon 2020 scientific output. Delivery of standard and on-demand statistics.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56989" y="5517232"/>
            <a:ext cx="6606296" cy="707886"/>
          </a:xfrm>
          <a:prstGeom prst="rect">
            <a:avLst/>
          </a:prstGeom>
          <a:noFill/>
          <a:ln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 err="1" smtClean="0"/>
              <a:t>Expected</a:t>
            </a:r>
            <a:r>
              <a:rPr lang="fr-BE" sz="2000" b="1" dirty="0" smtClean="0"/>
              <a:t> EU contribution</a:t>
            </a:r>
            <a:r>
              <a:rPr lang="fr-BE" sz="2000" dirty="0" smtClean="0"/>
              <a:t>: EUR 8 to 10 million </a:t>
            </a:r>
          </a:p>
          <a:p>
            <a:pPr algn="ctr"/>
            <a:r>
              <a:rPr lang="fr-BE" sz="2000" b="1" dirty="0" smtClean="0"/>
              <a:t>Maximum</a:t>
            </a:r>
            <a:r>
              <a:rPr lang="fr-BE" sz="2000" dirty="0" smtClean="0"/>
              <a:t>: EUR 10 million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78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39850"/>
            <a:ext cx="8445376" cy="936625"/>
          </a:xfrm>
        </p:spPr>
        <p:txBody>
          <a:bodyPr/>
          <a:lstStyle/>
          <a:p>
            <a:r>
              <a:rPr lang="fr-BE" sz="2800" dirty="0" smtClean="0"/>
              <a:t>Evaluation </a:t>
            </a:r>
            <a:r>
              <a:rPr lang="fr-BE" sz="2800" dirty="0" err="1" smtClean="0"/>
              <a:t>criteria</a:t>
            </a:r>
            <a:r>
              <a:rPr lang="fr-BE" sz="2800" dirty="0" smtClean="0"/>
              <a:t> for EINFRA-12-2017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GB" dirty="0" smtClean="0"/>
              <a:t>Excellence</a:t>
            </a:r>
          </a:p>
          <a:p>
            <a:pPr lvl="1">
              <a:buClr>
                <a:srgbClr val="002060"/>
              </a:buClr>
            </a:pPr>
            <a:r>
              <a:rPr lang="en-GB" dirty="0" smtClean="0"/>
              <a:t>TRL8 </a:t>
            </a:r>
            <a:r>
              <a:rPr lang="en-GB" dirty="0"/>
              <a:t>required before the start of the </a:t>
            </a:r>
            <a:r>
              <a:rPr lang="en-GB" dirty="0" smtClean="0"/>
              <a:t>project</a:t>
            </a:r>
          </a:p>
          <a:p>
            <a:pPr lvl="1">
              <a:buClr>
                <a:srgbClr val="002060"/>
              </a:buClr>
            </a:pPr>
            <a:r>
              <a:rPr lang="en-GB" dirty="0" smtClean="0"/>
              <a:t>Quality </a:t>
            </a:r>
            <a:r>
              <a:rPr lang="en-GB" dirty="0"/>
              <a:t>of the catalogue of </a:t>
            </a:r>
            <a:r>
              <a:rPr lang="en-GB" dirty="0" smtClean="0"/>
              <a:t>services</a:t>
            </a:r>
          </a:p>
          <a:p>
            <a:pPr lvl="1">
              <a:buClr>
                <a:srgbClr val="002060"/>
              </a:buClr>
            </a:pPr>
            <a:r>
              <a:rPr lang="en-GB" dirty="0" smtClean="0"/>
              <a:t>Key Performance Indicators (measurements </a:t>
            </a:r>
            <a:r>
              <a:rPr lang="en-GB" dirty="0"/>
              <a:t>and </a:t>
            </a:r>
            <a:r>
              <a:rPr lang="en-GB" dirty="0" smtClean="0"/>
              <a:t>baseline)</a:t>
            </a:r>
            <a:endParaRPr lang="en-GB" dirty="0"/>
          </a:p>
          <a:p>
            <a:pPr>
              <a:buClr>
                <a:srgbClr val="002060"/>
              </a:buClr>
            </a:pPr>
            <a:r>
              <a:rPr lang="en-GB" dirty="0" smtClean="0"/>
              <a:t>Impact</a:t>
            </a:r>
          </a:p>
          <a:p>
            <a:pPr lvl="1">
              <a:buClr>
                <a:srgbClr val="002060"/>
              </a:buClr>
            </a:pPr>
            <a:r>
              <a:rPr lang="en-GB" dirty="0" smtClean="0"/>
              <a:t>Potential </a:t>
            </a:r>
            <a:r>
              <a:rPr lang="en-GB" dirty="0"/>
              <a:t>to enhance capacity for innovation and production of new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556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46" y="1052736"/>
            <a:ext cx="9139354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449263" eaLnBrk="0" hangingPunct="0">
              <a:spcBef>
                <a:spcPts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GB" b="1" i="0" dirty="0">
                <a:latin typeface="+mj-lt"/>
                <a:ea typeface="+mj-ea"/>
                <a:cs typeface="+mj-cs"/>
              </a:rPr>
              <a:t>Implementation mechanism for EINFRA-12-2017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6409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+mn-lt"/>
              </a:rPr>
              <a:t>All proposals responding to this call will be evaluated by the same expert evaluators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+mn-lt"/>
              </a:rPr>
              <a:t>Additional experts (</a:t>
            </a:r>
            <a:r>
              <a:rPr lang="en-GB" sz="2000" b="1" i="1" dirty="0">
                <a:latin typeface="+mn-lt"/>
              </a:rPr>
              <a:t>external board</a:t>
            </a:r>
            <a:r>
              <a:rPr lang="en-GB" sz="2000" i="1" dirty="0">
                <a:latin typeface="+mn-lt"/>
              </a:rPr>
              <a:t>) will help the Commission to identify potential synergies, overlaps and gaps in the overall service offering </a:t>
            </a:r>
            <a:r>
              <a:rPr lang="en-GB" sz="2000" i="1" dirty="0" smtClean="0">
                <a:latin typeface="+mn-lt"/>
              </a:rPr>
              <a:t>of retained proposals (amendment in WP)</a:t>
            </a:r>
            <a:endParaRPr lang="en-GB" sz="2000" i="1" dirty="0"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+mn-lt"/>
              </a:rPr>
              <a:t>Successful proposals will conclude </a:t>
            </a:r>
            <a:r>
              <a:rPr lang="en-GB" sz="2000" b="1" i="1" dirty="0">
                <a:latin typeface="+mn-lt"/>
              </a:rPr>
              <a:t>complementary grants </a:t>
            </a:r>
            <a:r>
              <a:rPr lang="en-GB" sz="2000" i="1" dirty="0">
                <a:latin typeface="+mn-lt"/>
              </a:rPr>
              <a:t>with the Commission, which requires them to sign </a:t>
            </a:r>
            <a:r>
              <a:rPr lang="en-GB" sz="2000" b="1" i="1" dirty="0">
                <a:latin typeface="+mn-lt"/>
              </a:rPr>
              <a:t>collaboration agreements</a:t>
            </a:r>
            <a:r>
              <a:rPr lang="en-GB" sz="2000" i="1" dirty="0">
                <a:latin typeface="+mn-lt"/>
              </a:rPr>
              <a:t> among themselves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+mn-lt"/>
              </a:rPr>
              <a:t>The Commission will encourage projects to take into consideration the findings on synergies, overlaps and gaps when concluding their collaboration agreements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+mn-lt"/>
              </a:rPr>
              <a:t>After six months of grant agreement signature, the Commission will convene the external board to assess the collaboration agreements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+mn-lt"/>
              </a:rPr>
              <a:t>Reviews for these projects will be run jointly  </a:t>
            </a:r>
          </a:p>
        </p:txBody>
      </p:sp>
    </p:spTree>
    <p:extLst>
      <p:ext uri="{BB962C8B-B14F-4D97-AF65-F5344CB8AC3E}">
        <p14:creationId xmlns:p14="http://schemas.microsoft.com/office/powerpoint/2010/main" val="111818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1009030"/>
          </a:xfrm>
        </p:spPr>
        <p:txBody>
          <a:bodyPr/>
          <a:lstStyle/>
          <a:p>
            <a:r>
              <a:rPr lang="en-GB" sz="2400" dirty="0" smtClean="0"/>
              <a:t>EINFRA-21-2017(b.1) e-Infrastructure prototypes for universal </a:t>
            </a:r>
            <a:r>
              <a:rPr lang="en-GB" sz="2400" dirty="0"/>
              <a:t>discoverability of data objects and </a:t>
            </a:r>
            <a:r>
              <a:rPr lang="en-GB" sz="2400" dirty="0" smtClean="0"/>
              <a:t>provenance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GB" dirty="0"/>
              <a:t>Service prototype for the uptake of a Digital Identifier  for digital objects across disciplines and geographical </a:t>
            </a:r>
            <a:r>
              <a:rPr lang="en-GB" dirty="0" smtClean="0"/>
              <a:t>areas</a:t>
            </a:r>
            <a:endParaRPr lang="en-GB" dirty="0"/>
          </a:p>
          <a:p>
            <a:pPr>
              <a:buClr>
                <a:srgbClr val="002060"/>
              </a:buClr>
            </a:pPr>
            <a:r>
              <a:rPr lang="en-GB" dirty="0"/>
              <a:t>Promote federation of locally operated systems to ensure </a:t>
            </a:r>
            <a:r>
              <a:rPr lang="en-GB" dirty="0" smtClean="0"/>
              <a:t>interoperability</a:t>
            </a:r>
            <a:endParaRPr lang="en-GB" dirty="0"/>
          </a:p>
          <a:p>
            <a:pPr>
              <a:buClr>
                <a:srgbClr val="002060"/>
              </a:buClr>
            </a:pPr>
            <a:r>
              <a:rPr lang="en-GB" dirty="0"/>
              <a:t>Address requirements from all relevant stakeholder groups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38742" y="5517232"/>
            <a:ext cx="6442789" cy="400110"/>
          </a:xfrm>
          <a:prstGeom prst="rect">
            <a:avLst/>
          </a:prstGeom>
          <a:noFill/>
          <a:ln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 err="1" smtClean="0"/>
              <a:t>Expected</a:t>
            </a:r>
            <a:r>
              <a:rPr lang="fr-BE" sz="2000" b="1" dirty="0" smtClean="0"/>
              <a:t> EU contribution</a:t>
            </a:r>
            <a:r>
              <a:rPr lang="fr-BE" sz="2000" dirty="0" smtClean="0"/>
              <a:t>: EUR 4 to 5 million</a:t>
            </a:r>
          </a:p>
        </p:txBody>
      </p:sp>
    </p:spTree>
    <p:extLst>
      <p:ext uri="{BB962C8B-B14F-4D97-AF65-F5344CB8AC3E}">
        <p14:creationId xmlns:p14="http://schemas.microsoft.com/office/powerpoint/2010/main" val="112545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1081038"/>
          </a:xfrm>
        </p:spPr>
        <p:txBody>
          <a:bodyPr/>
          <a:lstStyle/>
          <a:p>
            <a:r>
              <a:rPr lang="en-GB" sz="2400" dirty="0" smtClean="0"/>
              <a:t>EINFRA-21-2017(b.2) Computing e-infrastructure prototypes with </a:t>
            </a:r>
            <a:r>
              <a:rPr lang="en-GB" sz="2400" dirty="0"/>
              <a:t>extreme large </a:t>
            </a:r>
            <a:r>
              <a:rPr lang="en-GB" sz="2400" dirty="0" smtClean="0"/>
              <a:t>datasets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952849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GB" dirty="0"/>
              <a:t>Service prototyping for dealing with very large data </a:t>
            </a:r>
            <a:r>
              <a:rPr lang="en-GB" dirty="0" smtClean="0"/>
              <a:t>resources</a:t>
            </a:r>
            <a:endParaRPr lang="en-GB" dirty="0"/>
          </a:p>
          <a:p>
            <a:pPr>
              <a:buClr>
                <a:srgbClr val="002060"/>
              </a:buClr>
            </a:pPr>
            <a:r>
              <a:rPr lang="en-GB" dirty="0"/>
              <a:t>Support by robust mathematical methods and tools following an open source approach and aiming at common </a:t>
            </a:r>
            <a:r>
              <a:rPr lang="en-GB" dirty="0" smtClean="0"/>
              <a:t>interfaces</a:t>
            </a:r>
            <a:endParaRPr lang="en-GB" dirty="0"/>
          </a:p>
          <a:p>
            <a:pPr>
              <a:buClr>
                <a:srgbClr val="002060"/>
              </a:buClr>
            </a:pPr>
            <a:r>
              <a:rPr lang="en-GB" dirty="0"/>
              <a:t>New model approaches to HPC and data management are </a:t>
            </a:r>
            <a:r>
              <a:rPr lang="en-GB" dirty="0" smtClean="0"/>
              <a:t>encouraged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55385" y="5517232"/>
            <a:ext cx="6609503" cy="400110"/>
          </a:xfrm>
          <a:prstGeom prst="rect">
            <a:avLst/>
          </a:prstGeom>
          <a:noFill/>
          <a:ln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 err="1" smtClean="0"/>
              <a:t>Expected</a:t>
            </a:r>
            <a:r>
              <a:rPr lang="fr-BE" sz="2000" b="1" dirty="0" smtClean="0"/>
              <a:t> EU contribution</a:t>
            </a:r>
            <a:r>
              <a:rPr lang="fr-BE" sz="2000" dirty="0" smtClean="0"/>
              <a:t>: EUR 2.5 to 3 million</a:t>
            </a:r>
          </a:p>
        </p:txBody>
      </p:sp>
    </p:spTree>
    <p:extLst>
      <p:ext uri="{BB962C8B-B14F-4D97-AF65-F5344CB8AC3E}">
        <p14:creationId xmlns:p14="http://schemas.microsoft.com/office/powerpoint/2010/main" val="3064903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39850"/>
            <a:ext cx="8568952" cy="936625"/>
          </a:xfrm>
        </p:spPr>
        <p:txBody>
          <a:bodyPr/>
          <a:lstStyle/>
          <a:p>
            <a:r>
              <a:rPr lang="fr-BE" sz="2800" dirty="0"/>
              <a:t>Evaluation </a:t>
            </a:r>
            <a:r>
              <a:rPr lang="fr-BE" sz="2800" dirty="0" err="1"/>
              <a:t>criteria</a:t>
            </a:r>
            <a:r>
              <a:rPr lang="fr-BE" sz="2800" dirty="0"/>
              <a:t> for </a:t>
            </a:r>
            <a:r>
              <a:rPr lang="fr-BE" sz="2800" dirty="0" smtClean="0"/>
              <a:t>EINFRA-21-2017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GB" dirty="0" smtClean="0"/>
              <a:t>Excellence</a:t>
            </a:r>
          </a:p>
          <a:p>
            <a:pPr lvl="1">
              <a:buClr>
                <a:srgbClr val="002060"/>
              </a:buClr>
            </a:pPr>
            <a:r>
              <a:rPr lang="en-GB" dirty="0" smtClean="0"/>
              <a:t>TRL </a:t>
            </a:r>
            <a:r>
              <a:rPr lang="en-GB" dirty="0"/>
              <a:t>6 (min.) required before the start of the project and achieving at least TRL 8 by the </a:t>
            </a:r>
            <a:r>
              <a:rPr lang="en-GB" dirty="0" smtClean="0"/>
              <a:t>end</a:t>
            </a:r>
          </a:p>
          <a:p>
            <a:pPr lvl="1">
              <a:buClr>
                <a:srgbClr val="002060"/>
              </a:buClr>
            </a:pPr>
            <a:r>
              <a:rPr lang="en-GB" dirty="0" smtClean="0"/>
              <a:t>The </a:t>
            </a:r>
            <a:r>
              <a:rPr lang="en-GB" dirty="0"/>
              <a:t>extent to which the proposed activities will improve, in quality and/or quantity, the services provided by state of the art e-infrastructures</a:t>
            </a:r>
          </a:p>
          <a:p>
            <a:pPr>
              <a:buClr>
                <a:srgbClr val="002060"/>
              </a:buClr>
            </a:pPr>
            <a:r>
              <a:rPr lang="en-GB" dirty="0" smtClean="0"/>
              <a:t>Impact</a:t>
            </a:r>
          </a:p>
          <a:p>
            <a:pPr lvl="1">
              <a:buClr>
                <a:srgbClr val="002060"/>
              </a:buClr>
            </a:pPr>
            <a:r>
              <a:rPr lang="en-GB" dirty="0" smtClean="0"/>
              <a:t>Potential </a:t>
            </a:r>
            <a:r>
              <a:rPr lang="en-GB" dirty="0"/>
              <a:t>to enhance capacity for innovation and production of new </a:t>
            </a:r>
            <a:r>
              <a:rPr lang="en-GB" dirty="0" smtClean="0"/>
              <a:t>knowledge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9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936625"/>
          </a:xfrm>
        </p:spPr>
        <p:txBody>
          <a:bodyPr/>
          <a:lstStyle/>
          <a:p>
            <a:r>
              <a:rPr lang="fr-BE" dirty="0"/>
              <a:t>INFRASUPP-02-2017(3): </a:t>
            </a:r>
            <a:br>
              <a:rPr lang="fr-BE" dirty="0"/>
            </a:br>
            <a:r>
              <a:rPr lang="fr-BE" dirty="0" smtClean="0"/>
              <a:t>European </a:t>
            </a:r>
            <a:r>
              <a:rPr lang="fr-BE" dirty="0"/>
              <a:t>support to </a:t>
            </a:r>
            <a:r>
              <a:rPr lang="fr-BE" dirty="0" smtClean="0"/>
              <a:t>RDA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568952" cy="3456384"/>
          </a:xfrm>
        </p:spPr>
        <p:txBody>
          <a:bodyPr/>
          <a:lstStyle/>
          <a:p>
            <a:pPr>
              <a:buClr>
                <a:srgbClr val="2D5EC1"/>
              </a:buClr>
            </a:pPr>
            <a:r>
              <a:rPr lang="fr-BE" sz="2000" dirty="0"/>
              <a:t>Support the </a:t>
            </a:r>
            <a:r>
              <a:rPr lang="fr-BE" sz="2000" dirty="0" err="1"/>
              <a:t>emergence</a:t>
            </a:r>
            <a:r>
              <a:rPr lang="fr-BE" sz="2000" dirty="0"/>
              <a:t> of a data infrastructure </a:t>
            </a:r>
            <a:r>
              <a:rPr lang="fr-BE" sz="2000" dirty="0" err="1"/>
              <a:t>fostering</a:t>
            </a:r>
            <a:r>
              <a:rPr lang="fr-BE" sz="2000" dirty="0"/>
              <a:t> </a:t>
            </a:r>
            <a:r>
              <a:rPr lang="fr-BE" sz="2000" dirty="0" err="1"/>
              <a:t>interoperability</a:t>
            </a:r>
            <a:endParaRPr lang="fr-BE" sz="2000" dirty="0"/>
          </a:p>
          <a:p>
            <a:pPr>
              <a:buClr>
                <a:srgbClr val="2D5EC1"/>
              </a:buClr>
            </a:pPr>
            <a:r>
              <a:rPr lang="fr-BE" sz="2000" dirty="0" smtClean="0"/>
              <a:t>Support the RDA </a:t>
            </a:r>
            <a:r>
              <a:rPr lang="fr-BE" sz="2000" dirty="0" err="1" smtClean="0"/>
              <a:t>secretariat</a:t>
            </a:r>
            <a:r>
              <a:rPr lang="fr-BE" sz="2000" dirty="0" smtClean="0"/>
              <a:t> for </a:t>
            </a:r>
          </a:p>
          <a:p>
            <a:pPr lvl="1"/>
            <a:r>
              <a:rPr lang="fr-BE" sz="1800" dirty="0" err="1" smtClean="0"/>
              <a:t>Logistics</a:t>
            </a:r>
            <a:endParaRPr lang="fr-BE" sz="1800" dirty="0" smtClean="0"/>
          </a:p>
          <a:p>
            <a:pPr lvl="1"/>
            <a:r>
              <a:rPr lang="fr-BE" sz="1800" dirty="0" smtClean="0"/>
              <a:t>Open </a:t>
            </a:r>
            <a:r>
              <a:rPr lang="fr-BE" sz="1800" dirty="0" err="1" smtClean="0"/>
              <a:t>access</a:t>
            </a:r>
            <a:r>
              <a:rPr lang="fr-BE" sz="1800" dirty="0" smtClean="0"/>
              <a:t> to RDA documents</a:t>
            </a:r>
          </a:p>
          <a:p>
            <a:pPr lvl="1"/>
            <a:r>
              <a:rPr lang="fr-BE" sz="1800" dirty="0" err="1" smtClean="0"/>
              <a:t>Dissemination</a:t>
            </a:r>
            <a:r>
              <a:rPr lang="fr-BE" sz="1800" dirty="0" smtClean="0"/>
              <a:t> </a:t>
            </a:r>
            <a:r>
              <a:rPr lang="fr-BE" sz="1800" dirty="0" err="1" smtClean="0"/>
              <a:t>activities</a:t>
            </a:r>
            <a:endParaRPr lang="fr-BE" sz="1800" dirty="0" smtClean="0"/>
          </a:p>
          <a:p>
            <a:pPr>
              <a:buClr>
                <a:srgbClr val="2D5EC1"/>
              </a:buClr>
            </a:pPr>
            <a:r>
              <a:rPr lang="fr-BE" sz="2000" dirty="0"/>
              <a:t>Financial support for European </a:t>
            </a:r>
            <a:r>
              <a:rPr lang="fr-BE" sz="2000" dirty="0" err="1"/>
              <a:t>stakeholders</a:t>
            </a:r>
            <a:r>
              <a:rPr lang="fr-BE" sz="2000" dirty="0"/>
              <a:t> to engage in RDA </a:t>
            </a:r>
            <a:r>
              <a:rPr lang="fr-BE" sz="2000" dirty="0" err="1"/>
              <a:t>processes</a:t>
            </a:r>
            <a:endParaRPr lang="en-GB" sz="2000" dirty="0"/>
          </a:p>
          <a:p>
            <a:pPr lvl="1">
              <a:buClr>
                <a:srgbClr val="2D5EC1"/>
              </a:buClr>
            </a:pPr>
            <a:r>
              <a:rPr lang="fr-BE" sz="1800" dirty="0" smtClean="0"/>
              <a:t>In </a:t>
            </a:r>
            <a:r>
              <a:rPr lang="fr-BE" sz="1800" dirty="0" err="1" smtClean="0"/>
              <a:t>particular</a:t>
            </a:r>
            <a:r>
              <a:rPr lang="fr-BE" sz="1800" dirty="0" smtClean="0"/>
              <a:t>, support to ESFRI </a:t>
            </a:r>
            <a:r>
              <a:rPr lang="fr-BE" sz="1800" dirty="0" err="1"/>
              <a:t>infras</a:t>
            </a:r>
            <a:r>
              <a:rPr lang="fr-BE" sz="1800" dirty="0"/>
              <a:t> and </a:t>
            </a:r>
            <a:r>
              <a:rPr lang="fr-BE" sz="1800" dirty="0" err="1"/>
              <a:t>other</a:t>
            </a:r>
            <a:r>
              <a:rPr lang="fr-BE" sz="1800" dirty="0"/>
              <a:t> </a:t>
            </a:r>
            <a:r>
              <a:rPr lang="fr-BE" sz="1800" dirty="0" err="1" smtClean="0"/>
              <a:t>communities</a:t>
            </a:r>
            <a:endParaRPr lang="fr-B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57160" y="5877272"/>
            <a:ext cx="6699271" cy="707886"/>
          </a:xfrm>
          <a:prstGeom prst="rect">
            <a:avLst/>
          </a:prstGeom>
          <a:noFill/>
          <a:ln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 err="1" smtClean="0"/>
              <a:t>Expected</a:t>
            </a:r>
            <a:r>
              <a:rPr lang="fr-BE" sz="2000" b="1" dirty="0" smtClean="0"/>
              <a:t> EU contribution</a:t>
            </a:r>
            <a:r>
              <a:rPr lang="fr-BE" sz="2000" dirty="0" smtClean="0"/>
              <a:t>: EUR 3 to 3.5 million </a:t>
            </a:r>
          </a:p>
          <a:p>
            <a:pPr algn="ctr"/>
            <a:r>
              <a:rPr lang="fr-BE" sz="2000" b="1" dirty="0" smtClean="0"/>
              <a:t>Maximum</a:t>
            </a:r>
            <a:r>
              <a:rPr lang="fr-BE" sz="2000" dirty="0" smtClean="0"/>
              <a:t>: EUR 3.5 million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6038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8964488" cy="648989"/>
          </a:xfrm>
        </p:spPr>
        <p:txBody>
          <a:bodyPr/>
          <a:lstStyle/>
          <a:p>
            <a:r>
              <a:rPr lang="fr-BE" dirty="0" smtClean="0"/>
              <a:t>The </a:t>
            </a:r>
            <a:r>
              <a:rPr lang="fr-BE" sz="2800" dirty="0" smtClean="0"/>
              <a:t>European </a:t>
            </a:r>
            <a:r>
              <a:rPr lang="fr-BE" sz="2800" dirty="0"/>
              <a:t>Cloud </a:t>
            </a:r>
            <a:r>
              <a:rPr lang="fr-BE" sz="2800" dirty="0" smtClean="0"/>
              <a:t>Initiative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464496"/>
          </a:xfrm>
        </p:spPr>
        <p:txBody>
          <a:bodyPr/>
          <a:lstStyle/>
          <a:p>
            <a:pPr>
              <a:buClr>
                <a:srgbClr val="2D5EC1"/>
              </a:buClr>
            </a:pPr>
            <a:r>
              <a:rPr lang="fr-BE" sz="2000" dirty="0" smtClean="0"/>
              <a:t>European Open Science Cloud (EOSC)</a:t>
            </a:r>
          </a:p>
          <a:p>
            <a:pPr lvl="1">
              <a:buClr>
                <a:srgbClr val="2D5EC1"/>
              </a:buClr>
            </a:pPr>
            <a:r>
              <a:rPr lang="fr-BE" sz="1800" dirty="0" err="1" smtClean="0"/>
              <a:t>Integration</a:t>
            </a:r>
            <a:r>
              <a:rPr lang="fr-BE" sz="1800" dirty="0" smtClean="0"/>
              <a:t> and consolidation of e-infrastructures</a:t>
            </a:r>
          </a:p>
          <a:p>
            <a:pPr lvl="1">
              <a:buClr>
                <a:srgbClr val="2D5EC1"/>
              </a:buClr>
            </a:pPr>
            <a:r>
              <a:rPr lang="fr-BE" sz="1800" dirty="0" err="1" smtClean="0"/>
              <a:t>Federation</a:t>
            </a:r>
            <a:r>
              <a:rPr lang="fr-BE" sz="1800" dirty="0" smtClean="0"/>
              <a:t> of </a:t>
            </a:r>
            <a:r>
              <a:rPr lang="fr-BE" sz="1800" dirty="0" err="1" smtClean="0"/>
              <a:t>existing</a:t>
            </a:r>
            <a:r>
              <a:rPr lang="fr-BE" sz="1800" dirty="0" smtClean="0"/>
              <a:t> </a:t>
            </a:r>
            <a:r>
              <a:rPr lang="fr-BE" sz="1800" dirty="0" err="1" smtClean="0"/>
              <a:t>research</a:t>
            </a:r>
            <a:r>
              <a:rPr lang="fr-BE" sz="1800" dirty="0" smtClean="0"/>
              <a:t> infrastructures and </a:t>
            </a:r>
            <a:r>
              <a:rPr lang="fr-BE" sz="1800" dirty="0" err="1" smtClean="0"/>
              <a:t>scientific</a:t>
            </a:r>
            <a:r>
              <a:rPr lang="fr-BE" sz="1800" dirty="0" smtClean="0"/>
              <a:t> </a:t>
            </a:r>
            <a:r>
              <a:rPr lang="fr-BE" sz="1800" dirty="0" err="1" smtClean="0"/>
              <a:t>clouds</a:t>
            </a:r>
            <a:endParaRPr lang="fr-BE" sz="1800" dirty="0" smtClean="0"/>
          </a:p>
          <a:p>
            <a:pPr lvl="1">
              <a:buClr>
                <a:srgbClr val="2D5EC1"/>
              </a:buClr>
            </a:pPr>
            <a:r>
              <a:rPr lang="fr-BE" sz="1800" dirty="0" err="1" smtClean="0"/>
              <a:t>Development</a:t>
            </a:r>
            <a:r>
              <a:rPr lang="fr-BE" sz="1800" dirty="0" smtClean="0"/>
              <a:t> of </a:t>
            </a:r>
            <a:r>
              <a:rPr lang="fr-BE" sz="1800" dirty="0" err="1" smtClean="0"/>
              <a:t>cloud-based</a:t>
            </a:r>
            <a:r>
              <a:rPr lang="fr-BE" sz="1800" dirty="0" smtClean="0"/>
              <a:t> services for Open Science</a:t>
            </a:r>
          </a:p>
          <a:p>
            <a:pPr lvl="1">
              <a:buClr>
                <a:srgbClr val="2D5EC1"/>
              </a:buClr>
            </a:pPr>
            <a:r>
              <a:rPr lang="fr-BE" sz="1800" dirty="0" err="1" smtClean="0"/>
              <a:t>Connection</a:t>
            </a:r>
            <a:r>
              <a:rPr lang="fr-BE" sz="1800" dirty="0" smtClean="0"/>
              <a:t> of </a:t>
            </a:r>
            <a:r>
              <a:rPr lang="fr-BE" sz="1800" dirty="0" err="1" smtClean="0"/>
              <a:t>ESFRIs</a:t>
            </a:r>
            <a:r>
              <a:rPr lang="fr-BE" sz="1800" dirty="0" smtClean="0"/>
              <a:t> to the EOSC</a:t>
            </a:r>
          </a:p>
          <a:p>
            <a:pPr>
              <a:buClr>
                <a:srgbClr val="2D5EC1"/>
              </a:buClr>
            </a:pPr>
            <a:endParaRPr lang="fr-BE" sz="2000" dirty="0" smtClean="0"/>
          </a:p>
          <a:p>
            <a:pPr>
              <a:buClr>
                <a:srgbClr val="2D5EC1"/>
              </a:buClr>
            </a:pPr>
            <a:r>
              <a:rPr lang="fr-BE" sz="2000" dirty="0" smtClean="0"/>
              <a:t>European Data Infrastructure (EDI)</a:t>
            </a:r>
          </a:p>
          <a:p>
            <a:pPr lvl="1">
              <a:buClr>
                <a:srgbClr val="2D5EC1"/>
              </a:buClr>
            </a:pPr>
            <a:r>
              <a:rPr lang="fr-BE" sz="1800" dirty="0" err="1" smtClean="0"/>
              <a:t>Development</a:t>
            </a:r>
            <a:r>
              <a:rPr lang="fr-BE" sz="1800" dirty="0" smtClean="0"/>
              <a:t> and </a:t>
            </a:r>
            <a:r>
              <a:rPr lang="fr-BE" sz="1800" dirty="0" err="1" smtClean="0"/>
              <a:t>deployment</a:t>
            </a:r>
            <a:r>
              <a:rPr lang="fr-BE" sz="1800" dirty="0" smtClean="0"/>
              <a:t> of large-</a:t>
            </a:r>
            <a:r>
              <a:rPr lang="fr-BE" sz="1800" dirty="0" err="1" smtClean="0"/>
              <a:t>scale</a:t>
            </a:r>
            <a:r>
              <a:rPr lang="fr-BE" sz="1800" dirty="0" smtClean="0"/>
              <a:t> European HPC, data and network infrastructure</a:t>
            </a:r>
          </a:p>
          <a:p>
            <a:pPr>
              <a:buClr>
                <a:srgbClr val="2D5EC1"/>
              </a:buClr>
            </a:pPr>
            <a:endParaRPr lang="fr-BE" sz="2000" dirty="0" smtClean="0"/>
          </a:p>
          <a:p>
            <a:pPr>
              <a:buClr>
                <a:srgbClr val="2D5EC1"/>
              </a:buClr>
            </a:pPr>
            <a:r>
              <a:rPr lang="fr-BE" sz="2000" dirty="0" err="1" smtClean="0"/>
              <a:t>Widening</a:t>
            </a:r>
            <a:r>
              <a:rPr lang="fr-BE" sz="2000" dirty="0" smtClean="0"/>
              <a:t> </a:t>
            </a:r>
            <a:r>
              <a:rPr lang="fr-BE" sz="2000" dirty="0" err="1" smtClean="0"/>
              <a:t>access</a:t>
            </a:r>
            <a:endParaRPr lang="fr-BE" sz="2000" dirty="0" smtClean="0"/>
          </a:p>
          <a:p>
            <a:pPr lvl="1">
              <a:buClr>
                <a:srgbClr val="2D5EC1"/>
              </a:buClr>
            </a:pPr>
            <a:r>
              <a:rPr lang="fr-BE" sz="1800" dirty="0" err="1" smtClean="0"/>
              <a:t>SMEs</a:t>
            </a:r>
            <a:r>
              <a:rPr lang="fr-BE" sz="1800" dirty="0" smtClean="0"/>
              <a:t>, </a:t>
            </a:r>
            <a:r>
              <a:rPr lang="fr-BE" sz="1800" dirty="0" err="1" smtClean="0"/>
              <a:t>Industry</a:t>
            </a:r>
            <a:r>
              <a:rPr lang="fr-BE" sz="1800" dirty="0" smtClean="0"/>
              <a:t> </a:t>
            </a:r>
            <a:r>
              <a:rPr lang="fr-BE" sz="1800" dirty="0" err="1" smtClean="0"/>
              <a:t>at</a:t>
            </a:r>
            <a:r>
              <a:rPr lang="fr-BE" sz="1800" dirty="0" smtClean="0"/>
              <a:t> large, </a:t>
            </a:r>
            <a:r>
              <a:rPr lang="fr-BE" sz="1800" dirty="0" err="1" smtClean="0"/>
              <a:t>Government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Future: WP18-20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More European Open Science Cloud</a:t>
            </a:r>
          </a:p>
          <a:p>
            <a:r>
              <a:rPr lang="fr-BE" dirty="0" smtClean="0"/>
              <a:t>More European Data Infrastructure</a:t>
            </a:r>
          </a:p>
          <a:p>
            <a:r>
              <a:rPr lang="fr-BE" dirty="0" smtClean="0"/>
              <a:t>More </a:t>
            </a:r>
            <a:r>
              <a:rPr lang="fr-BE" dirty="0" err="1" smtClean="0"/>
              <a:t>widening</a:t>
            </a:r>
            <a:endParaRPr lang="fr-BE" dirty="0" smtClean="0"/>
          </a:p>
          <a:p>
            <a:r>
              <a:rPr lang="fr-BE" dirty="0" smtClean="0"/>
              <a:t>More service provision and </a:t>
            </a:r>
            <a:r>
              <a:rPr lang="fr-BE" dirty="0" err="1" smtClean="0"/>
              <a:t>development</a:t>
            </a:r>
            <a:endParaRPr lang="fr-BE" dirty="0" smtClean="0"/>
          </a:p>
          <a:p>
            <a:r>
              <a:rPr lang="fr-BE" dirty="0" smtClean="0"/>
              <a:t>More </a:t>
            </a:r>
            <a:r>
              <a:rPr lang="fr-BE" dirty="0" err="1" smtClean="0"/>
              <a:t>agregation</a:t>
            </a:r>
            <a:r>
              <a:rPr lang="fr-BE" dirty="0" smtClean="0"/>
              <a:t> of </a:t>
            </a:r>
            <a:r>
              <a:rPr lang="fr-BE" dirty="0" err="1" smtClean="0"/>
              <a:t>demand</a:t>
            </a:r>
            <a:endParaRPr lang="fr-BE" dirty="0" smtClean="0"/>
          </a:p>
          <a:p>
            <a:r>
              <a:rPr lang="fr-BE" dirty="0" smtClean="0"/>
              <a:t>More </a:t>
            </a:r>
            <a:r>
              <a:rPr lang="fr-BE" dirty="0" err="1" smtClean="0"/>
              <a:t>integration</a:t>
            </a:r>
            <a:endParaRPr lang="fr-BE" dirty="0" smtClean="0"/>
          </a:p>
          <a:p>
            <a:r>
              <a:rPr lang="fr-BE" dirty="0" smtClean="0"/>
              <a:t>More consolidation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2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4E1E-631F-49B3-AD56-08CEF82FADF9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8824" y="3140968"/>
            <a:ext cx="8229600" cy="936625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sz="4000" kern="0" dirty="0" err="1" smtClean="0"/>
              <a:t>Thanks</a:t>
            </a:r>
            <a:r>
              <a:rPr lang="fr-BE" sz="4000" kern="0" dirty="0" smtClean="0"/>
              <a:t>!</a:t>
            </a:r>
            <a:endParaRPr lang="en-GB" sz="4000" kern="0" dirty="0"/>
          </a:p>
        </p:txBody>
      </p:sp>
    </p:spTree>
    <p:extLst>
      <p:ext uri="{BB962C8B-B14F-4D97-AF65-F5344CB8AC3E}">
        <p14:creationId xmlns:p14="http://schemas.microsoft.com/office/powerpoint/2010/main" val="17907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Back-up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68760"/>
            <a:ext cx="8640960" cy="1369070"/>
          </a:xfrm>
        </p:spPr>
        <p:txBody>
          <a:bodyPr/>
          <a:lstStyle/>
          <a:p>
            <a:r>
              <a:rPr lang="en-US" altLang="en-US" sz="2800" dirty="0" smtClean="0"/>
              <a:t>Digital Single Market Technologies and Public Service </a:t>
            </a:r>
            <a:r>
              <a:rPr lang="en-US" altLang="en-US" sz="2800" dirty="0" err="1" smtClean="0"/>
              <a:t>Modernisation</a:t>
            </a:r>
            <a:r>
              <a:rPr lang="en-US" altLang="en-US" sz="2800" dirty="0" smtClean="0"/>
              <a:t> Package</a:t>
            </a:r>
            <a:endParaRPr lang="en-US" altLang="en-US" sz="28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936"/>
            <a:ext cx="8229600" cy="3744416"/>
          </a:xfrm>
        </p:spPr>
        <p:txBody>
          <a:bodyPr/>
          <a:lstStyle/>
          <a:p>
            <a:pPr>
              <a:buClr>
                <a:srgbClr val="2D5EC1"/>
              </a:buClr>
            </a:pPr>
            <a:r>
              <a:rPr lang="en-US" altLang="en-US" dirty="0" err="1" smtClean="0"/>
              <a:t>Digitising</a:t>
            </a:r>
            <a:r>
              <a:rPr lang="en-US" altLang="en-US" dirty="0" smtClean="0"/>
              <a:t> European Industry</a:t>
            </a:r>
          </a:p>
          <a:p>
            <a:pPr lvl="1">
              <a:buClr>
                <a:srgbClr val="2D5EC1"/>
              </a:buClr>
            </a:pPr>
            <a:r>
              <a:rPr lang="en-US" altLang="en-US" dirty="0" smtClean="0"/>
              <a:t>SWD on Advancing the Internet of Things</a:t>
            </a:r>
          </a:p>
          <a:p>
            <a:pPr>
              <a:buClr>
                <a:srgbClr val="2D5EC1"/>
              </a:buClr>
            </a:pPr>
            <a:r>
              <a:rPr lang="en-US" altLang="en-US" dirty="0" smtClean="0"/>
              <a:t>European Cloud Initiative</a:t>
            </a:r>
          </a:p>
          <a:p>
            <a:pPr lvl="1">
              <a:buClr>
                <a:srgbClr val="2D5EC1"/>
              </a:buClr>
            </a:pPr>
            <a:r>
              <a:rPr lang="en-US" altLang="en-US" dirty="0" smtClean="0"/>
              <a:t>SWD on High-Performance Computing</a:t>
            </a:r>
          </a:p>
          <a:p>
            <a:pPr lvl="1">
              <a:buClr>
                <a:srgbClr val="2D5EC1"/>
              </a:buClr>
            </a:pPr>
            <a:r>
              <a:rPr lang="en-US" altLang="en-US" dirty="0" smtClean="0"/>
              <a:t>SWD on Quantum Technologies</a:t>
            </a:r>
          </a:p>
          <a:p>
            <a:pPr>
              <a:buClr>
                <a:srgbClr val="2D5EC1"/>
              </a:buClr>
            </a:pPr>
            <a:r>
              <a:rPr lang="en-US" altLang="en-US" dirty="0" smtClean="0"/>
              <a:t>Priorities for ICT </a:t>
            </a:r>
            <a:r>
              <a:rPr lang="en-US" altLang="en-US" dirty="0" err="1" smtClean="0"/>
              <a:t>Standardisation</a:t>
            </a:r>
            <a:endParaRPr lang="en-US" altLang="en-US" dirty="0" smtClean="0"/>
          </a:p>
          <a:p>
            <a:pPr>
              <a:buClr>
                <a:srgbClr val="2D5EC1"/>
              </a:buClr>
            </a:pPr>
            <a:r>
              <a:rPr lang="en-US" altLang="en-US" dirty="0" smtClean="0"/>
              <a:t>E-Government Action Plan</a:t>
            </a:r>
          </a:p>
          <a:p>
            <a:pPr marL="0" indent="0">
              <a:buClr>
                <a:srgbClr val="2D5EC1"/>
              </a:buClr>
              <a:buNone/>
            </a:pPr>
            <a:endParaRPr lang="en-US" altLang="en-US" dirty="0" smtClean="0"/>
          </a:p>
          <a:p>
            <a:pPr marL="0" indent="0">
              <a:buClr>
                <a:srgbClr val="2D5EC1"/>
              </a:buClr>
              <a:buNone/>
            </a:pPr>
            <a:r>
              <a:rPr lang="en-US" altLang="en-US" dirty="0" smtClean="0"/>
              <a:t>Adopted on 19 April 2016</a:t>
            </a:r>
            <a:endParaRPr lang="en-US" altLang="en-US" dirty="0"/>
          </a:p>
          <a:p>
            <a:pPr>
              <a:buClr>
                <a:srgbClr val="2D5EC1"/>
              </a:buClr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3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Why</a:t>
            </a:r>
            <a:r>
              <a:rPr lang="fr-BE" dirty="0" smtClean="0"/>
              <a:t> Europe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yet</a:t>
            </a:r>
            <a:r>
              <a:rPr lang="fr-BE" dirty="0" smtClean="0"/>
              <a:t> </a:t>
            </a:r>
            <a:r>
              <a:rPr lang="fr-BE" dirty="0" err="1" smtClean="0"/>
              <a:t>fully</a:t>
            </a:r>
            <a:r>
              <a:rPr lang="fr-BE" dirty="0" smtClean="0"/>
              <a:t> </a:t>
            </a:r>
            <a:r>
              <a:rPr lang="fr-BE" dirty="0" err="1" smtClean="0"/>
              <a:t>tapping</a:t>
            </a:r>
            <a:r>
              <a:rPr lang="fr-BE" dirty="0" smtClean="0"/>
              <a:t> </a:t>
            </a:r>
            <a:r>
              <a:rPr lang="fr-BE" dirty="0" err="1" smtClean="0"/>
              <a:t>into</a:t>
            </a:r>
            <a:r>
              <a:rPr lang="fr-BE" dirty="0" smtClean="0"/>
              <a:t> the </a:t>
            </a:r>
            <a:r>
              <a:rPr lang="fr-BE" dirty="0" err="1" smtClean="0"/>
              <a:t>potential</a:t>
            </a:r>
            <a:r>
              <a:rPr lang="fr-BE" dirty="0" smtClean="0"/>
              <a:t> of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435280" cy="3529013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fr-BE" dirty="0" smtClean="0"/>
              <a:t>Data </a:t>
            </a:r>
            <a:r>
              <a:rPr lang="fr-BE" dirty="0" err="1" smtClean="0"/>
              <a:t>coming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publicly</a:t>
            </a:r>
            <a:r>
              <a:rPr lang="fr-BE" dirty="0" smtClean="0"/>
              <a:t> </a:t>
            </a:r>
            <a:r>
              <a:rPr lang="fr-BE" dirty="0" err="1" smtClean="0"/>
              <a:t>funded</a:t>
            </a:r>
            <a:r>
              <a:rPr lang="fr-BE" dirty="0" smtClean="0"/>
              <a:t> </a:t>
            </a:r>
            <a:r>
              <a:rPr lang="fr-BE" dirty="0" err="1" smtClean="0"/>
              <a:t>research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always</a:t>
            </a:r>
            <a:r>
              <a:rPr lang="fr-BE" dirty="0" smtClean="0"/>
              <a:t> </a:t>
            </a:r>
            <a:r>
              <a:rPr lang="fr-BE" b="1" dirty="0" smtClean="0"/>
              <a:t>open</a:t>
            </a:r>
            <a:r>
              <a:rPr lang="fr-BE" dirty="0" smtClean="0"/>
              <a:t> due to </a:t>
            </a:r>
            <a:r>
              <a:rPr lang="fr-BE" dirty="0" err="1" smtClean="0"/>
              <a:t>lack</a:t>
            </a:r>
            <a:r>
              <a:rPr lang="fr-BE" dirty="0" smtClean="0"/>
              <a:t> of </a:t>
            </a:r>
            <a:r>
              <a:rPr lang="fr-BE" dirty="0" err="1" smtClean="0"/>
              <a:t>clear</a:t>
            </a:r>
            <a:r>
              <a:rPr lang="fr-BE" dirty="0" smtClean="0"/>
              <a:t> </a:t>
            </a:r>
            <a:r>
              <a:rPr lang="fr-BE" dirty="0" err="1" smtClean="0"/>
              <a:t>incentives</a:t>
            </a:r>
            <a:endParaRPr lang="fr-BE" dirty="0" smtClean="0"/>
          </a:p>
          <a:p>
            <a:pPr>
              <a:buClr>
                <a:srgbClr val="0070C0"/>
              </a:buClr>
            </a:pPr>
            <a:r>
              <a:rPr lang="fr-BE" dirty="0" err="1"/>
              <a:t>Lack</a:t>
            </a:r>
            <a:r>
              <a:rPr lang="fr-BE" dirty="0"/>
              <a:t> of </a:t>
            </a:r>
            <a:r>
              <a:rPr lang="fr-BE" dirty="0" err="1"/>
              <a:t>general</a:t>
            </a:r>
            <a:r>
              <a:rPr lang="fr-BE" dirty="0"/>
              <a:t> </a:t>
            </a:r>
            <a:r>
              <a:rPr lang="fr-BE" dirty="0" err="1"/>
              <a:t>framework</a:t>
            </a:r>
            <a:r>
              <a:rPr lang="fr-BE" dirty="0"/>
              <a:t> for the </a:t>
            </a:r>
            <a:r>
              <a:rPr lang="fr-BE" b="1" dirty="0" err="1"/>
              <a:t>reuse</a:t>
            </a:r>
            <a:r>
              <a:rPr lang="fr-BE" dirty="0"/>
              <a:t> of data </a:t>
            </a:r>
            <a:endParaRPr lang="en-GB" dirty="0"/>
          </a:p>
          <a:p>
            <a:pPr>
              <a:buClr>
                <a:srgbClr val="0070C0"/>
              </a:buClr>
            </a:pPr>
            <a:r>
              <a:rPr lang="fr-BE" dirty="0" err="1" smtClean="0"/>
              <a:t>Lack</a:t>
            </a:r>
            <a:r>
              <a:rPr lang="fr-BE" dirty="0" smtClean="0"/>
              <a:t> of data </a:t>
            </a:r>
            <a:r>
              <a:rPr lang="fr-BE" b="1" dirty="0" err="1" smtClean="0"/>
              <a:t>interoperability</a:t>
            </a:r>
            <a:endParaRPr lang="fr-BE" b="1" dirty="0" smtClean="0"/>
          </a:p>
          <a:p>
            <a:pPr>
              <a:buClr>
                <a:srgbClr val="0070C0"/>
              </a:buClr>
            </a:pPr>
            <a:r>
              <a:rPr lang="fr-BE" b="1" dirty="0" smtClean="0"/>
              <a:t>Fragmentation</a:t>
            </a:r>
            <a:r>
              <a:rPr lang="fr-BE" dirty="0" smtClean="0"/>
              <a:t> of data infrastructures (</a:t>
            </a:r>
            <a:r>
              <a:rPr lang="fr-BE" dirty="0" err="1" smtClean="0"/>
              <a:t>geographic</a:t>
            </a:r>
            <a:r>
              <a:rPr lang="fr-BE" dirty="0" smtClean="0"/>
              <a:t>, </a:t>
            </a:r>
            <a:r>
              <a:rPr lang="fr-BE" dirty="0" err="1" smtClean="0"/>
              <a:t>thematic</a:t>
            </a:r>
            <a:r>
              <a:rPr lang="fr-BE" dirty="0" smtClean="0"/>
              <a:t>, </a:t>
            </a:r>
            <a:r>
              <a:rPr lang="fr-BE" dirty="0" err="1" smtClean="0"/>
              <a:t>technological</a:t>
            </a:r>
            <a:r>
              <a:rPr lang="fr-BE" dirty="0" smtClean="0"/>
              <a:t>, </a:t>
            </a:r>
            <a:r>
              <a:rPr lang="fr-BE" dirty="0" err="1" smtClean="0"/>
              <a:t>governance</a:t>
            </a:r>
            <a:r>
              <a:rPr lang="fr-BE" dirty="0" smtClean="0"/>
              <a:t>)</a:t>
            </a:r>
          </a:p>
          <a:p>
            <a:pPr>
              <a:buClr>
                <a:srgbClr val="0070C0"/>
              </a:buClr>
            </a:pPr>
            <a:r>
              <a:rPr lang="fr-BE" dirty="0" err="1" smtClean="0"/>
              <a:t>Offer</a:t>
            </a:r>
            <a:r>
              <a:rPr lang="fr-BE" dirty="0" smtClean="0"/>
              <a:t> </a:t>
            </a:r>
            <a:r>
              <a:rPr lang="fr-BE" dirty="0" err="1" smtClean="0"/>
              <a:t>does</a:t>
            </a:r>
            <a:r>
              <a:rPr lang="fr-BE" dirty="0" smtClean="0"/>
              <a:t> not match </a:t>
            </a:r>
            <a:r>
              <a:rPr lang="fr-BE" dirty="0" err="1" smtClean="0"/>
              <a:t>demand</a:t>
            </a:r>
            <a:r>
              <a:rPr lang="fr-BE" dirty="0" smtClean="0"/>
              <a:t> in world-class High Performance Computing (</a:t>
            </a:r>
            <a:r>
              <a:rPr lang="fr-BE" b="1" dirty="0" smtClean="0"/>
              <a:t>HPC</a:t>
            </a:r>
            <a:r>
              <a:rPr lang="fr-BE" dirty="0" smtClean="0"/>
              <a:t>) infrastructures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1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25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268760"/>
            <a:ext cx="68961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26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18994"/>
            <a:ext cx="5824885" cy="52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1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936625"/>
          </a:xfrm>
        </p:spPr>
        <p:txBody>
          <a:bodyPr/>
          <a:lstStyle/>
          <a:p>
            <a:pPr algn="ctr"/>
            <a:r>
              <a:rPr lang="fr-BE" dirty="0" err="1" smtClean="0"/>
              <a:t>Successful</a:t>
            </a:r>
            <a:r>
              <a:rPr lang="fr-BE" dirty="0" smtClean="0"/>
              <a:t> </a:t>
            </a:r>
            <a:r>
              <a:rPr lang="fr-BE" dirty="0" err="1" smtClean="0"/>
              <a:t>governance</a:t>
            </a:r>
            <a:r>
              <a:rPr lang="fr-BE" dirty="0" smtClean="0"/>
              <a:t> and </a:t>
            </a:r>
            <a:r>
              <a:rPr lang="fr-BE" dirty="0" err="1" smtClean="0"/>
              <a:t>funding</a:t>
            </a:r>
            <a:r>
              <a:rPr lang="fr-BE" dirty="0" smtClean="0"/>
              <a:t> </a:t>
            </a:r>
            <a:r>
              <a:rPr lang="fr-BE" dirty="0" err="1" smtClean="0"/>
              <a:t>mechanisms</a:t>
            </a:r>
            <a:r>
              <a:rPr lang="fr-BE" dirty="0" smtClean="0"/>
              <a:t> are </a:t>
            </a:r>
            <a:r>
              <a:rPr lang="fr-BE" dirty="0" err="1" smtClean="0"/>
              <a:t>already</a:t>
            </a:r>
            <a:r>
              <a:rPr lang="fr-BE" dirty="0" smtClean="0"/>
              <a:t> in place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02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81168" cy="1484312"/>
          </a:xfrm>
        </p:spPr>
        <p:txBody>
          <a:bodyPr/>
          <a:lstStyle/>
          <a:p>
            <a:pPr algn="ctr"/>
            <a:r>
              <a:rPr lang="fr-BE" dirty="0" err="1" smtClean="0"/>
              <a:t>Pan-European</a:t>
            </a:r>
            <a:r>
              <a:rPr lang="fr-BE" dirty="0" smtClean="0"/>
              <a:t> e-infrastructures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specific</a:t>
            </a:r>
            <a:r>
              <a:rPr lang="fr-BE" dirty="0" smtClean="0"/>
              <a:t> </a:t>
            </a:r>
            <a:r>
              <a:rPr lang="fr-BE" dirty="0" err="1" smtClean="0"/>
              <a:t>governance</a:t>
            </a:r>
            <a:r>
              <a:rPr lang="fr-BE" dirty="0" smtClean="0"/>
              <a:t> and </a:t>
            </a:r>
            <a:r>
              <a:rPr lang="fr-BE" dirty="0" err="1" smtClean="0"/>
              <a:t>funding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28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5540"/>
            <a:ext cx="1762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8" y="3187426"/>
            <a:ext cx="1752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00389"/>
            <a:ext cx="14192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9327"/>
            <a:ext cx="1762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85" y="4725144"/>
            <a:ext cx="12096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25901"/>
            <a:ext cx="1438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29</a:t>
            </a:fld>
            <a:endParaRPr lang="en-GB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1762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8695067" cy="17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94192"/>
            <a:ext cx="4896544" cy="340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512167"/>
          </a:xfrm>
        </p:spPr>
        <p:txBody>
          <a:bodyPr/>
          <a:lstStyle/>
          <a:p>
            <a:pPr algn="ctr"/>
            <a:r>
              <a:rPr lang="fr-BE" dirty="0" smtClean="0"/>
              <a:t>EOSC &amp; EDI: </a:t>
            </a:r>
            <a:r>
              <a:rPr lang="fr-BE" dirty="0" err="1" smtClean="0"/>
              <a:t>Static</a:t>
            </a:r>
            <a:r>
              <a:rPr lang="fr-BE" dirty="0" smtClean="0"/>
              <a:t> </a:t>
            </a:r>
            <a:r>
              <a:rPr lang="fr-BE" dirty="0" err="1"/>
              <a:t>V</a:t>
            </a:r>
            <a:r>
              <a:rPr lang="fr-BE" dirty="0" err="1" smtClean="0"/>
              <a:t>iew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on </a:t>
            </a:r>
            <a:r>
              <a:rPr lang="fr-BE" dirty="0" err="1"/>
              <a:t>Y</a:t>
            </a:r>
            <a:r>
              <a:rPr lang="fr-BE" dirty="0" err="1" smtClean="0"/>
              <a:t>ear</a:t>
            </a:r>
            <a:r>
              <a:rPr lang="fr-BE" dirty="0" smtClean="0"/>
              <a:t> 2020</a:t>
            </a:r>
            <a:br>
              <a:rPr lang="fr-BE" dirty="0" smtClean="0"/>
            </a:br>
            <a:r>
              <a:rPr lang="fr-BE" dirty="0" smtClean="0"/>
              <a:t>(over-simplification)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71600" y="5661248"/>
            <a:ext cx="7272808" cy="86409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8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European Data Infrastructure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59124" y="4149080"/>
            <a:ext cx="5161148" cy="86409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European Open </a:t>
            </a:r>
            <a:b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</a:b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Science Cloud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Up-Down Arrow 6"/>
          <p:cNvSpPr/>
          <p:nvPr/>
        </p:nvSpPr>
        <p:spPr bwMode="auto">
          <a:xfrm>
            <a:off x="4211960" y="5013176"/>
            <a:ext cx="360040" cy="648072"/>
          </a:xfrm>
          <a:prstGeom prst="upDownArrow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99695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Scientific </a:t>
            </a:r>
            <a:r>
              <a:rPr lang="fr-BE" sz="2400" b="1" dirty="0" err="1" smtClean="0"/>
              <a:t>Users</a:t>
            </a:r>
            <a:endParaRPr lang="en-GB" sz="2400" b="1" dirty="0"/>
          </a:p>
        </p:txBody>
      </p:sp>
      <p:sp>
        <p:nvSpPr>
          <p:cNvPr id="10" name="Up-Down Arrow 9"/>
          <p:cNvSpPr/>
          <p:nvPr/>
        </p:nvSpPr>
        <p:spPr bwMode="auto">
          <a:xfrm>
            <a:off x="4211960" y="3501008"/>
            <a:ext cx="360040" cy="648072"/>
          </a:xfrm>
          <a:prstGeom prst="upDownArrow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340" y="2975744"/>
            <a:ext cx="204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 smtClean="0"/>
              <a:t>Industry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2996952"/>
            <a:ext cx="247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Public </a:t>
            </a:r>
            <a:r>
              <a:rPr lang="fr-BE" sz="2400" b="1" dirty="0" err="1"/>
              <a:t>S</a:t>
            </a:r>
            <a:r>
              <a:rPr lang="fr-BE" sz="2400" b="1" dirty="0" err="1" smtClean="0"/>
              <a:t>ector</a:t>
            </a:r>
            <a:endParaRPr lang="en-GB" sz="2400" b="1" dirty="0"/>
          </a:p>
        </p:txBody>
      </p:sp>
      <p:sp>
        <p:nvSpPr>
          <p:cNvPr id="13" name="Up-Down Arrow 12"/>
          <p:cNvSpPr/>
          <p:nvPr/>
        </p:nvSpPr>
        <p:spPr bwMode="auto">
          <a:xfrm>
            <a:off x="1331640" y="3501008"/>
            <a:ext cx="360040" cy="2160240"/>
          </a:xfrm>
          <a:prstGeom prst="upDownArrow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Up-Down Arrow 13"/>
          <p:cNvSpPr/>
          <p:nvPr/>
        </p:nvSpPr>
        <p:spPr bwMode="auto">
          <a:xfrm>
            <a:off x="7524328" y="3501009"/>
            <a:ext cx="360040" cy="2160240"/>
          </a:xfrm>
          <a:prstGeom prst="upDownArrow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5" name="Up-Down Arrow 14"/>
          <p:cNvSpPr/>
          <p:nvPr/>
        </p:nvSpPr>
        <p:spPr bwMode="auto">
          <a:xfrm>
            <a:off x="2123728" y="3501008"/>
            <a:ext cx="360040" cy="648072"/>
          </a:xfrm>
          <a:prstGeom prst="upDownArrow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Up-Down Arrow 15"/>
          <p:cNvSpPr/>
          <p:nvPr/>
        </p:nvSpPr>
        <p:spPr bwMode="auto">
          <a:xfrm>
            <a:off x="6372200" y="3501008"/>
            <a:ext cx="360040" cy="648072"/>
          </a:xfrm>
          <a:prstGeom prst="upDownArrow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30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823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 smtClean="0">
                <a:latin typeface="+mj-lt"/>
                <a:ea typeface="+mj-ea"/>
                <a:cs typeface="+mj-cs"/>
              </a:rPr>
              <a:t>Pan-European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Research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>
                <a:latin typeface="+mj-lt"/>
                <a:ea typeface="+mj-ea"/>
                <a:cs typeface="+mj-cs"/>
              </a:rPr>
              <a:t>Infrastructures</a:t>
            </a:r>
            <a:endParaRPr lang="en-GB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82856"/>
            <a:ext cx="6425918" cy="456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" y="2217942"/>
            <a:ext cx="2223959" cy="3155274"/>
          </a:xfrm>
          <a:prstGeom prst="rect">
            <a:avLst/>
          </a:prstGeom>
          <a:noFill/>
          <a:ln>
            <a:noFill/>
          </a:ln>
          <a:effectLst>
            <a:outerShdw blurRad="50800" dist="88900" dir="2880000" algn="ctr" rotWithShape="0">
              <a:schemeClr val="accent3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9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4E1E-631F-49B3-AD56-08CEF82FADF9}" type="slidenum">
              <a:rPr lang="en-GB" altLang="en-US" smtClean="0"/>
              <a:pPr/>
              <a:t>31</a:t>
            </a:fld>
            <a:endParaRPr lang="en-GB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46945" y="2636912"/>
            <a:ext cx="8057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latin typeface="+mj-lt"/>
                <a:ea typeface="+mj-ea"/>
                <a:cs typeface="+mj-cs"/>
              </a:rPr>
              <a:t>And to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complete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the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picture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consider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also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international, national,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regional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, local,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institutional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, commercial and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other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research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infrastructures and e-infrastructures</a:t>
            </a:r>
            <a:endParaRPr lang="en-GB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9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4E1E-631F-49B3-AD56-08CEF82FADF9}" type="slidenum">
              <a:rPr lang="en-GB" altLang="en-US" smtClean="0"/>
              <a:pPr/>
              <a:t>32</a:t>
            </a:fld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latin typeface="+mj-lt"/>
                <a:ea typeface="+mj-ea"/>
                <a:cs typeface="+mj-cs"/>
              </a:rPr>
              <a:t>So,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with</a:t>
            </a:r>
            <a:r>
              <a:rPr lang="fr-BE" sz="2400" b="1" dirty="0" smtClean="0">
                <a:latin typeface="+mj-lt"/>
                <a:ea typeface="+mj-ea"/>
                <a:cs typeface="+mj-cs"/>
              </a:rPr>
              <a:t> all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that</a:t>
            </a:r>
            <a:r>
              <a:rPr lang="fr-BE" sz="2400" b="1" dirty="0" smtClean="0">
                <a:latin typeface="+mj-lt"/>
                <a:ea typeface="+mj-ea"/>
                <a:cs typeface="+mj-cs"/>
              </a:rPr>
              <a:t> in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mind</a:t>
            </a:r>
            <a:r>
              <a:rPr lang="fr-BE" sz="2400" b="1" dirty="0" smtClean="0">
                <a:latin typeface="+mj-lt"/>
                <a:ea typeface="+mj-ea"/>
                <a:cs typeface="+mj-cs"/>
              </a:rPr>
              <a:t>, how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should</a:t>
            </a:r>
            <a:r>
              <a:rPr lang="fr-BE" sz="2400" b="1" dirty="0" smtClean="0">
                <a:latin typeface="+mj-lt"/>
                <a:ea typeface="+mj-ea"/>
                <a:cs typeface="+mj-cs"/>
              </a:rPr>
              <a:t> the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current</a:t>
            </a:r>
            <a:r>
              <a:rPr lang="fr-BE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governance</a:t>
            </a:r>
            <a:r>
              <a:rPr lang="fr-BE" sz="2400" b="1" dirty="0" smtClean="0">
                <a:latin typeface="+mj-lt"/>
                <a:ea typeface="+mj-ea"/>
                <a:cs typeface="+mj-cs"/>
              </a:rPr>
              <a:t> and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funding</a:t>
            </a:r>
            <a:r>
              <a:rPr lang="fr-BE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mechanisms</a:t>
            </a:r>
            <a:r>
              <a:rPr lang="fr-BE" sz="2400" b="1" dirty="0">
                <a:latin typeface="+mj-lt"/>
                <a:ea typeface="+mj-ea"/>
                <a:cs typeface="+mj-cs"/>
              </a:rPr>
              <a:t>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be</a:t>
            </a:r>
            <a:r>
              <a:rPr lang="fr-BE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400" b="1" dirty="0" err="1" smtClean="0">
                <a:latin typeface="+mj-lt"/>
                <a:ea typeface="+mj-ea"/>
                <a:cs typeface="+mj-cs"/>
              </a:rPr>
              <a:t>adapted</a:t>
            </a:r>
            <a:r>
              <a:rPr lang="fr-BE" sz="2400" b="1" dirty="0" smtClean="0">
                <a:latin typeface="+mj-lt"/>
                <a:ea typeface="+mj-ea"/>
                <a:cs typeface="+mj-cs"/>
              </a:rPr>
              <a:t> to support the: </a:t>
            </a:r>
          </a:p>
          <a:p>
            <a:endParaRPr lang="fr-BE" sz="2400" dirty="0" smtClean="0"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  <a:ea typeface="+mj-ea"/>
                <a:cs typeface="+mj-cs"/>
              </a:rPr>
              <a:t>Integration </a:t>
            </a:r>
            <a:r>
              <a:rPr lang="en-GB" sz="2400" dirty="0">
                <a:latin typeface="+mj-lt"/>
                <a:ea typeface="+mj-ea"/>
                <a:cs typeface="+mj-cs"/>
              </a:rPr>
              <a:t>and consolidation of e-infrastructures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+mj-ea"/>
                <a:cs typeface="+mj-cs"/>
              </a:rPr>
              <a:t>Federation of existing research infrastructures and scientific clouds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+mj-ea"/>
                <a:cs typeface="+mj-cs"/>
              </a:rPr>
              <a:t>Development of cloud-based services for Open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+mj-ea"/>
                <a:cs typeface="+mj-cs"/>
              </a:rPr>
              <a:t>Connection of ESFRIs to the </a:t>
            </a:r>
            <a:r>
              <a:rPr lang="en-GB" sz="2400" dirty="0" smtClean="0">
                <a:latin typeface="+mj-lt"/>
                <a:ea typeface="+mj-ea"/>
                <a:cs typeface="+mj-cs"/>
              </a:rPr>
              <a:t>European Open Science Cloud</a:t>
            </a:r>
            <a:endParaRPr lang="en-GB" sz="2400" dirty="0">
              <a:latin typeface="+mj-lt"/>
              <a:ea typeface="+mj-ea"/>
              <a:cs typeface="+mj-cs"/>
            </a:endParaRPr>
          </a:p>
          <a:p>
            <a:endParaRPr lang="en-GB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576064"/>
          </a:xfrm>
        </p:spPr>
        <p:txBody>
          <a:bodyPr/>
          <a:lstStyle/>
          <a:p>
            <a:r>
              <a:rPr lang="fr-BE" dirty="0" err="1" smtClean="0"/>
              <a:t>Introducing</a:t>
            </a:r>
            <a:r>
              <a:rPr lang="fr-BE" dirty="0" smtClean="0"/>
              <a:t> the new C1 team </a:t>
            </a:r>
            <a:r>
              <a:rPr lang="fr-BE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3"/>
          </a:xfrm>
        </p:spPr>
        <p:txBody>
          <a:bodyPr/>
          <a:lstStyle/>
          <a:p>
            <a:r>
              <a:rPr lang="fr-BE" sz="1800" b="1" dirty="0" smtClean="0"/>
              <a:t>Head of Unit</a:t>
            </a:r>
            <a:r>
              <a:rPr lang="fr-BE" sz="1800" dirty="0" smtClean="0"/>
              <a:t>			</a:t>
            </a:r>
            <a:r>
              <a:rPr lang="fr-BE" sz="1800" i="0" dirty="0" smtClean="0"/>
              <a:t>Augusto Burgueño Arjona</a:t>
            </a:r>
          </a:p>
          <a:p>
            <a:r>
              <a:rPr lang="fr-BE" sz="1800" b="1" dirty="0" err="1" smtClean="0"/>
              <a:t>Deputy</a:t>
            </a:r>
            <a:r>
              <a:rPr lang="fr-BE" sz="1800" b="1" dirty="0" smtClean="0"/>
              <a:t> Head of Unit	</a:t>
            </a:r>
            <a:r>
              <a:rPr lang="fr-BE" sz="1800" dirty="0" smtClean="0"/>
              <a:t>	</a:t>
            </a:r>
            <a:r>
              <a:rPr lang="fr-BE" sz="1800" i="0" dirty="0" smtClean="0"/>
              <a:t>Cristina Martinez</a:t>
            </a:r>
          </a:p>
          <a:p>
            <a:r>
              <a:rPr lang="fr-BE" sz="1800" b="1" dirty="0" smtClean="0"/>
              <a:t>Research Data Policy </a:t>
            </a:r>
            <a:r>
              <a:rPr lang="fr-BE" sz="1800" b="1" dirty="0" err="1" smtClean="0"/>
              <a:t>Sector</a:t>
            </a:r>
            <a:r>
              <a:rPr lang="fr-BE" sz="1800" b="1" dirty="0" smtClean="0"/>
              <a:t>	</a:t>
            </a:r>
            <a:r>
              <a:rPr lang="fr-BE" sz="1800" i="0" dirty="0" smtClean="0"/>
              <a:t>Celina </a:t>
            </a:r>
            <a:r>
              <a:rPr lang="fr-BE" sz="1800" i="0" dirty="0" err="1" smtClean="0"/>
              <a:t>Ramjoué</a:t>
            </a:r>
            <a:endParaRPr lang="fr-BE" sz="1800" i="0" dirty="0" smtClean="0"/>
          </a:p>
          <a:p>
            <a:r>
              <a:rPr lang="fr-BE" sz="1800" b="1" dirty="0" smtClean="0"/>
              <a:t>Administrative Support</a:t>
            </a:r>
            <a:r>
              <a:rPr lang="fr-BE" sz="1800" dirty="0" smtClean="0"/>
              <a:t>		</a:t>
            </a:r>
            <a:r>
              <a:rPr lang="fr-BE" sz="1800" i="0" dirty="0" smtClean="0"/>
              <a:t>Gaëlle </a:t>
            </a:r>
            <a:r>
              <a:rPr lang="fr-BE" sz="1800" i="0" dirty="0" err="1" smtClean="0"/>
              <a:t>Velge</a:t>
            </a:r>
            <a:endParaRPr lang="fr-BE" sz="1800" i="0" dirty="0" smtClean="0"/>
          </a:p>
          <a:p>
            <a:pPr lvl="2"/>
            <a:r>
              <a:rPr lang="fr-BE" sz="1800" dirty="0"/>
              <a:t>	</a:t>
            </a:r>
            <a:r>
              <a:rPr lang="fr-BE" sz="1800" dirty="0" smtClean="0"/>
              <a:t>				Patricia </a:t>
            </a:r>
            <a:r>
              <a:rPr lang="fr-BE" sz="1800" dirty="0" err="1" smtClean="0"/>
              <a:t>Heindryckx</a:t>
            </a:r>
            <a:endParaRPr lang="fr-BE" sz="1800" dirty="0" smtClean="0"/>
          </a:p>
          <a:p>
            <a:pPr lvl="2"/>
            <a:r>
              <a:rPr lang="fr-BE" sz="1800" dirty="0"/>
              <a:t>	</a:t>
            </a:r>
            <a:r>
              <a:rPr lang="fr-BE" sz="1800" dirty="0" smtClean="0"/>
              <a:t>				Amel </a:t>
            </a:r>
            <a:r>
              <a:rPr lang="fr-BE" sz="1800" dirty="0" err="1" smtClean="0"/>
              <a:t>Ayatellah</a:t>
            </a:r>
            <a:r>
              <a:rPr lang="fr-BE" sz="1800" dirty="0"/>
              <a:t>	</a:t>
            </a:r>
            <a:endParaRPr lang="fr-BE" sz="1800" dirty="0" smtClean="0"/>
          </a:p>
          <a:p>
            <a:r>
              <a:rPr lang="fr-BE" sz="1800" b="1" dirty="0" smtClean="0"/>
              <a:t>Financial </a:t>
            </a:r>
            <a:r>
              <a:rPr lang="fr-BE" sz="1800" b="1" dirty="0" err="1" smtClean="0"/>
              <a:t>Officers</a:t>
            </a:r>
            <a:r>
              <a:rPr lang="fr-BE" sz="1800" dirty="0" smtClean="0"/>
              <a:t>			</a:t>
            </a:r>
            <a:r>
              <a:rPr lang="fr-BE" sz="1800" i="0" dirty="0" smtClean="0"/>
              <a:t>Rudi </a:t>
            </a:r>
            <a:r>
              <a:rPr lang="fr-BE" sz="1800" i="0" dirty="0" err="1" smtClean="0"/>
              <a:t>Gschnitzer</a:t>
            </a:r>
            <a:endParaRPr lang="fr-BE" sz="1800" i="0" dirty="0" smtClean="0"/>
          </a:p>
          <a:p>
            <a:pPr lvl="2"/>
            <a:r>
              <a:rPr lang="fr-BE" sz="1800" dirty="0"/>
              <a:t>	</a:t>
            </a:r>
            <a:r>
              <a:rPr lang="fr-BE" sz="1800" dirty="0" smtClean="0"/>
              <a:t>				David Belle</a:t>
            </a:r>
          </a:p>
          <a:p>
            <a:r>
              <a:rPr lang="fr-BE" sz="1800" b="1" dirty="0" smtClean="0"/>
              <a:t>Communication </a:t>
            </a:r>
            <a:r>
              <a:rPr lang="fr-BE" sz="1800" b="1" dirty="0" err="1" smtClean="0"/>
              <a:t>Officer</a:t>
            </a:r>
            <a:r>
              <a:rPr lang="fr-BE" sz="1800" dirty="0" smtClean="0"/>
              <a:t>		</a:t>
            </a:r>
            <a:r>
              <a:rPr lang="fr-BE" sz="1800" i="0" dirty="0" smtClean="0"/>
              <a:t>Stéphanie Matt</a:t>
            </a:r>
          </a:p>
          <a:p>
            <a:r>
              <a:rPr lang="fr-BE" sz="1800" b="1" dirty="0" smtClean="0"/>
              <a:t>Project </a:t>
            </a:r>
            <a:r>
              <a:rPr lang="fr-BE" sz="1800" b="1" dirty="0" err="1" smtClean="0"/>
              <a:t>Officers</a:t>
            </a:r>
            <a:r>
              <a:rPr lang="fr-BE" sz="1800" dirty="0" smtClean="0"/>
              <a:t>			</a:t>
            </a:r>
            <a:r>
              <a:rPr lang="fr-BE" sz="1800" i="0" dirty="0" smtClean="0"/>
              <a:t>Jean-Luc </a:t>
            </a:r>
            <a:r>
              <a:rPr lang="fr-BE" sz="1800" i="0" dirty="0" err="1" smtClean="0"/>
              <a:t>Dorel</a:t>
            </a:r>
            <a:endParaRPr lang="fr-BE" sz="1800" i="0" dirty="0" smtClean="0"/>
          </a:p>
          <a:p>
            <a:pPr lvl="2"/>
            <a:r>
              <a:rPr lang="fr-BE" sz="1800" dirty="0"/>
              <a:t>	</a:t>
            </a:r>
            <a:r>
              <a:rPr lang="fr-BE" sz="1800" dirty="0" smtClean="0"/>
              <a:t>				Enrique Gomez Martinez</a:t>
            </a:r>
          </a:p>
          <a:p>
            <a:pPr lvl="2"/>
            <a:r>
              <a:rPr lang="fr-BE" sz="1800" dirty="0"/>
              <a:t>	</a:t>
            </a:r>
            <a:r>
              <a:rPr lang="fr-BE" sz="1800" dirty="0" smtClean="0"/>
              <a:t>				Martin </a:t>
            </a:r>
            <a:r>
              <a:rPr lang="fr-BE" sz="1800" dirty="0" err="1" smtClean="0"/>
              <a:t>Majek</a:t>
            </a:r>
            <a:endParaRPr lang="fr-BE" sz="1800" dirty="0" smtClean="0"/>
          </a:p>
          <a:p>
            <a:pPr lvl="2"/>
            <a:r>
              <a:rPr lang="fr-BE" sz="1800" dirty="0"/>
              <a:t>	</a:t>
            </a:r>
            <a:r>
              <a:rPr lang="fr-BE" sz="1800" dirty="0" smtClean="0"/>
              <a:t>				Pilar </a:t>
            </a:r>
            <a:r>
              <a:rPr lang="fr-BE" sz="1800" dirty="0" err="1" smtClean="0"/>
              <a:t>Ocon</a:t>
            </a:r>
            <a:r>
              <a:rPr lang="fr-BE" sz="1800" dirty="0"/>
              <a:t>-</a:t>
            </a:r>
            <a:r>
              <a:rPr lang="fr-BE" sz="1800" dirty="0" smtClean="0"/>
              <a:t>Garces</a:t>
            </a:r>
          </a:p>
          <a:p>
            <a:pPr lvl="2"/>
            <a:r>
              <a:rPr lang="fr-BE" sz="1800" dirty="0"/>
              <a:t>	</a:t>
            </a:r>
            <a:r>
              <a:rPr lang="fr-BE" sz="1800" dirty="0" smtClean="0"/>
              <a:t>				Georgeta </a:t>
            </a:r>
            <a:r>
              <a:rPr lang="fr-BE" sz="1800" dirty="0" err="1" smtClean="0"/>
              <a:t>Serafim</a:t>
            </a:r>
            <a:endParaRPr lang="fr-BE" sz="1800" dirty="0" smtClean="0"/>
          </a:p>
          <a:p>
            <a:pPr lvl="2"/>
            <a:r>
              <a:rPr lang="fr-BE" sz="1000" dirty="0"/>
              <a:t>	</a:t>
            </a:r>
            <a:r>
              <a:rPr lang="fr-BE" sz="1000" dirty="0" smtClean="0"/>
              <a:t>					</a:t>
            </a: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4061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980728"/>
            <a:ext cx="8748712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82550"/>
            <a:r>
              <a:rPr lang="pt-BR" sz="2400" kern="0" dirty="0" smtClean="0">
                <a:solidFill>
                  <a:srgbClr val="002060"/>
                </a:solidFill>
              </a:rPr>
              <a:t>The Digital4Science platform</a:t>
            </a:r>
            <a:endParaRPr lang="pt-BR" sz="2400" kern="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6048672" cy="494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5099360" cy="432569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  <a:defRPr/>
            </a:pPr>
            <a:r>
              <a:rPr lang="en-GB" sz="1800" u="sng" dirty="0"/>
              <a:t>www.ec.europa.eu/d4science</a:t>
            </a:r>
          </a:p>
        </p:txBody>
      </p:sp>
      <p:pic>
        <p:nvPicPr>
          <p:cNvPr id="1029" name="Picture 5" descr="https://g.twimg.com/Twitter_log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4" y="2492896"/>
            <a:ext cx="514800" cy="4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7616" y="3068960"/>
            <a:ext cx="26882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fr-BE" altLang="en-US" sz="2800" dirty="0"/>
              <a:t>#D4Science</a:t>
            </a:r>
          </a:p>
          <a:p>
            <a:pPr marL="0" indent="0">
              <a:buNone/>
            </a:pPr>
            <a:endParaRPr lang="fr-BE" altLang="en-US" sz="2000" dirty="0"/>
          </a:p>
          <a:p>
            <a:pPr marL="0" indent="0">
              <a:buNone/>
            </a:pPr>
            <a:r>
              <a:rPr lang="fr-BE" altLang="en-US" sz="2000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fr-BE" altLang="en-US" sz="2000" dirty="0" err="1">
                <a:solidFill>
                  <a:schemeClr val="bg1">
                    <a:lumMod val="50000"/>
                  </a:schemeClr>
                </a:solidFill>
              </a:rPr>
              <a:t>ICTscienceEU</a:t>
            </a:r>
            <a:r>
              <a:rPr lang="fr-BE" altLang="en-US" sz="2000" dirty="0">
                <a:solidFill>
                  <a:schemeClr val="bg1">
                    <a:lumMod val="50000"/>
                  </a:schemeClr>
                </a:solidFill>
              </a:rPr>
              <a:t> @FET_EU @</a:t>
            </a:r>
            <a:r>
              <a:rPr lang="fr-BE" altLang="en-US" sz="2000" dirty="0" err="1">
                <a:solidFill>
                  <a:schemeClr val="bg1">
                    <a:lumMod val="50000"/>
                  </a:schemeClr>
                </a:solidFill>
              </a:rPr>
              <a:t>FETflagships</a:t>
            </a:r>
            <a:r>
              <a:rPr lang="fr-BE" altLang="en-US" sz="2000" dirty="0">
                <a:solidFill>
                  <a:schemeClr val="bg1">
                    <a:lumMod val="50000"/>
                  </a:schemeClr>
                </a:solidFill>
              </a:rPr>
              <a:t> @</a:t>
            </a:r>
            <a:r>
              <a:rPr lang="fr-BE" altLang="en-US" sz="2000" dirty="0" err="1">
                <a:solidFill>
                  <a:schemeClr val="bg1">
                    <a:lumMod val="50000"/>
                  </a:schemeClr>
                </a:solidFill>
              </a:rPr>
              <a:t>eInfraEU</a:t>
            </a:r>
            <a:endParaRPr lang="en-GB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5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8761"/>
            <a:ext cx="8229600" cy="1440159"/>
          </a:xfrm>
        </p:spPr>
        <p:txBody>
          <a:bodyPr/>
          <a:lstStyle/>
          <a:p>
            <a:pPr algn="ctr"/>
            <a:r>
              <a:rPr lang="fr-BE" dirty="0" smtClean="0"/>
              <a:t>EOSC &amp; EDI: </a:t>
            </a:r>
            <a:r>
              <a:rPr lang="fr-BE" dirty="0" err="1" smtClean="0"/>
              <a:t>Dynamic</a:t>
            </a:r>
            <a:r>
              <a:rPr lang="fr-BE" dirty="0" smtClean="0"/>
              <a:t> </a:t>
            </a:r>
            <a:r>
              <a:rPr lang="fr-BE" dirty="0" err="1"/>
              <a:t>V</a:t>
            </a:r>
            <a:r>
              <a:rPr lang="fr-BE" dirty="0" err="1" smtClean="0"/>
              <a:t>iew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err="1" smtClean="0"/>
              <a:t>from</a:t>
            </a:r>
            <a:r>
              <a:rPr lang="fr-BE" dirty="0" smtClean="0"/>
              <a:t> 2016 to 2020</a:t>
            </a:r>
            <a:br>
              <a:rPr lang="fr-BE" dirty="0" smtClean="0"/>
            </a:br>
            <a:r>
              <a:rPr lang="fr-BE" dirty="0" smtClean="0"/>
              <a:t>(over-simplification)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96136" y="5055567"/>
            <a:ext cx="2808312" cy="86409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European Data Infrastructure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88024" y="3111351"/>
            <a:ext cx="3816424" cy="86409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European Open Science Cloud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14445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 smtClean="0"/>
              <a:t>ESFRIs</a:t>
            </a:r>
            <a:r>
              <a:rPr lang="fr-BE" sz="2400" b="1" dirty="0" smtClean="0"/>
              <a:t>, </a:t>
            </a:r>
            <a:r>
              <a:rPr lang="fr-BE" sz="2400" b="1" dirty="0" err="1" smtClean="0"/>
              <a:t>RIs</a:t>
            </a:r>
            <a:r>
              <a:rPr lang="fr-BE" sz="2400" b="1" dirty="0" smtClean="0"/>
              <a:t> and </a:t>
            </a:r>
            <a:r>
              <a:rPr lang="fr-BE" sz="2400" b="1" dirty="0" err="1" smtClean="0"/>
              <a:t>scientific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clouds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44960" y="6135687"/>
            <a:ext cx="204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2016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26832" y="6135687"/>
            <a:ext cx="204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2020</a:t>
            </a:r>
            <a:endParaRPr lang="en-GB" sz="2400" b="1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3635896" y="3327375"/>
            <a:ext cx="972108" cy="504056"/>
          </a:xfrm>
          <a:prstGeom prst="rightArrow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24197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e</a:t>
            </a:r>
            <a:r>
              <a:rPr lang="fr-BE" sz="2400" b="1" dirty="0" smtClean="0"/>
              <a:t>-Infrastructures</a:t>
            </a:r>
            <a:endParaRPr lang="en-GB" sz="2400" b="1" dirty="0"/>
          </a:p>
        </p:txBody>
      </p:sp>
      <p:sp>
        <p:nvSpPr>
          <p:cNvPr id="14" name="Bent Arrow 13"/>
          <p:cNvSpPr/>
          <p:nvPr/>
        </p:nvSpPr>
        <p:spPr bwMode="auto">
          <a:xfrm rot="16200000" flipV="1">
            <a:off x="3779912" y="3975447"/>
            <a:ext cx="1512168" cy="1800199"/>
          </a:xfrm>
          <a:prstGeom prst="bentArrow">
            <a:avLst>
              <a:gd name="adj1" fmla="val 18281"/>
              <a:gd name="adj2" fmla="val 20603"/>
              <a:gd name="adj3" fmla="val 21641"/>
              <a:gd name="adj4" fmla="val 41674"/>
            </a:avLst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635896" y="5223084"/>
            <a:ext cx="2058888" cy="554462"/>
          </a:xfrm>
          <a:prstGeom prst="rightArrow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25274" y="2780928"/>
            <a:ext cx="0" cy="381642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1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84263"/>
            <a:ext cx="8928992" cy="936625"/>
          </a:xfrm>
        </p:spPr>
        <p:txBody>
          <a:bodyPr/>
          <a:lstStyle/>
          <a:p>
            <a:pPr algn="ctr"/>
            <a:r>
              <a:rPr lang="fr-BE" dirty="0" err="1" smtClean="0"/>
              <a:t>Widening</a:t>
            </a:r>
            <a:r>
              <a:rPr lang="fr-BE" dirty="0" smtClean="0"/>
              <a:t> </a:t>
            </a:r>
            <a:r>
              <a:rPr lang="fr-BE" dirty="0" err="1" smtClean="0"/>
              <a:t>access</a:t>
            </a:r>
            <a:r>
              <a:rPr lang="fr-BE" dirty="0" smtClean="0"/>
              <a:t> (1/2): </a:t>
            </a:r>
            <a:br>
              <a:rPr lang="fr-BE" dirty="0" smtClean="0"/>
            </a:br>
            <a:r>
              <a:rPr lang="fr-BE" dirty="0" smtClean="0"/>
              <a:t>e-Infrastructures as service providers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1EAB-ED20-4D3A-8249-6A50B5600C8C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983556" y="5013176"/>
            <a:ext cx="7434212" cy="86409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EOSC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99695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Scientific </a:t>
            </a:r>
            <a:r>
              <a:rPr lang="fr-BE" sz="2400" b="1" dirty="0" err="1" smtClean="0"/>
              <a:t>Users</a:t>
            </a:r>
            <a:endParaRPr lang="en-GB" sz="2400" b="1" dirty="0"/>
          </a:p>
        </p:txBody>
      </p:sp>
      <p:sp>
        <p:nvSpPr>
          <p:cNvPr id="9" name="Up-Down Arrow 8"/>
          <p:cNvSpPr/>
          <p:nvPr/>
        </p:nvSpPr>
        <p:spPr bwMode="auto">
          <a:xfrm>
            <a:off x="2627784" y="3501008"/>
            <a:ext cx="360040" cy="1656184"/>
          </a:xfrm>
          <a:prstGeom prst="upDownArrow">
            <a:avLst/>
          </a:prstGeom>
          <a:solidFill>
            <a:schemeClr val="bg1"/>
          </a:solidFill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4624" y="2996951"/>
            <a:ext cx="204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 smtClean="0"/>
              <a:t>Industry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2852936"/>
            <a:ext cx="2045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Public </a:t>
            </a:r>
            <a:r>
              <a:rPr lang="fr-BE" sz="2400" b="1" dirty="0" err="1"/>
              <a:t>S</a:t>
            </a:r>
            <a:r>
              <a:rPr lang="fr-BE" sz="2400" b="1" dirty="0" err="1" smtClean="0"/>
              <a:t>ector</a:t>
            </a:r>
            <a:endParaRPr lang="en-GB" sz="2400" b="1" dirty="0"/>
          </a:p>
        </p:txBody>
      </p:sp>
      <p:sp>
        <p:nvSpPr>
          <p:cNvPr id="12" name="Up-Down Arrow 11"/>
          <p:cNvSpPr/>
          <p:nvPr/>
        </p:nvSpPr>
        <p:spPr bwMode="auto">
          <a:xfrm>
            <a:off x="5097388" y="3501008"/>
            <a:ext cx="360040" cy="1656184"/>
          </a:xfrm>
          <a:prstGeom prst="upDownArrow">
            <a:avLst/>
          </a:prstGeom>
          <a:solidFill>
            <a:schemeClr val="bg1"/>
          </a:solidFill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7214964" y="3717841"/>
            <a:ext cx="360040" cy="1439351"/>
          </a:xfrm>
          <a:prstGeom prst="upDownArrow">
            <a:avLst/>
          </a:prstGeom>
          <a:solidFill>
            <a:schemeClr val="bg1"/>
          </a:solidFill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54764" y="5157192"/>
            <a:ext cx="5889643" cy="576064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400" b="1" dirty="0" smtClean="0"/>
              <a:t>e-Infrastructures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6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84263"/>
            <a:ext cx="8928992" cy="936625"/>
          </a:xfrm>
        </p:spPr>
        <p:txBody>
          <a:bodyPr/>
          <a:lstStyle/>
          <a:p>
            <a:pPr algn="ctr"/>
            <a:r>
              <a:rPr lang="fr-BE" dirty="0" err="1" smtClean="0"/>
              <a:t>Widening</a:t>
            </a:r>
            <a:r>
              <a:rPr lang="fr-BE" dirty="0" smtClean="0"/>
              <a:t> </a:t>
            </a:r>
            <a:r>
              <a:rPr lang="fr-BE" dirty="0" err="1" smtClean="0"/>
              <a:t>access</a:t>
            </a:r>
            <a:r>
              <a:rPr lang="fr-BE" dirty="0" smtClean="0"/>
              <a:t> (2/2): </a:t>
            </a:r>
            <a:br>
              <a:rPr lang="fr-BE" dirty="0" smtClean="0"/>
            </a:br>
            <a:r>
              <a:rPr lang="fr-BE" dirty="0" smtClean="0"/>
              <a:t>e-</a:t>
            </a:r>
            <a:r>
              <a:rPr lang="fr-BE" dirty="0" err="1" smtClean="0"/>
              <a:t>Infras</a:t>
            </a:r>
            <a:r>
              <a:rPr lang="fr-BE" dirty="0" smtClean="0"/>
              <a:t> as </a:t>
            </a:r>
            <a:r>
              <a:rPr lang="fr-BE" dirty="0" err="1" smtClean="0"/>
              <a:t>aggregators</a:t>
            </a:r>
            <a:r>
              <a:rPr lang="fr-BE" dirty="0" smtClean="0"/>
              <a:t> of </a:t>
            </a:r>
            <a:r>
              <a:rPr lang="fr-BE" dirty="0" err="1" smtClean="0"/>
              <a:t>demand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1EAB-ED20-4D3A-8249-6A50B5600C8C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3873748"/>
            <a:ext cx="4824536" cy="86409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400" b="1" dirty="0"/>
              <a:t> </a:t>
            </a:r>
            <a:r>
              <a:rPr lang="fr-BE" sz="2400" b="1" dirty="0" smtClean="0"/>
              <a:t> 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EOSC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76611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Scientific </a:t>
            </a:r>
            <a:r>
              <a:rPr lang="fr-BE" sz="2400" b="1" dirty="0" err="1" smtClean="0"/>
              <a:t>Users</a:t>
            </a:r>
            <a:endParaRPr lang="en-GB" sz="2400" b="1" dirty="0"/>
          </a:p>
        </p:txBody>
      </p:sp>
      <p:sp>
        <p:nvSpPr>
          <p:cNvPr id="9" name="Up-Down Arrow 8"/>
          <p:cNvSpPr/>
          <p:nvPr/>
        </p:nvSpPr>
        <p:spPr bwMode="auto">
          <a:xfrm>
            <a:off x="2771800" y="3227784"/>
            <a:ext cx="360040" cy="633264"/>
          </a:xfrm>
          <a:prstGeom prst="upDownArrow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87624" y="5517232"/>
            <a:ext cx="3672408" cy="86409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Commercial services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5696" y="4005064"/>
            <a:ext cx="3282342" cy="576064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400" b="1" dirty="0" smtClean="0"/>
              <a:t>e-Infrastructures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20272" y="3879056"/>
            <a:ext cx="1944216" cy="86409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EU H2020 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funding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5118038" y="4077072"/>
            <a:ext cx="1902234" cy="432048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36863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75"/>
            <a:r>
              <a:rPr lang="fr-BE" sz="2400" b="1" dirty="0"/>
              <a:t>€</a:t>
            </a:r>
            <a:endParaRPr lang="en-GB" sz="2400" b="1" dirty="0"/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2196709" y="4914168"/>
            <a:ext cx="774080" cy="432048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5400000">
            <a:off x="3088418" y="4833156"/>
            <a:ext cx="936104" cy="432048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0706" y="481834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75"/>
            <a:r>
              <a:rPr lang="fr-BE" sz="2400" b="1" dirty="0"/>
              <a:t>€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58504" y="485986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75"/>
            <a:r>
              <a:rPr lang="fr-BE" sz="1800" b="1" dirty="0" err="1" smtClean="0"/>
              <a:t>Procurement</a:t>
            </a:r>
            <a:endParaRPr lang="en-GB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24128" y="442782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75"/>
            <a:r>
              <a:rPr lang="fr-BE" sz="1800" b="1" dirty="0" smtClean="0"/>
              <a:t>Grants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7976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36" y="2204864"/>
            <a:ext cx="8496944" cy="4391967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fr-BE" sz="2400" b="0" i="1" dirty="0" smtClean="0">
                <a:latin typeface="+mn-lt"/>
                <a:ea typeface="+mn-ea"/>
                <a:cs typeface="+mn-cs"/>
              </a:rPr>
              <a:t>The European Open Science Cloud </a:t>
            </a:r>
            <a:r>
              <a:rPr lang="fr-BE" sz="2400" b="0" i="1" dirty="0" err="1" smtClean="0">
                <a:latin typeface="+mn-lt"/>
                <a:ea typeface="+mn-ea"/>
                <a:cs typeface="+mn-cs"/>
              </a:rPr>
              <a:t>will</a:t>
            </a:r>
            <a:r>
              <a:rPr lang="fr-BE" sz="2400" b="0" i="1" dirty="0" smtClean="0">
                <a:latin typeface="+mn-lt"/>
                <a:ea typeface="+mn-ea"/>
                <a:cs typeface="+mn-cs"/>
              </a:rPr>
              <a:t> </a:t>
            </a:r>
            <a:r>
              <a:rPr lang="fr-BE" sz="2400" b="0" i="1" dirty="0" err="1" smtClean="0">
                <a:latin typeface="+mn-lt"/>
                <a:ea typeface="+mn-ea"/>
                <a:cs typeface="+mn-cs"/>
              </a:rPr>
              <a:t>encompass</a:t>
            </a:r>
            <a:r>
              <a:rPr lang="fr-BE" sz="2400" b="0" i="1" dirty="0" smtClean="0">
                <a:latin typeface="+mn-lt"/>
                <a:ea typeface="+mn-ea"/>
                <a:cs typeface="+mn-cs"/>
              </a:rPr>
              <a:t> data, </a:t>
            </a:r>
            <a:r>
              <a:rPr lang="fr-BE" sz="2400" b="0" i="1" dirty="0" err="1" smtClean="0">
                <a:latin typeface="+mn-lt"/>
                <a:ea typeface="+mn-ea"/>
                <a:cs typeface="+mn-cs"/>
              </a:rPr>
              <a:t>computing</a:t>
            </a:r>
            <a:r>
              <a:rPr lang="fr-BE" sz="2400" b="0" i="1" dirty="0" smtClean="0">
                <a:latin typeface="+mn-lt"/>
                <a:ea typeface="+mn-ea"/>
                <a:cs typeface="+mn-cs"/>
              </a:rPr>
              <a:t> and networking services for the </a:t>
            </a:r>
            <a:r>
              <a:rPr lang="fr-BE" sz="2400" b="0" i="1" dirty="0" err="1" smtClean="0">
                <a:latin typeface="+mn-lt"/>
                <a:ea typeface="+mn-ea"/>
                <a:cs typeface="+mn-cs"/>
              </a:rPr>
              <a:t>benefit</a:t>
            </a:r>
            <a:r>
              <a:rPr lang="fr-BE" sz="2400" b="0" i="1" dirty="0" smtClean="0">
                <a:latin typeface="+mn-lt"/>
                <a:ea typeface="+mn-ea"/>
                <a:cs typeface="+mn-cs"/>
              </a:rPr>
              <a:t> </a:t>
            </a:r>
            <a:r>
              <a:rPr lang="fr-BE" sz="2400" b="0" i="1" smtClean="0">
                <a:latin typeface="+mn-lt"/>
                <a:ea typeface="+mn-ea"/>
                <a:cs typeface="+mn-cs"/>
              </a:rPr>
              <a:t>of the whole</a:t>
            </a:r>
            <a:r>
              <a:rPr lang="fr-BE" sz="2400" b="0" i="1" dirty="0" smtClean="0">
                <a:latin typeface="+mn-lt"/>
                <a:ea typeface="+mn-ea"/>
                <a:cs typeface="+mn-cs"/>
              </a:rPr>
              <a:t> </a:t>
            </a:r>
            <a:r>
              <a:rPr lang="fr-BE" sz="2400" b="0" i="1" dirty="0" err="1" smtClean="0">
                <a:latin typeface="+mn-lt"/>
                <a:ea typeface="+mn-ea"/>
                <a:cs typeface="+mn-cs"/>
              </a:rPr>
              <a:t>scientific</a:t>
            </a:r>
            <a:r>
              <a:rPr lang="fr-BE" sz="2400" b="0" i="1" dirty="0" smtClean="0">
                <a:latin typeface="+mn-lt"/>
                <a:ea typeface="+mn-ea"/>
                <a:cs typeface="+mn-cs"/>
              </a:rPr>
              <a:t> </a:t>
            </a:r>
            <a:r>
              <a:rPr lang="fr-BE" sz="2400" b="0" i="1" dirty="0" err="1" smtClean="0">
                <a:latin typeface="+mn-lt"/>
                <a:ea typeface="+mn-ea"/>
                <a:cs typeface="+mn-cs"/>
              </a:rPr>
              <a:t>community</a:t>
            </a:r>
            <a:r>
              <a:rPr lang="fr-BE" sz="2400" b="0" i="1" dirty="0" smtClean="0">
                <a:latin typeface="+mn-lt"/>
                <a:ea typeface="+mn-ea"/>
                <a:cs typeface="+mn-cs"/>
              </a:rPr>
              <a:t> and </a:t>
            </a:r>
            <a:r>
              <a:rPr lang="fr-BE" sz="2400" b="0" i="1" dirty="0" err="1" smtClean="0">
                <a:latin typeface="+mn-lt"/>
                <a:ea typeface="+mn-ea"/>
                <a:cs typeface="+mn-cs"/>
              </a:rPr>
              <a:t>beyond</a:t>
            </a:r>
            <a:r>
              <a:rPr lang="fr-BE" sz="2400" b="0" i="1" dirty="0" smtClean="0">
                <a:latin typeface="+mn-lt"/>
                <a:ea typeface="+mn-ea"/>
                <a:cs typeface="+mn-cs"/>
              </a:rPr>
              <a:t/>
            </a:r>
            <a:br>
              <a:rPr lang="fr-BE" sz="2400" b="0" i="1" dirty="0" smtClean="0">
                <a:latin typeface="+mn-lt"/>
                <a:ea typeface="+mn-ea"/>
                <a:cs typeface="+mn-cs"/>
              </a:rPr>
            </a:br>
            <a:r>
              <a:rPr lang="fr-BE" sz="2400" b="0" i="1" dirty="0">
                <a:latin typeface="+mn-lt"/>
                <a:ea typeface="+mn-ea"/>
                <a:cs typeface="+mn-cs"/>
              </a:rPr>
              <a:t/>
            </a:r>
            <a:br>
              <a:rPr lang="fr-BE" sz="2400" b="0" i="1" dirty="0">
                <a:latin typeface="+mn-lt"/>
                <a:ea typeface="+mn-ea"/>
                <a:cs typeface="+mn-cs"/>
              </a:rPr>
            </a:br>
            <a:r>
              <a:rPr lang="en-GB" sz="2400" b="0" i="1" dirty="0" smtClean="0">
                <a:latin typeface="+mn-lt"/>
                <a:ea typeface="+mn-ea"/>
                <a:cs typeface="+mn-cs"/>
              </a:rPr>
              <a:t>… </a:t>
            </a:r>
            <a:r>
              <a:rPr lang="en-GB" sz="2400" b="0" i="1" dirty="0">
                <a:latin typeface="+mn-lt"/>
                <a:ea typeface="+mn-ea"/>
                <a:cs typeface="+mn-cs"/>
              </a:rPr>
              <a:t>and Horizon 2020 is accelerating the implementation of the European Open Science Cloud and widening </a:t>
            </a:r>
            <a:r>
              <a:rPr lang="en-GB" sz="2400" b="0" i="1" dirty="0" smtClean="0">
                <a:latin typeface="+mn-lt"/>
                <a:ea typeface="+mn-ea"/>
                <a:cs typeface="+mn-cs"/>
              </a:rPr>
              <a:t>policy by </a:t>
            </a:r>
            <a:r>
              <a:rPr lang="en-GB" sz="2400" b="0" i="1" dirty="0">
                <a:latin typeface="+mn-lt"/>
                <a:ea typeface="+mn-ea"/>
                <a:cs typeface="+mn-cs"/>
              </a:rPr>
              <a:t>supporting European e-Infrastructure platforms and projects to become European Open Science Cloud service providers and demand aggregators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908" y="1124744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kern="0" dirty="0" smtClean="0"/>
              <a:t>In short …</a:t>
            </a:r>
            <a:endParaRPr lang="en-GB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45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4788024" cy="4105374"/>
          </a:xfrm>
        </p:spPr>
        <p:txBody>
          <a:bodyPr/>
          <a:lstStyle/>
          <a:p>
            <a:pPr algn="ctr"/>
            <a:r>
              <a:rPr lang="fr-BE" sz="3200" dirty="0"/>
              <a:t>e</a:t>
            </a:r>
            <a:r>
              <a:rPr lang="fr-BE" sz="3200" dirty="0" smtClean="0"/>
              <a:t>-infrastructures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sz="3200" dirty="0" smtClean="0"/>
              <a:t>are the </a:t>
            </a:r>
            <a:r>
              <a:rPr lang="fr-BE" sz="3200" dirty="0" err="1" smtClean="0"/>
              <a:t>foundation</a:t>
            </a:r>
            <a:r>
              <a:rPr lang="fr-BE" sz="3200" dirty="0" smtClean="0"/>
              <a:t> of the European Open Science Cloud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777176" cy="3782153"/>
          </a:xfrm>
          <a:prstGeom prst="rect">
            <a:avLst/>
          </a:prstGeom>
          <a:noFill/>
          <a:ln>
            <a:noFill/>
          </a:ln>
          <a:effectLst>
            <a:outerShdw blurRad="50800" dist="88900" dir="276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512" y="57332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3166CF"/>
                </a:solidFill>
                <a:hlinkClick r:id="rId3"/>
              </a:rPr>
              <a:t>https://</a:t>
            </a:r>
            <a:r>
              <a:rPr lang="en-GB" sz="1600" b="1" dirty="0" smtClean="0">
                <a:solidFill>
                  <a:srgbClr val="3166CF"/>
                </a:solidFill>
                <a:hlinkClick r:id="rId3"/>
              </a:rPr>
              <a:t>ec.europa.eu/futurium/en/content/e-infrastructures-making-europe-best-place-research-and-innovation</a:t>
            </a:r>
            <a:endParaRPr lang="en-GB" sz="1600" b="1" dirty="0" smtClean="0">
              <a:solidFill>
                <a:srgbClr val="3166CF"/>
              </a:solidFill>
            </a:endParaRPr>
          </a:p>
          <a:p>
            <a:endParaRPr lang="en-GB" sz="1600" b="1" dirty="0">
              <a:solidFill>
                <a:srgbClr val="3166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84263"/>
            <a:ext cx="8856984" cy="936625"/>
          </a:xfrm>
        </p:spPr>
        <p:txBody>
          <a:bodyPr/>
          <a:lstStyle/>
          <a:p>
            <a:pPr algn="ctr"/>
            <a:r>
              <a:rPr lang="fr-BE" dirty="0" smtClean="0"/>
              <a:t>Contribution of e-Infrastructure </a:t>
            </a:r>
            <a:br>
              <a:rPr lang="fr-BE" dirty="0" smtClean="0"/>
            </a:br>
            <a:r>
              <a:rPr lang="fr-BE" dirty="0" smtClean="0"/>
              <a:t>(H2020 Excellence in Science)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99592" y="3068960"/>
            <a:ext cx="3312368" cy="230425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Theme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1: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400" b="1" dirty="0" err="1" smtClean="0"/>
              <a:t>Integration</a:t>
            </a:r>
            <a:r>
              <a:rPr lang="fr-BE" sz="2400" b="1" dirty="0" smtClean="0"/>
              <a:t> and consolidation of e-infrastructures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services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04048" y="3077220"/>
            <a:ext cx="3312368" cy="2304256"/>
          </a:xfrm>
          <a:prstGeom prst="rect">
            <a:avLst/>
          </a:prstGeom>
          <a:noFill/>
          <a:ln w="1905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Theme</a:t>
            </a:r>
            <a:r>
              <a:rPr kumimoji="0" lang="fr-BE" sz="2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2: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400" b="1" dirty="0" err="1" smtClean="0"/>
              <a:t>Prototyping</a:t>
            </a:r>
            <a:r>
              <a:rPr lang="fr-BE" sz="2400" b="1" dirty="0" smtClean="0"/>
              <a:t> of </a:t>
            </a:r>
            <a:r>
              <a:rPr lang="fr-BE" sz="2400" b="1" dirty="0" err="1" smtClean="0"/>
              <a:t>innovative</a:t>
            </a:r>
            <a:r>
              <a:rPr lang="fr-BE" sz="2400" b="1" dirty="0" smtClean="0"/>
              <a:t> e-infrastructure services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58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2D5EC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17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dirty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612</TotalTime>
  <Words>1108</Words>
  <Application>Microsoft Office PowerPoint</Application>
  <PresentationFormat>On-screen Show (4:3)</PresentationFormat>
  <Paragraphs>220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</vt:lpstr>
      <vt:lpstr>   European Open Science Cloud and  e-Infrastructures work-programme 2016-2017  DI4R – Krakov - 28th September 2016     </vt:lpstr>
      <vt:lpstr>The European Cloud Initiative</vt:lpstr>
      <vt:lpstr>EOSC &amp; EDI: Static View  on Year 2020 (over-simplification)</vt:lpstr>
      <vt:lpstr>EOSC &amp; EDI: Dynamic View  from 2016 to 2020 (over-simplification)</vt:lpstr>
      <vt:lpstr>Widening access (1/2):  e-Infrastructures as service providers</vt:lpstr>
      <vt:lpstr>Widening access (2/2):  e-Infras as aggregators of demand</vt:lpstr>
      <vt:lpstr>The European Open Science Cloud will encompass data, computing and networking services for the benefit of the whole scientific community and beyond  … and Horizon 2020 is accelerating the implementation of the European Open Science Cloud and widening policy by supporting European e-Infrastructure platforms and projects to become European Open Science Cloud service providers and demand aggregators</vt:lpstr>
      <vt:lpstr>e-infrastructures are the foundation of the European Open Science Cloud</vt:lpstr>
      <vt:lpstr>Contribution of e-Infrastructure  (H2020 Excellence in Science)</vt:lpstr>
      <vt:lpstr>PowerPoint Presentation</vt:lpstr>
      <vt:lpstr>Concrete steps</vt:lpstr>
      <vt:lpstr>EINFRA-12-2017(a) Secure and agile data and distributed computing e-infrastructures</vt:lpstr>
      <vt:lpstr>EINFRA-12-2017(b) Access and preservation platforms for scientific information</vt:lpstr>
      <vt:lpstr>Evaluation criteria for EINFRA-12-2017</vt:lpstr>
      <vt:lpstr>PowerPoint Presentation</vt:lpstr>
      <vt:lpstr>EINFRA-21-2017(b.1) e-Infrastructure prototypes for universal discoverability of data objects and provenance</vt:lpstr>
      <vt:lpstr>EINFRA-21-2017(b.2) Computing e-infrastructure prototypes with extreme large datasets</vt:lpstr>
      <vt:lpstr>Evaluation criteria for EINFRA-21-2017</vt:lpstr>
      <vt:lpstr>INFRASUPP-02-2017(3):  European support to RDA</vt:lpstr>
      <vt:lpstr>Future: WP18-20</vt:lpstr>
      <vt:lpstr>PowerPoint Presentation</vt:lpstr>
      <vt:lpstr>Back-up</vt:lpstr>
      <vt:lpstr>Digital Single Market Technologies and Public Service Modernisation Package</vt:lpstr>
      <vt:lpstr>Why Europe is not yet fully tapping into the potential of data?</vt:lpstr>
      <vt:lpstr>PowerPoint Presentation</vt:lpstr>
      <vt:lpstr>PowerPoint Presentation</vt:lpstr>
      <vt:lpstr>Successful governance and funding mechanisms are already in place …</vt:lpstr>
      <vt:lpstr>Pan-European e-infrastructures with specific governance and funding models</vt:lpstr>
      <vt:lpstr>PowerPoint Presentation</vt:lpstr>
      <vt:lpstr>PowerPoint Presentation</vt:lpstr>
      <vt:lpstr>PowerPoint Presentation</vt:lpstr>
      <vt:lpstr>PowerPoint Presentation</vt:lpstr>
      <vt:lpstr>Introducing the new C1 team 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Infrastructures supporting the European Digital Single Market strategy  Weaving The Internet Of Data Amsterdam 6 April 2016</dc:title>
  <dc:creator>BURGUENO ARJONA Augusto (CNECT)</dc:creator>
  <cp:lastModifiedBy>BURGUENO ARJONA Augusto (CNECT)</cp:lastModifiedBy>
  <cp:revision>92</cp:revision>
  <dcterms:created xsi:type="dcterms:W3CDTF">2016-04-05T13:46:47Z</dcterms:created>
  <dcterms:modified xsi:type="dcterms:W3CDTF">2016-09-28T07:13:52Z</dcterms:modified>
</cp:coreProperties>
</file>