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6" r:id="rId1"/>
    <p:sldMasterId id="2147483690" r:id="rId2"/>
    <p:sldMasterId id="2147483714" r:id="rId3"/>
  </p:sldMasterIdLst>
  <p:notesMasterIdLst>
    <p:notesMasterId r:id="rId22"/>
  </p:notesMasterIdLst>
  <p:handoutMasterIdLst>
    <p:handoutMasterId r:id="rId23"/>
  </p:handoutMasterIdLst>
  <p:sldIdLst>
    <p:sldId id="368" r:id="rId4"/>
    <p:sldId id="369" r:id="rId5"/>
    <p:sldId id="370" r:id="rId6"/>
    <p:sldId id="371" r:id="rId7"/>
    <p:sldId id="372" r:id="rId8"/>
    <p:sldId id="373" r:id="rId9"/>
    <p:sldId id="374" r:id="rId10"/>
    <p:sldId id="302" r:id="rId11"/>
    <p:sldId id="375" r:id="rId12"/>
    <p:sldId id="378" r:id="rId13"/>
    <p:sldId id="381" r:id="rId14"/>
    <p:sldId id="380" r:id="rId15"/>
    <p:sldId id="382" r:id="rId16"/>
    <p:sldId id="383" r:id="rId17"/>
    <p:sldId id="386" r:id="rId18"/>
    <p:sldId id="385" r:id="rId19"/>
    <p:sldId id="389" r:id="rId20"/>
    <p:sldId id="367" r:id="rId21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mA" initials="S" lastIdx="23" clrIdx="0"/>
  <p:cmAuthor id="1" name="RoxanneW" initials="R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2D5D"/>
    <a:srgbClr val="00B0F0"/>
    <a:srgbClr val="6ED8FE"/>
    <a:srgbClr val="53D2FF"/>
    <a:srgbClr val="AD03A5"/>
    <a:srgbClr val="356298"/>
    <a:srgbClr val="FF6C0A"/>
    <a:srgbClr val="003384"/>
    <a:srgbClr val="92D050"/>
    <a:srgbClr val="AD0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7" autoAdjust="0"/>
    <p:restoredTop sz="80639" autoAdjust="0"/>
  </p:normalViewPr>
  <p:slideViewPr>
    <p:cSldViewPr>
      <p:cViewPr varScale="1">
        <p:scale>
          <a:sx n="55" d="100"/>
          <a:sy n="55" d="100"/>
        </p:scale>
        <p:origin x="-174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F832C-7392-445E-83F4-2674885668F6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045DE-1F77-4E6B-A797-6E7A2A55F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02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16158-0C8B-48E1-B705-C464E98DCDA1}" type="datetimeFigureOut">
              <a:rPr lang="nl-BE" smtClean="0"/>
              <a:pPr/>
              <a:t>22/09/2016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BC270-CDBF-45BA-B556-EF8624BA448E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32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BC270-CDBF-45BA-B556-EF8624BA448E}" type="slidenum">
              <a:rPr lang="nl-BE" smtClean="0"/>
              <a:pPr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9251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 smtClean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BC270-CDBF-45BA-B556-EF8624BA448E}" type="slidenum">
              <a:rPr lang="nl-BE" smtClean="0"/>
              <a:pPr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9954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BC270-CDBF-45BA-B556-EF8624BA448E}" type="slidenum">
              <a:rPr lang="nl-BE" smtClean="0"/>
              <a:pPr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9954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BC270-CDBF-45BA-B556-EF8624BA448E}" type="slidenum">
              <a:rPr lang="nl-BE" smtClean="0"/>
              <a:pPr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5796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 smtClean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BC270-CDBF-45BA-B556-EF8624BA448E}" type="slidenum">
              <a:rPr lang="nl-BE" smtClean="0"/>
              <a:pPr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9954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BC270-CDBF-45BA-B556-EF8624BA448E}" type="slidenum">
              <a:rPr lang="nl-BE" smtClean="0"/>
              <a:pPr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9954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BC270-CDBF-45BA-B556-EF8624BA448E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9954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BC270-CDBF-45BA-B556-EF8624BA448E}" type="slidenum">
              <a:rPr lang="nl-BE" smtClean="0"/>
              <a:pPr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9954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BC270-CDBF-45BA-B556-EF8624BA448E}" type="slidenum">
              <a:rPr lang="nl-BE" smtClean="0"/>
              <a:pPr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9251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rgbClr val="842D5D"/>
              </a:buClr>
              <a:buFont typeface="Arial" panose="020B0604020202020204" pitchFamily="34" charset="0"/>
              <a:buNone/>
            </a:pPr>
            <a:endParaRPr lang="nl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BC270-CDBF-45BA-B556-EF8624BA448E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9251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BC270-CDBF-45BA-B556-EF8624BA448E}" type="slidenum">
              <a:rPr lang="nl-BE" smtClean="0"/>
              <a:pPr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9251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BC270-CDBF-45BA-B556-EF8624BA448E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5796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 smtClean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BC270-CDBF-45BA-B556-EF8624BA448E}" type="slidenum">
              <a:rPr lang="nl-BE" smtClean="0"/>
              <a:pPr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9954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mailto:Stefan.Pauls@libis.kuleuven.be" TargetMode="External"/><Relationship Id="rId2" Type="http://schemas.openxmlformats.org/officeDocument/2006/relationships/hyperlink" Target="mailto:Roxanne.Wyns@libis.kuleuven.be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kuleuven.be/" TargetMode="External"/><Relationship Id="rId4" Type="http://schemas.openxmlformats.org/officeDocument/2006/relationships/hyperlink" Target="http://www.libis.be/" TargetMode="Externa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mailto:roxannewyns@kuleuven.be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5229200"/>
            <a:ext cx="7020272" cy="79208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600" b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0" y="6165304"/>
            <a:ext cx="7020272" cy="6926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u="none">
                <a:solidFill>
                  <a:srgbClr val="0033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35825" y="5805488"/>
            <a:ext cx="1728663" cy="43182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1800" b="0">
                <a:effectLst/>
              </a:defRPr>
            </a:lvl1pPr>
          </a:lstStyle>
          <a:p>
            <a:pPr lvl="0"/>
            <a:r>
              <a:rPr lang="nl-BE" dirty="0" err="1" smtClean="0"/>
              <a:t>Author</a:t>
            </a:r>
            <a:endParaRPr lang="nl-BE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236296" y="6165304"/>
            <a:ext cx="1728663" cy="43182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1400" b="0">
                <a:effectLst/>
              </a:defRPr>
            </a:lvl1pPr>
          </a:lstStyle>
          <a:p>
            <a:pPr lvl="0"/>
            <a:r>
              <a:rPr lang="nl-BE" dirty="0" err="1" smtClean="0"/>
              <a:t>Function</a:t>
            </a:r>
            <a:endParaRPr lang="nl-B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424936" cy="7969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rgbClr val="EF9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435280" cy="41373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EF9030"/>
              </a:buCl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rgbClr val="EF9030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EF9030"/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EF9030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EF9030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8280920" cy="476672"/>
          </a:xfrm>
          <a:prstGeom prst="rect">
            <a:avLst/>
          </a:prstGeom>
        </p:spPr>
        <p:txBody>
          <a:bodyPr anchor="ctr"/>
          <a:lstStyle>
            <a:lvl1pPr>
              <a:defRPr sz="9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DI4R - Sustainable infrastructures for researchers in Digital Humanities</a:t>
            </a:r>
            <a:endParaRPr lang="nl-B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492875"/>
            <a:ext cx="539552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1D48AD3-5056-41CD-AC03-4D852DFAE279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6" name="Picture 5" descr="LIAS_MET_LOGO_CMYK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8304" y="260648"/>
            <a:ext cx="1598707" cy="43204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5" y="260648"/>
            <a:ext cx="1639205" cy="432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424936" cy="7969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>
                <a:solidFill>
                  <a:srgbClr val="842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435280" cy="41373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842D5D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rgbClr val="842D5D"/>
              </a:buCl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842D5D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842D5D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842D5D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8280920" cy="476672"/>
          </a:xfrm>
          <a:prstGeom prst="rect">
            <a:avLst/>
          </a:prstGeom>
        </p:spPr>
        <p:txBody>
          <a:bodyPr anchor="ctr"/>
          <a:lstStyle>
            <a:lvl1pPr>
              <a:defRPr sz="9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DI4R - Sustainable infrastructures for researchers in Digital Humanities</a:t>
            </a:r>
            <a:endParaRPr lang="nl-B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492875"/>
            <a:ext cx="539552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1D48AD3-5056-41CD-AC03-4D852DFAE279}" type="slidenum">
              <a:rPr lang="nl-BE" smtClean="0"/>
              <a:pPr/>
              <a:t>‹#›</a:t>
            </a:fld>
            <a:endParaRPr lang="nl-B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424936" cy="7969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rgbClr val="8F9F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435280" cy="41373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8F9F14"/>
              </a:buCl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rgbClr val="8F9F1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8F9F14"/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8F9F1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8F9F1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8280920" cy="476672"/>
          </a:xfrm>
          <a:prstGeom prst="rect">
            <a:avLst/>
          </a:prstGeom>
        </p:spPr>
        <p:txBody>
          <a:bodyPr anchor="ctr"/>
          <a:lstStyle>
            <a:lvl1pPr>
              <a:defRPr sz="9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DI4R - Sustainable infrastructures for researchers in Digital Humanities</a:t>
            </a:r>
            <a:endParaRPr lang="nl-B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492875"/>
            <a:ext cx="539552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1D48AD3-5056-41CD-AC03-4D852DFAE279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8" name="Picture 7" descr="LIMO zonder baseline CMYK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8344" y="260648"/>
            <a:ext cx="1187992" cy="43317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424936" cy="7969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435280" cy="41373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B0F0"/>
              </a:buCl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rgbClr val="00B0F0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0B0F0"/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0B0F0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0B0F0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8280920" cy="476672"/>
          </a:xfrm>
          <a:prstGeom prst="rect">
            <a:avLst/>
          </a:prstGeom>
        </p:spPr>
        <p:txBody>
          <a:bodyPr anchor="ctr"/>
          <a:lstStyle>
            <a:lvl1pPr>
              <a:defRPr sz="9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DI4R - Sustainable infrastructures for researchers in Digital Humanities</a:t>
            </a:r>
            <a:endParaRPr lang="nl-B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492875"/>
            <a:ext cx="539552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1D48AD3-5056-41CD-AC03-4D852DFAE279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7" name="Picture 6" descr="LIBIS_ne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48264" y="260648"/>
            <a:ext cx="1944216" cy="435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1440000"/>
            <a:ext cx="8460000" cy="57943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2260800"/>
            <a:ext cx="8460000" cy="3639600"/>
          </a:xfrm>
        </p:spPr>
        <p:txBody>
          <a:bodyPr/>
          <a:lstStyle>
            <a:lvl1pPr>
              <a:buClr>
                <a:schemeClr val="bg1">
                  <a:lumMod val="75000"/>
                </a:schemeClr>
              </a:buClr>
              <a:buFont typeface="Calibri" pitchFamily="34" charset="0"/>
              <a:buChar char="•"/>
              <a:defRPr>
                <a:latin typeface="+mj-lt"/>
              </a:defRPr>
            </a:lvl1pPr>
            <a:lvl2pPr>
              <a:buClr>
                <a:schemeClr val="bg1">
                  <a:lumMod val="75000"/>
                </a:schemeClr>
              </a:buClr>
              <a:buFont typeface="Calibri" pitchFamily="34" charset="0"/>
              <a:buChar char="•"/>
              <a:defRPr>
                <a:latin typeface="+mj-lt"/>
              </a:defRPr>
            </a:lvl2pPr>
            <a:lvl3pPr>
              <a:buClr>
                <a:schemeClr val="bg1">
                  <a:lumMod val="75000"/>
                </a:schemeClr>
              </a:buClr>
              <a:buFont typeface="Calibri" pitchFamily="34" charset="0"/>
              <a:buChar char="•"/>
              <a:defRPr>
                <a:latin typeface="+mj-lt"/>
              </a:defRPr>
            </a:lvl3pPr>
            <a:lvl4pPr>
              <a:buClr>
                <a:schemeClr val="bg1">
                  <a:lumMod val="75000"/>
                </a:schemeClr>
              </a:buClr>
              <a:buFont typeface="Calibri" pitchFamily="34" charset="0"/>
              <a:buChar char="•"/>
              <a:defRPr>
                <a:latin typeface="+mj-lt"/>
              </a:defRPr>
            </a:lvl4pPr>
            <a:lvl5pPr>
              <a:buClr>
                <a:schemeClr val="bg1">
                  <a:lumMod val="75000"/>
                </a:schemeClr>
              </a:buClr>
              <a:buFont typeface="Calibri" pitchFamily="34" charset="0"/>
              <a:buChar char="•"/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DI4R - Sustainable infrastructures for researchers in Digital Humanities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4242E-601E-43FA-A79D-6069FD63C96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299401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5229200"/>
            <a:ext cx="7020272" cy="79208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600" b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0" y="6165304"/>
            <a:ext cx="7020272" cy="6926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u="none">
                <a:solidFill>
                  <a:srgbClr val="0033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35825" y="5805488"/>
            <a:ext cx="1728663" cy="43182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1800" b="0">
                <a:effectLst/>
              </a:defRPr>
            </a:lvl1pPr>
          </a:lstStyle>
          <a:p>
            <a:pPr lvl="0"/>
            <a:r>
              <a:rPr lang="nl-BE" dirty="0" err="1" smtClean="0"/>
              <a:t>Author</a:t>
            </a:r>
            <a:endParaRPr lang="nl-BE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236296" y="6165304"/>
            <a:ext cx="1728663" cy="43182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1400" b="0">
                <a:effectLst/>
              </a:defRPr>
            </a:lvl1pPr>
          </a:lstStyle>
          <a:p>
            <a:pPr lvl="0"/>
            <a:r>
              <a:rPr lang="nl-BE" dirty="0" err="1" smtClean="0"/>
              <a:t>Function</a:t>
            </a:r>
            <a:endParaRPr lang="nl-BE" dirty="0"/>
          </a:p>
        </p:txBody>
      </p:sp>
      <p:pic>
        <p:nvPicPr>
          <p:cNvPr id="11" name="Picture 10" descr="7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96336" y="6490341"/>
            <a:ext cx="1025575" cy="36765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23" descr="JoRademakers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5301208"/>
            <a:ext cx="936104" cy="144016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 userDrawn="1"/>
        </p:nvSpPr>
        <p:spPr bwMode="auto">
          <a:xfrm>
            <a:off x="7236296" y="5877272"/>
            <a:ext cx="1667014" cy="20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sz="1800" dirty="0" err="1" smtClean="0">
                <a:solidFill>
                  <a:srgbClr val="C1D82F"/>
                </a:solidFill>
                <a:latin typeface="+mj-lt"/>
                <a:ea typeface="ＭＳ Ｐゴシック"/>
                <a:cs typeface="Arial" pitchFamily="34" charset="0"/>
              </a:rPr>
              <a:t>Information</a:t>
            </a:r>
            <a:r>
              <a:rPr lang="nl-BE" sz="1800" dirty="0" smtClean="0">
                <a:solidFill>
                  <a:srgbClr val="C1D82F"/>
                </a:solidFill>
                <a:latin typeface="+mj-lt"/>
                <a:ea typeface="ＭＳ Ｐゴシック"/>
                <a:cs typeface="Arial" pitchFamily="34" charset="0"/>
              </a:rPr>
              <a:t>.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 bwMode="auto">
          <a:xfrm>
            <a:off x="7236296" y="6453336"/>
            <a:ext cx="1667014" cy="207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sz="1800" dirty="0" err="1" smtClean="0">
                <a:solidFill>
                  <a:srgbClr val="F68932"/>
                </a:solidFill>
                <a:latin typeface="+mj-lt"/>
                <a:ea typeface="ＭＳ Ｐゴシック"/>
                <a:cs typeface="Arial" pitchFamily="34" charset="0"/>
              </a:rPr>
              <a:t>Inspiration</a:t>
            </a:r>
            <a:r>
              <a:rPr lang="nl-BE" sz="1800" dirty="0" smtClean="0">
                <a:solidFill>
                  <a:srgbClr val="F68932"/>
                </a:solidFill>
                <a:latin typeface="+mj-lt"/>
                <a:ea typeface="ＭＳ Ｐゴシック"/>
                <a:cs typeface="Arial" pitchFamily="34" charset="0"/>
              </a:rPr>
              <a:t>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F68932"/>
              </a:solidFill>
              <a:effectLst/>
              <a:uLnTx/>
              <a:uFillTx/>
              <a:latin typeface="+mj-lt"/>
              <a:ea typeface="ＭＳ Ｐゴシック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 userDrawn="1"/>
        </p:nvSpPr>
        <p:spPr bwMode="auto">
          <a:xfrm>
            <a:off x="7236296" y="6165304"/>
            <a:ext cx="1667014" cy="19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sz="1800" dirty="0" err="1" smtClean="0">
                <a:solidFill>
                  <a:srgbClr val="C93092"/>
                </a:solidFill>
                <a:latin typeface="+mj-lt"/>
                <a:ea typeface="ＭＳ Ｐゴシック"/>
                <a:cs typeface="Arial" pitchFamily="34" charset="0"/>
              </a:rPr>
              <a:t>Innovation</a:t>
            </a:r>
            <a:r>
              <a:rPr lang="nl-BE" sz="1800" dirty="0" smtClean="0">
                <a:solidFill>
                  <a:srgbClr val="C93092"/>
                </a:solidFill>
                <a:latin typeface="+mj-lt"/>
                <a:ea typeface="ＭＳ Ｐゴシック"/>
                <a:cs typeface="Arial" pitchFamily="34" charset="0"/>
              </a:rPr>
              <a:t>. 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87624" y="5301208"/>
            <a:ext cx="436658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/>
              <a:t>Jo Rademakers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sz="1600" dirty="0" smtClean="0"/>
              <a:t>LIBIS @ KU Leuven</a:t>
            </a:r>
            <a:r>
              <a:rPr lang="nl-BE" dirty="0" smtClean="0"/>
              <a:t/>
            </a:r>
            <a:br>
              <a:rPr lang="nl-BE" dirty="0" smtClean="0"/>
            </a:br>
            <a:endParaRPr lang="nl-BE" sz="900" dirty="0" smtClean="0"/>
          </a:p>
          <a:p>
            <a:r>
              <a:rPr lang="nl-BE" sz="1400" dirty="0" err="1" smtClean="0"/>
              <a:t>jo.rademakers</a:t>
            </a:r>
            <a:r>
              <a:rPr lang="nl-BE" sz="1400" dirty="0" smtClean="0"/>
              <a:t>@</a:t>
            </a:r>
            <a:r>
              <a:rPr lang="nl-BE" sz="1400" dirty="0" err="1" smtClean="0"/>
              <a:t>libis.be</a:t>
            </a:r>
            <a:r>
              <a:rPr lang="nl-BE" sz="1400" dirty="0" smtClean="0"/>
              <a:t> – </a:t>
            </a:r>
            <a:r>
              <a:rPr lang="nl-BE" sz="1400" dirty="0" err="1" smtClean="0"/>
              <a:t>www.libis.be</a:t>
            </a:r>
            <a:r>
              <a:rPr lang="nl-BE" sz="1400" dirty="0" smtClean="0"/>
              <a:t/>
            </a:r>
            <a:br>
              <a:rPr lang="nl-BE" sz="1400" dirty="0" smtClean="0"/>
            </a:br>
            <a:r>
              <a:rPr lang="nl-BE" sz="1400" dirty="0" smtClean="0"/>
              <a:t>+32 (0) 16 32 22 66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nl-BE" sz="1400" dirty="0" smtClean="0"/>
              <a:t>De </a:t>
            </a:r>
            <a:r>
              <a:rPr lang="nl-BE" sz="1400" dirty="0" err="1" smtClean="0"/>
              <a:t>Croylaan</a:t>
            </a:r>
            <a:r>
              <a:rPr lang="nl-BE" sz="1400" dirty="0" smtClean="0"/>
              <a:t> 54 – PB 5592 – B-3001 </a:t>
            </a:r>
            <a:r>
              <a:rPr lang="nl-BE" sz="1400" dirty="0" err="1" smtClean="0"/>
              <a:t>Heverlee</a:t>
            </a:r>
            <a:endParaRPr lang="en-US" sz="1400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6372200" y="3645024"/>
            <a:ext cx="21339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BE" sz="3200" b="0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nl-BE" sz="3200" b="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BE" sz="3200" b="0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nl-BE" sz="3200" b="0" baseline="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</a:p>
          <a:p>
            <a:pPr algn="r"/>
            <a:r>
              <a:rPr lang="nl-BE" sz="2400" b="0" baseline="0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r>
              <a:rPr lang="nl-BE" sz="2400" b="0" baseline="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en-US" sz="2400" b="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 userDrawn="1"/>
        </p:nvSpPr>
        <p:spPr bwMode="auto">
          <a:xfrm>
            <a:off x="7236296" y="5877272"/>
            <a:ext cx="1667014" cy="20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sz="1800" dirty="0" err="1" smtClean="0">
                <a:solidFill>
                  <a:srgbClr val="C1D82F"/>
                </a:solidFill>
                <a:latin typeface="+mj-lt"/>
                <a:ea typeface="ＭＳ Ｐゴシック"/>
                <a:cs typeface="Arial" pitchFamily="34" charset="0"/>
              </a:rPr>
              <a:t>Information</a:t>
            </a:r>
            <a:r>
              <a:rPr lang="nl-BE" sz="1800" dirty="0" smtClean="0">
                <a:solidFill>
                  <a:srgbClr val="C1D82F"/>
                </a:solidFill>
                <a:latin typeface="+mj-lt"/>
                <a:ea typeface="ＭＳ Ｐゴシック"/>
                <a:cs typeface="Arial" pitchFamily="34" charset="0"/>
              </a:rPr>
              <a:t>.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 bwMode="auto">
          <a:xfrm>
            <a:off x="7236296" y="6453336"/>
            <a:ext cx="1667014" cy="207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sz="1800" dirty="0" err="1" smtClean="0">
                <a:solidFill>
                  <a:srgbClr val="F68932"/>
                </a:solidFill>
                <a:latin typeface="+mj-lt"/>
                <a:ea typeface="ＭＳ Ｐゴシック"/>
                <a:cs typeface="Arial" pitchFamily="34" charset="0"/>
              </a:rPr>
              <a:t>Inspiration</a:t>
            </a:r>
            <a:r>
              <a:rPr lang="nl-BE" sz="1800" dirty="0" smtClean="0">
                <a:solidFill>
                  <a:srgbClr val="F68932"/>
                </a:solidFill>
                <a:latin typeface="+mj-lt"/>
                <a:ea typeface="ＭＳ Ｐゴシック"/>
                <a:cs typeface="Arial" pitchFamily="34" charset="0"/>
              </a:rPr>
              <a:t>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F68932"/>
              </a:solidFill>
              <a:effectLst/>
              <a:uLnTx/>
              <a:uFillTx/>
              <a:latin typeface="+mj-lt"/>
              <a:ea typeface="ＭＳ Ｐゴシック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 userDrawn="1"/>
        </p:nvSpPr>
        <p:spPr bwMode="auto">
          <a:xfrm>
            <a:off x="7236296" y="6165304"/>
            <a:ext cx="1667014" cy="19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sz="1800" dirty="0" err="1" smtClean="0">
                <a:solidFill>
                  <a:srgbClr val="C93092"/>
                </a:solidFill>
                <a:latin typeface="+mj-lt"/>
                <a:ea typeface="ＭＳ Ｐゴシック"/>
                <a:cs typeface="Arial" pitchFamily="34" charset="0"/>
              </a:rPr>
              <a:t>Innovation</a:t>
            </a:r>
            <a:r>
              <a:rPr lang="nl-BE" sz="1800" dirty="0" smtClean="0">
                <a:solidFill>
                  <a:srgbClr val="C93092"/>
                </a:solidFill>
                <a:latin typeface="+mj-lt"/>
                <a:ea typeface="ＭＳ Ｐゴシック"/>
                <a:cs typeface="Arial" pitchFamily="34" charset="0"/>
              </a:rPr>
              <a:t>. 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79512" y="5301208"/>
            <a:ext cx="53746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i="1" dirty="0" smtClean="0"/>
              <a:t>Roxanne</a:t>
            </a:r>
            <a:r>
              <a:rPr lang="nl-BE" sz="1400" b="1" i="1" baseline="0" dirty="0" smtClean="0"/>
              <a:t> Wyns, </a:t>
            </a:r>
            <a:r>
              <a:rPr lang="en-GB" sz="1400" b="1" i="1" baseline="0" dirty="0" smtClean="0"/>
              <a:t>Business Consultant Heron</a:t>
            </a:r>
            <a:endParaRPr lang="nl-BE" sz="500" b="1" i="1" dirty="0" smtClean="0"/>
          </a:p>
          <a:p>
            <a:r>
              <a:rPr lang="nl-BE" sz="1400" i="1" dirty="0" smtClean="0">
                <a:hlinkClick r:id="rId2"/>
              </a:rPr>
              <a:t>Roxanne.Wyns@libis.kuleuven.be</a:t>
            </a:r>
            <a:endParaRPr lang="nl-BE" sz="1400" i="1" dirty="0" smtClean="0"/>
          </a:p>
          <a:p>
            <a:r>
              <a:rPr lang="nl-BE" sz="1400" b="1" i="1" dirty="0" smtClean="0"/>
              <a:t>Stephan Pauls,</a:t>
            </a:r>
            <a:r>
              <a:rPr lang="nl-BE" sz="1400" b="1" i="1" baseline="0" dirty="0" smtClean="0"/>
              <a:t> Software architect</a:t>
            </a:r>
            <a:endParaRPr lang="nl-BE" sz="1400" b="1" i="1" dirty="0" smtClean="0"/>
          </a:p>
          <a:p>
            <a:r>
              <a:rPr lang="nl-BE" sz="1400" i="1" dirty="0" smtClean="0">
                <a:hlinkClick r:id="rId3"/>
              </a:rPr>
              <a:t>Stefan.Pauls@libis.kuleuven.be</a:t>
            </a:r>
            <a:r>
              <a:rPr lang="nl-BE" sz="1400" i="1" dirty="0" smtClean="0"/>
              <a:t> </a:t>
            </a:r>
          </a:p>
          <a:p>
            <a:endParaRPr lang="nl-BE" sz="1400" dirty="0" smtClean="0">
              <a:hlinkClick r:id="rId4"/>
            </a:endParaRPr>
          </a:p>
          <a:p>
            <a:r>
              <a:rPr lang="nl-BE" sz="1400" dirty="0" smtClean="0">
                <a:hlinkClick r:id="rId4"/>
              </a:rPr>
              <a:t>www.libis.be</a:t>
            </a:r>
            <a:r>
              <a:rPr lang="nl-BE" sz="1400" baseline="0" dirty="0" smtClean="0"/>
              <a:t> / </a:t>
            </a:r>
            <a:r>
              <a:rPr lang="nl-BE" sz="1400" baseline="0" dirty="0" smtClean="0">
                <a:hlinkClick r:id="rId5"/>
              </a:rPr>
              <a:t>www.kuleuven.be</a:t>
            </a:r>
            <a:r>
              <a:rPr lang="nl-BE" sz="1400" baseline="0" dirty="0" smtClean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6372200" y="3645024"/>
            <a:ext cx="21339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BE" sz="3200" b="0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nl-BE" sz="3200" b="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BE" sz="3200" b="0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nl-BE" sz="3200" b="0" baseline="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</a:p>
          <a:p>
            <a:pPr algn="r"/>
            <a:r>
              <a:rPr lang="nl-BE" sz="2400" b="0" baseline="0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r>
              <a:rPr lang="nl-BE" sz="2400" b="0" baseline="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en-US" sz="2400" b="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 userDrawn="1"/>
        </p:nvSpPr>
        <p:spPr bwMode="auto">
          <a:xfrm>
            <a:off x="7236296" y="5877272"/>
            <a:ext cx="1667014" cy="20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sz="1800" dirty="0" err="1" smtClean="0">
                <a:solidFill>
                  <a:srgbClr val="C1D82F"/>
                </a:solidFill>
                <a:latin typeface="+mj-lt"/>
                <a:ea typeface="ＭＳ Ｐゴシック"/>
                <a:cs typeface="Arial" pitchFamily="34" charset="0"/>
              </a:rPr>
              <a:t>Information</a:t>
            </a:r>
            <a:r>
              <a:rPr lang="nl-BE" sz="1800" dirty="0" smtClean="0">
                <a:solidFill>
                  <a:srgbClr val="C1D82F"/>
                </a:solidFill>
                <a:latin typeface="+mj-lt"/>
                <a:ea typeface="ＭＳ Ｐゴシック"/>
                <a:cs typeface="Arial" pitchFamily="34" charset="0"/>
              </a:rPr>
              <a:t>.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 bwMode="auto">
          <a:xfrm>
            <a:off x="7236296" y="6453336"/>
            <a:ext cx="1667014" cy="207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sz="1800" dirty="0" err="1" smtClean="0">
                <a:solidFill>
                  <a:srgbClr val="F68932"/>
                </a:solidFill>
                <a:latin typeface="+mj-lt"/>
                <a:ea typeface="ＭＳ Ｐゴシック"/>
                <a:cs typeface="Arial" pitchFamily="34" charset="0"/>
              </a:rPr>
              <a:t>Inspiration</a:t>
            </a:r>
            <a:r>
              <a:rPr lang="nl-BE" sz="1800" dirty="0" smtClean="0">
                <a:solidFill>
                  <a:srgbClr val="F68932"/>
                </a:solidFill>
                <a:latin typeface="+mj-lt"/>
                <a:ea typeface="ＭＳ Ｐゴシック"/>
                <a:cs typeface="Arial" pitchFamily="34" charset="0"/>
              </a:rPr>
              <a:t>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F68932"/>
              </a:solidFill>
              <a:effectLst/>
              <a:uLnTx/>
              <a:uFillTx/>
              <a:latin typeface="+mj-lt"/>
              <a:ea typeface="ＭＳ Ｐゴシック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 userDrawn="1"/>
        </p:nvSpPr>
        <p:spPr bwMode="auto">
          <a:xfrm>
            <a:off x="7236296" y="6165304"/>
            <a:ext cx="1667014" cy="19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sz="1800" dirty="0" err="1" smtClean="0">
                <a:solidFill>
                  <a:srgbClr val="C93092"/>
                </a:solidFill>
                <a:latin typeface="+mj-lt"/>
                <a:ea typeface="ＭＳ Ｐゴシック"/>
                <a:cs typeface="Arial" pitchFamily="34" charset="0"/>
              </a:rPr>
              <a:t>Innovation</a:t>
            </a:r>
            <a:r>
              <a:rPr lang="nl-BE" sz="1800" dirty="0" smtClean="0">
                <a:solidFill>
                  <a:srgbClr val="C93092"/>
                </a:solidFill>
                <a:latin typeface="+mj-lt"/>
                <a:ea typeface="ＭＳ Ｐゴシック"/>
                <a:cs typeface="Arial" pitchFamily="34" charset="0"/>
              </a:rPr>
              <a:t>. 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79512" y="5301208"/>
            <a:ext cx="537469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/>
              <a:t>LIBIS </a:t>
            </a:r>
            <a:endParaRPr lang="nl-BE" sz="900" b="1" dirty="0" smtClean="0"/>
          </a:p>
          <a:p>
            <a:r>
              <a:rPr lang="nl-BE" sz="1400" b="1" i="1" dirty="0" smtClean="0"/>
              <a:t>Roxanne Wyns (</a:t>
            </a:r>
            <a:r>
              <a:rPr lang="nl-BE" sz="1400" b="1" i="1" dirty="0" smtClean="0">
                <a:hlinkClick r:id="rId2"/>
              </a:rPr>
              <a:t>roxannewyns@kuleuven.be</a:t>
            </a:r>
            <a:r>
              <a:rPr lang="nl-BE" sz="1400" i="1" dirty="0" smtClean="0"/>
              <a:t>)</a:t>
            </a:r>
          </a:p>
          <a:p>
            <a:endParaRPr lang="nl-BE" sz="1400" dirty="0" smtClean="0"/>
          </a:p>
          <a:p>
            <a:r>
              <a:rPr lang="nl-BE" sz="1400" dirty="0" smtClean="0"/>
              <a:t>into-info@libis.be – www.libis.be</a:t>
            </a:r>
            <a:br>
              <a:rPr lang="nl-BE" sz="1400" dirty="0" smtClean="0"/>
            </a:br>
            <a:r>
              <a:rPr lang="nl-BE" sz="1400" dirty="0" smtClean="0"/>
              <a:t>+32 (0) 16 32 22 66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nl-BE" sz="1400" dirty="0" smtClean="0"/>
              <a:t>De </a:t>
            </a:r>
            <a:r>
              <a:rPr lang="nl-BE" sz="1400" dirty="0" err="1" smtClean="0"/>
              <a:t>Croylaan</a:t>
            </a:r>
            <a:r>
              <a:rPr lang="nl-BE" sz="1400" dirty="0" smtClean="0"/>
              <a:t> 54 – PB 5592 – B-3001 </a:t>
            </a:r>
            <a:r>
              <a:rPr lang="nl-BE" sz="1400" dirty="0" err="1" smtClean="0"/>
              <a:t>Heverlee</a:t>
            </a:r>
            <a:endParaRPr lang="en-US" sz="1400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6372200" y="3645024"/>
            <a:ext cx="21339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BE" sz="3200" b="0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nl-BE" sz="3200" b="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BE" sz="3200" b="0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nl-BE" sz="3200" b="0" baseline="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</a:p>
          <a:p>
            <a:pPr algn="r"/>
            <a:r>
              <a:rPr lang="nl-BE" sz="2400" b="0" baseline="0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r>
              <a:rPr lang="nl-BE" sz="2400" b="0" baseline="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en-US" sz="2400" b="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/>
          <p:cNvSpPr txBox="1">
            <a:spLocks noChangeArrowheads="1"/>
          </p:cNvSpPr>
          <p:nvPr userDrawn="1"/>
        </p:nvSpPr>
        <p:spPr bwMode="auto">
          <a:xfrm>
            <a:off x="0" y="836613"/>
            <a:ext cx="9144000" cy="6021387"/>
          </a:xfrm>
          <a:prstGeom prst="rect">
            <a:avLst/>
          </a:prstGeom>
          <a:gradFill rotWithShape="1">
            <a:gsLst>
              <a:gs pos="0">
                <a:srgbClr val="158CAF"/>
              </a:gs>
              <a:gs pos="100000">
                <a:srgbClr val="158CA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endParaRPr lang="nl-BE" sz="1800">
              <a:solidFill>
                <a:schemeClr val="tx1"/>
              </a:solidFill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38500" y="1700808"/>
            <a:ext cx="5653980" cy="4824536"/>
          </a:xfrm>
          <a:prstGeom prst="rect">
            <a:avLst/>
          </a:prstGeom>
        </p:spPr>
        <p:txBody>
          <a:bodyPr anchor="t" anchorCtr="0"/>
          <a:lstStyle>
            <a:lvl1pPr marL="0" indent="269875" algn="l">
              <a:buFont typeface="Arial" pitchFamily="34" charset="0"/>
              <a:buChar char="•"/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Enter</a:t>
            </a:r>
            <a:endParaRPr lang="nl-NL" dirty="0"/>
          </a:p>
        </p:txBody>
      </p:sp>
      <p:pic>
        <p:nvPicPr>
          <p:cNvPr id="6" name="Picture 11" descr="SEDES2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6263" y="114300"/>
            <a:ext cx="363537" cy="611188"/>
          </a:xfrm>
          <a:prstGeom prst="rect">
            <a:avLst/>
          </a:prstGeom>
          <a:noFill/>
        </p:spPr>
      </p:pic>
      <p:sp>
        <p:nvSpPr>
          <p:cNvPr id="7" name="Text Box 13"/>
          <p:cNvSpPr txBox="1">
            <a:spLocks noChangeArrowheads="1"/>
          </p:cNvSpPr>
          <p:nvPr userDrawn="1"/>
        </p:nvSpPr>
        <p:spPr bwMode="auto">
          <a:xfrm>
            <a:off x="0" y="539750"/>
            <a:ext cx="9177338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nl-BE" sz="1800">
              <a:solidFill>
                <a:schemeClr val="tx1"/>
              </a:solidFill>
            </a:endParaRPr>
          </a:p>
        </p:txBody>
      </p:sp>
      <p:pic>
        <p:nvPicPr>
          <p:cNvPr id="10" name="Afbeelding 10" descr="HR_CORPORATE-versie3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40000" y="2160001"/>
            <a:ext cx="1596622" cy="3418789"/>
          </a:xfrm>
          <a:prstGeom prst="rect">
            <a:avLst/>
          </a:prstGeom>
        </p:spPr>
      </p:pic>
      <p:pic>
        <p:nvPicPr>
          <p:cNvPr id="9" name="Picture 8" descr="7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836712"/>
            <a:ext cx="2483768" cy="89040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DI4R - Sustainable infrastructures for researchers in Digital Humanities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4C0740C-D3BD-4831-8050-CD6D1AAFE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4455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424936" cy="7969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rgbClr val="0033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435280" cy="41373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3384"/>
              </a:buCl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rgbClr val="00338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03384"/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0338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0338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8280920" cy="476672"/>
          </a:xfrm>
          <a:prstGeom prst="rect">
            <a:avLst/>
          </a:prstGeom>
        </p:spPr>
        <p:txBody>
          <a:bodyPr anchor="ctr"/>
          <a:lstStyle>
            <a:lvl1pPr>
              <a:defRPr sz="9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DI4R - Sustainable infrastructures for researchers in Digital Humanities</a:t>
            </a:r>
            <a:endParaRPr lang="nl-B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492875"/>
            <a:ext cx="539552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1D48AD3-5056-41CD-AC03-4D852DFAE279}" type="slidenum">
              <a:rPr lang="nl-BE" smtClean="0"/>
              <a:pPr/>
              <a:t>‹#›</a:t>
            </a:fld>
            <a:endParaRPr lang="nl-B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1052736"/>
            <a:ext cx="5760640" cy="7969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rgbClr val="0033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0" y="1988840"/>
            <a:ext cx="5760640" cy="41373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3384"/>
              </a:buCl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rgbClr val="00338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03384"/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0338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0338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3131840" y="6381328"/>
            <a:ext cx="5616624" cy="476672"/>
          </a:xfrm>
          <a:prstGeom prst="rect">
            <a:avLst/>
          </a:prstGeom>
        </p:spPr>
        <p:txBody>
          <a:bodyPr anchor="ctr"/>
          <a:lstStyle>
            <a:lvl1pPr>
              <a:defRPr sz="9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DI4R - Sustainable infrastructures for researchers in Digital Humanities</a:t>
            </a:r>
            <a:endParaRPr lang="nl-B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492875"/>
            <a:ext cx="539552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1D48AD3-5056-41CD-AC03-4D852DFAE279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14" name="Picture 13" descr="LIBIS_new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47864" y="260648"/>
            <a:ext cx="1319955" cy="432047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3131840" cy="685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R_COMPO (Copy)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0" y="0"/>
            <a:ext cx="9144000" cy="5184576"/>
          </a:xfrm>
          <a:prstGeom prst="rect">
            <a:avLst/>
          </a:prstGeom>
        </p:spPr>
      </p:pic>
      <p:pic>
        <p:nvPicPr>
          <p:cNvPr id="9" name="Picture 8" descr="LIBIS_log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36296" y="5229199"/>
            <a:ext cx="1656184" cy="578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712" r:id="rId4"/>
    <p:sldLayoutId id="2147483713" r:id="rId5"/>
    <p:sldLayoutId id="2147483697" r:id="rId6"/>
    <p:sldLayoutId id="2147483716" r:id="rId7"/>
  </p:sldLayoutIdLst>
  <p:transition spd="med">
    <p:fade/>
  </p:transition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R_COMPO (Copy)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908720"/>
            <a:ext cx="9144000" cy="5472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IBIS_new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1520" y="260648"/>
            <a:ext cx="1319955" cy="4320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</p:sldLayoutIdLst>
  <p:transition spd="med">
    <p:fade/>
  </p:transition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/>
        </p:nvSpPr>
        <p:spPr>
          <a:xfrm>
            <a:off x="0" y="6497638"/>
            <a:ext cx="5867400" cy="360362"/>
          </a:xfrm>
          <a:prstGeom prst="rect">
            <a:avLst/>
          </a:prstGeom>
          <a:solidFill>
            <a:srgbClr val="B0B7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147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360363" y="1439863"/>
            <a:ext cx="84597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/>
              <a:t>Titelstijl van model bewerken</a:t>
            </a:r>
            <a:endParaRPr lang="nl-NL" smtClean="0"/>
          </a:p>
        </p:txBody>
      </p:sp>
      <p:sp>
        <p:nvSpPr>
          <p:cNvPr id="6148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360363" y="2260600"/>
            <a:ext cx="8459787" cy="36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  <a:p>
            <a:pPr lvl="3"/>
            <a:r>
              <a:rPr lang="nl-BE" dirty="0" smtClean="0"/>
              <a:t>Vierde niveau</a:t>
            </a:r>
          </a:p>
          <a:p>
            <a:pPr lvl="4"/>
            <a:r>
              <a:rPr lang="nl-BE" dirty="0" smtClean="0"/>
              <a:t>Vijfde niveau</a:t>
            </a:r>
            <a:endParaRPr lang="nl-NL" dirty="0" smtClean="0"/>
          </a:p>
        </p:txBody>
      </p:sp>
      <p:sp>
        <p:nvSpPr>
          <p:cNvPr id="14" name="Rechthoek 13"/>
          <p:cNvSpPr/>
          <p:nvPr/>
        </p:nvSpPr>
        <p:spPr>
          <a:xfrm>
            <a:off x="0" y="0"/>
            <a:ext cx="9180513" cy="979488"/>
          </a:xfrm>
          <a:prstGeom prst="rect">
            <a:avLst/>
          </a:prstGeom>
          <a:solidFill>
            <a:srgbClr val="0039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6000750" y="6497638"/>
            <a:ext cx="684213" cy="360362"/>
          </a:xfrm>
          <a:prstGeom prst="rect">
            <a:avLst/>
          </a:prstGeom>
          <a:solidFill>
            <a:srgbClr val="C1D8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8" name="Rechthoek 17"/>
          <p:cNvSpPr/>
          <p:nvPr/>
        </p:nvSpPr>
        <p:spPr>
          <a:xfrm>
            <a:off x="6818313" y="6497638"/>
            <a:ext cx="720725" cy="360362"/>
          </a:xfrm>
          <a:prstGeom prst="rect">
            <a:avLst/>
          </a:prstGeom>
          <a:solidFill>
            <a:srgbClr val="C930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7635875" y="6497638"/>
            <a:ext cx="684213" cy="360362"/>
          </a:xfrm>
          <a:prstGeom prst="rect">
            <a:avLst/>
          </a:prstGeom>
          <a:solidFill>
            <a:srgbClr val="F689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20" name="Rechthoek 19"/>
          <p:cNvSpPr/>
          <p:nvPr/>
        </p:nvSpPr>
        <p:spPr>
          <a:xfrm>
            <a:off x="8453438" y="6497638"/>
            <a:ext cx="701675" cy="360362"/>
          </a:xfrm>
          <a:prstGeom prst="rect">
            <a:avLst/>
          </a:prstGeom>
          <a:solidFill>
            <a:srgbClr val="00A5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6154" name="Afbeelding 11" descr="LIBIS_OK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363" y="269875"/>
            <a:ext cx="14033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802188" y="6497638"/>
            <a:ext cx="990600" cy="3603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003B5D"/>
                </a:solidFill>
                <a:latin typeface="+mj-lt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DI4R - Sustainable infrastructures for researchers in Digital Humanities</a:t>
            </a:r>
            <a:endParaRPr lang="nl-NL" dirty="0"/>
          </a:p>
        </p:txBody>
      </p:sp>
      <p:sp>
        <p:nvSpPr>
          <p:cNvPr id="2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60363" y="6497638"/>
            <a:ext cx="4265612" cy="3603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3B5D"/>
                </a:solidFill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459788" y="6497638"/>
            <a:ext cx="687387" cy="3603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003B5D"/>
                </a:solidFill>
                <a:latin typeface="+mj-lt"/>
                <a:cs typeface="Arial" charset="0"/>
              </a:defRPr>
            </a:lvl1pPr>
          </a:lstStyle>
          <a:p>
            <a:pPr>
              <a:defRPr/>
            </a:pPr>
            <a:fld id="{6C05EE05-35D8-4356-9F60-4ED9B4F5D95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82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ransition spd="med">
    <p:fade/>
  </p:transition>
  <p:hf hdr="0" ftr="0"/>
  <p:txStyles>
    <p:titleStyle>
      <a:lvl1pPr algn="l" defTabSz="457200" rtl="0" fontAlgn="base">
        <a:spcBef>
          <a:spcPct val="0"/>
        </a:spcBef>
        <a:spcAft>
          <a:spcPct val="0"/>
        </a:spcAft>
        <a:defRPr sz="4400" kern="1200">
          <a:solidFill>
            <a:srgbClr val="B0B7BB"/>
          </a:solidFill>
          <a:latin typeface="+mj-lt"/>
          <a:ea typeface="ＭＳ Ｐゴシック" charset="-128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4400">
          <a:solidFill>
            <a:srgbClr val="B0B7BB"/>
          </a:solidFill>
          <a:latin typeface="Calibri" pitchFamily="34" charset="0"/>
          <a:ea typeface="ＭＳ Ｐゴシック" charset="-128"/>
          <a:cs typeface="Arial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4400">
          <a:solidFill>
            <a:srgbClr val="B0B7BB"/>
          </a:solidFill>
          <a:latin typeface="Calibri" pitchFamily="34" charset="0"/>
          <a:ea typeface="ＭＳ Ｐゴシック" charset="-128"/>
          <a:cs typeface="Arial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4400">
          <a:solidFill>
            <a:srgbClr val="B0B7BB"/>
          </a:solidFill>
          <a:latin typeface="Calibri" pitchFamily="34" charset="0"/>
          <a:ea typeface="ＭＳ Ｐゴシック" charset="-128"/>
          <a:cs typeface="Arial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4400">
          <a:solidFill>
            <a:srgbClr val="B0B7BB"/>
          </a:solidFill>
          <a:latin typeface="Calibri" pitchFamily="34" charset="0"/>
          <a:ea typeface="ＭＳ Ｐゴシック" charset="-128"/>
          <a:cs typeface="Arial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Clr>
          <a:srgbClr val="B0B7BB"/>
        </a:buClr>
        <a:buFont typeface="Calibri" pitchFamily="34" charset="0"/>
        <a:buChar char="•"/>
        <a:defRPr sz="3200" kern="1200">
          <a:solidFill>
            <a:schemeClr val="tx1"/>
          </a:solidFill>
          <a:latin typeface="+mj-lt"/>
          <a:ea typeface="ＭＳ Ｐゴシック" charset="-128"/>
          <a:cs typeface="Arial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Clr>
          <a:srgbClr val="B0B7BB"/>
        </a:buClr>
        <a:buFont typeface="Calibri" pitchFamily="34" charset="0"/>
        <a:buChar char="•"/>
        <a:defRPr sz="2800" kern="1200">
          <a:solidFill>
            <a:schemeClr val="tx1"/>
          </a:solidFill>
          <a:latin typeface="+mj-lt"/>
          <a:ea typeface="ＭＳ Ｐゴシック" charset="-128"/>
          <a:cs typeface="Arial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Clr>
          <a:srgbClr val="B0B7BB"/>
        </a:buClr>
        <a:buFont typeface="Calibri" pitchFamily="34" charset="0"/>
        <a:buChar char="•"/>
        <a:defRPr sz="2400" kern="1200">
          <a:solidFill>
            <a:schemeClr val="tx1"/>
          </a:solidFill>
          <a:latin typeface="+mj-lt"/>
          <a:ea typeface="ＭＳ Ｐゴシック" charset="-128"/>
          <a:cs typeface="Arial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Clr>
          <a:srgbClr val="B0B7BB"/>
        </a:buClr>
        <a:buFont typeface="Calibri" pitchFamily="34" charset="0"/>
        <a:buChar char="•"/>
        <a:defRPr sz="2000" kern="1200">
          <a:solidFill>
            <a:schemeClr val="tx1"/>
          </a:solidFill>
          <a:latin typeface="+mj-lt"/>
          <a:ea typeface="ＭＳ Ｐゴシック" charset="-128"/>
          <a:cs typeface="Arial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Clr>
          <a:srgbClr val="B0B7BB"/>
        </a:buClr>
        <a:buFont typeface="Calibri" pitchFamily="34" charset="0"/>
        <a:buChar char="•"/>
        <a:defRPr sz="2000" kern="1200">
          <a:solidFill>
            <a:schemeClr val="tx1"/>
          </a:solidFill>
          <a:latin typeface="+mj-lt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268760"/>
            <a:ext cx="6624736" cy="5256584"/>
          </a:xfrm>
        </p:spPr>
        <p:txBody>
          <a:bodyPr/>
          <a:lstStyle/>
          <a:p>
            <a:pPr indent="0" algn="ctr">
              <a:spcAft>
                <a:spcPts val="1800"/>
              </a:spcAft>
              <a:buNone/>
            </a:pP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3200" dirty="0" smtClean="0"/>
              <a:t>Challenges for researchers in the Digital Humanities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2400" i="1" dirty="0" smtClean="0"/>
              <a:t/>
            </a:r>
            <a:br>
              <a:rPr lang="en-GB" sz="2400" i="1" dirty="0" smtClean="0"/>
            </a:br>
            <a:r>
              <a:rPr lang="en-GB" sz="2400" i="1" dirty="0" smtClean="0"/>
              <a:t>Custom development vs. sustainable research infrastructures</a:t>
            </a:r>
            <a:endParaRPr lang="en-US" sz="2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644008" y="4797152"/>
            <a:ext cx="4270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Roxanne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Wyns</a:t>
            </a:r>
          </a:p>
          <a:p>
            <a:pPr algn="r"/>
            <a:r>
              <a:rPr lang="en-US" sz="2000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Roxanne.Wyns@kuleuven.be</a:t>
            </a:r>
            <a:endParaRPr lang="en-US" sz="2000" i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L:\Documenten\Logo's\LIBIS corporate\LIBIS_corporate_metbaseline_transpara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658018"/>
            <a:ext cx="2441270" cy="86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7746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Development partner in Digital Humanities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4114800" cy="4320480"/>
          </a:xfrm>
          <a:ln>
            <a:solidFill>
              <a:schemeClr val="accent4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8AD3-5056-41CD-AC03-4D852DFAE279}" type="slidenum">
              <a:rPr lang="nl-BE" smtClean="0"/>
              <a:pPr/>
              <a:t>10</a:t>
            </a:fld>
            <a:endParaRPr lang="nl-BE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DI4R - Sustainable infrastructures for researchers in Digital Humanities</a:t>
            </a:r>
            <a:endParaRPr lang="nl-BE" dirty="0"/>
          </a:p>
        </p:txBody>
      </p:sp>
      <p:sp>
        <p:nvSpPr>
          <p:cNvPr id="4" name="Rectangle 3"/>
          <p:cNvSpPr/>
          <p:nvPr/>
        </p:nvSpPr>
        <p:spPr>
          <a:xfrm>
            <a:off x="460375" y="1988840"/>
            <a:ext cx="2659707" cy="43204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CCT</a:t>
            </a:r>
            <a:endParaRPr lang="en-US" dirty="0"/>
          </a:p>
        </p:txBody>
      </p:sp>
      <p:sp>
        <p:nvSpPr>
          <p:cNvPr id="7" name="AutoShape 4" descr="Afbeeldingsresultaat voor digital too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Afbeeldingsresultaat voor digital tool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Afbeeldingsresultaat voor digital tools"/>
          <p:cNvSpPr>
            <a:spLocks noChangeAspect="1" noChangeArrowheads="1"/>
          </p:cNvSpPr>
          <p:nvPr/>
        </p:nvSpPr>
        <p:spPr bwMode="auto">
          <a:xfrm>
            <a:off x="155575" y="-1371600"/>
            <a:ext cx="5905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0375" y="2450317"/>
            <a:ext cx="2659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Sinology research unit</a:t>
            </a:r>
            <a:endParaRPr lang="en-US" sz="160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36574" y="3096648"/>
            <a:ext cx="2507307" cy="0"/>
          </a:xfrm>
          <a:prstGeom prst="line">
            <a:avLst/>
          </a:prstGeom>
          <a:ln>
            <a:solidFill>
              <a:srgbClr val="842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8550" y="3244334"/>
            <a:ext cx="399595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Chinese Christian Texts </a:t>
            </a:r>
            <a:r>
              <a:rPr lang="en-GB" sz="1600" dirty="0" smtClean="0"/>
              <a:t>Database</a:t>
            </a:r>
          </a:p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GB" sz="1600" dirty="0" smtClean="0"/>
              <a:t>Research on primary </a:t>
            </a:r>
            <a:r>
              <a:rPr lang="en-GB" sz="1600" dirty="0"/>
              <a:t>and secondary sources concerning the cultural contacts </a:t>
            </a:r>
            <a:r>
              <a:rPr lang="en-GB" sz="1600" dirty="0" smtClean="0"/>
              <a:t>between China </a:t>
            </a:r>
            <a:r>
              <a:rPr lang="en-GB" sz="1600" dirty="0"/>
              <a:t>and </a:t>
            </a:r>
            <a:r>
              <a:rPr lang="en-GB" sz="1600" dirty="0" smtClean="0"/>
              <a:t>Europe</a:t>
            </a:r>
          </a:p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GB" sz="1600" dirty="0" smtClean="0"/>
              <a:t>Chinese (+ pinyin), western languages</a:t>
            </a:r>
          </a:p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GB" sz="1600" dirty="0" smtClean="0"/>
              <a:t>Migration from MARC standard to relational data structure</a:t>
            </a:r>
          </a:p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GB" sz="1600" dirty="0" smtClean="0"/>
              <a:t>A standardised version could be suitable for other humanities researchers</a:t>
            </a:r>
          </a:p>
          <a:p>
            <a:pPr>
              <a:buClr>
                <a:srgbClr val="842D5D"/>
              </a:buClr>
            </a:pPr>
            <a:endParaRPr lang="en-US" sz="1200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731806" y="1968509"/>
            <a:ext cx="4016657" cy="4340811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–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mtClean="0">
              <a:solidFill>
                <a:schemeClr val="tx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731806" y="1974851"/>
            <a:ext cx="2655569" cy="43204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 smtClean="0"/>
              <a:t>DigitalHusserl</a:t>
            </a:r>
            <a:endParaRPr lang="en-US" sz="1600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4803867" y="3082659"/>
            <a:ext cx="2507307" cy="0"/>
          </a:xfrm>
          <a:prstGeom prst="line">
            <a:avLst/>
          </a:prstGeom>
          <a:ln>
            <a:solidFill>
              <a:srgbClr val="842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731222" y="3224004"/>
            <a:ext cx="4017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171450" indent="-171450">
              <a:buClr>
                <a:srgbClr val="842D5D"/>
              </a:buClr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</a:defRPr>
            </a:lvl1pPr>
          </a:lstStyle>
          <a:p>
            <a:r>
              <a:rPr lang="en-US" dirty="0" smtClean="0">
                <a:latin typeface="+mn-lt"/>
              </a:rPr>
              <a:t>Funding by the Hercules foundation</a:t>
            </a:r>
          </a:p>
          <a:p>
            <a:r>
              <a:rPr lang="en-US" dirty="0" smtClean="0">
                <a:latin typeface="+mn-lt"/>
              </a:rPr>
              <a:t>Collaborative research environment with tools to create virtual editions, collaboratively annotate  and transcribe Husserl's work (stenographs)</a:t>
            </a:r>
          </a:p>
          <a:p>
            <a:r>
              <a:rPr lang="en-US" dirty="0" smtClean="0">
                <a:latin typeface="+mn-lt"/>
              </a:rPr>
              <a:t>Extra attention for sustainability</a:t>
            </a:r>
            <a:endParaRPr lang="en-US" dirty="0">
              <a:latin typeface="+mn-lt"/>
            </a:endParaRPr>
          </a:p>
        </p:txBody>
      </p:sp>
      <p:pic>
        <p:nvPicPr>
          <p:cNvPr id="10246" name="Picture 6" descr="Husserl Handwri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587" y="1974851"/>
            <a:ext cx="1665876" cy="1107808"/>
          </a:xfrm>
          <a:prstGeom prst="rect">
            <a:avLst/>
          </a:prstGeom>
          <a:noFill/>
          <a:ln>
            <a:solidFill>
              <a:srgbClr val="842D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88840"/>
            <a:ext cx="1584176" cy="1111302"/>
          </a:xfrm>
          <a:prstGeom prst="rect">
            <a:avLst/>
          </a:prstGeom>
          <a:noFill/>
          <a:ln w="9525">
            <a:solidFill>
              <a:srgbClr val="842D5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Content Placeholder 6" descr="http://www.hetvirtueleland.be/ca_cag/themes/default/graphics/logos/ca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3992" y="5863923"/>
            <a:ext cx="1261141" cy="43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ork_In_Progr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637" y="5212295"/>
            <a:ext cx="1171068" cy="105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731222" y="2436328"/>
            <a:ext cx="257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Centre</a:t>
            </a:r>
            <a:r>
              <a:rPr lang="en-GB" sz="1600" dirty="0"/>
              <a:t> </a:t>
            </a:r>
            <a:r>
              <a:rPr lang="en-GB" sz="1600" b="1" dirty="0"/>
              <a:t>for Phenomenology </a:t>
            </a:r>
            <a:r>
              <a:rPr lang="en-GB" sz="1600" b="1" dirty="0" smtClean="0"/>
              <a:t>&amp; Continental </a:t>
            </a:r>
            <a:r>
              <a:rPr lang="en-GB" sz="1600" b="1" dirty="0"/>
              <a:t>Philosophy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8279013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DI4R - Sustainable infrastructures for researchers in Digital Humanities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8AD3-5056-41CD-AC03-4D852DFAE279}" type="slidenum">
              <a:rPr lang="nl-BE" smtClean="0"/>
              <a:pPr/>
              <a:t>11</a:t>
            </a:fld>
            <a:endParaRPr lang="nl-BE" dirty="0"/>
          </a:p>
        </p:txBody>
      </p:sp>
      <p:pic>
        <p:nvPicPr>
          <p:cNvPr id="2052" name="Picture 4" descr="Afbeeldingsresultaat voor challen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95" y="-459432"/>
            <a:ext cx="9502904" cy="950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6581001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Source: http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://www.kazyoung.com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80112" y="-184666"/>
            <a:ext cx="3587957" cy="735808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96067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Afbeeldingsresultaat voor humanities researcher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103" y="4756426"/>
            <a:ext cx="705743" cy="52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DI4R - Sustainable infrastructures for researchers in Digital Humanities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8AD3-5056-41CD-AC03-4D852DFAE279}" type="slidenum">
              <a:rPr lang="nl-BE" smtClean="0"/>
              <a:pPr/>
              <a:t>12</a:t>
            </a:fld>
            <a:endParaRPr lang="nl-BE" dirty="0"/>
          </a:p>
        </p:txBody>
      </p:sp>
      <p:sp>
        <p:nvSpPr>
          <p:cNvPr id="7" name="Rectangle 6"/>
          <p:cNvSpPr/>
          <p:nvPr/>
        </p:nvSpPr>
        <p:spPr>
          <a:xfrm>
            <a:off x="467544" y="1988840"/>
            <a:ext cx="4104456" cy="36004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Budget vs. Requirements</a:t>
            </a:r>
            <a:endParaRPr lang="en-US" dirty="0"/>
          </a:p>
        </p:txBody>
      </p:sp>
      <p:sp>
        <p:nvSpPr>
          <p:cNvPr id="6" name="AutoShape 2" descr="Afbeeldingsresultaat voor budget vs. requireme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Afbeeldingsresultaat voor budget vs. requirement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Afbeeldingsresultaat voor millennium fal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Afbeeldingsresultaat voor millennium fal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0" descr="Afbeeldingsresultaat voor millennium fal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4" descr="Afbeeldingsresultaat voor millennium falcon mini lego"/>
          <p:cNvSpPr>
            <a:spLocks noChangeAspect="1" noChangeArrowheads="1"/>
          </p:cNvSpPr>
          <p:nvPr/>
        </p:nvSpPr>
        <p:spPr bwMode="auto">
          <a:xfrm>
            <a:off x="155575" y="-1981200"/>
            <a:ext cx="52578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8" descr="Afbeeldingsresultaat voor millennium falcon mini lego"/>
          <p:cNvSpPr>
            <a:spLocks noChangeAspect="1" noChangeArrowheads="1"/>
          </p:cNvSpPr>
          <p:nvPr/>
        </p:nvSpPr>
        <p:spPr bwMode="auto">
          <a:xfrm>
            <a:off x="460375" y="-1676400"/>
            <a:ext cx="52578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4" name="Picture 20" descr="Afbeeldingsresultaat voor millennium falcon mini le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2667034"/>
            <a:ext cx="2657475" cy="208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24" descr="Afbeeldingsresultaat voor millennium falcon lego"/>
          <p:cNvSpPr>
            <a:spLocks noChangeAspect="1" noChangeArrowheads="1"/>
          </p:cNvSpPr>
          <p:nvPr/>
        </p:nvSpPr>
        <p:spPr bwMode="auto">
          <a:xfrm>
            <a:off x="155575" y="-1981200"/>
            <a:ext cx="504825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50" name="Picture 26" descr="Afbeeldingsresultaat voor millennium falcon le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802332"/>
            <a:ext cx="3274957" cy="268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2411760" y="5517232"/>
            <a:ext cx="4320480" cy="7969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842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1" dirty="0" smtClean="0">
                <a:solidFill>
                  <a:schemeClr val="lt1"/>
                </a:solidFill>
              </a:rPr>
              <a:t>Budget for IT usually underestimated by humanities researchers</a:t>
            </a:r>
            <a:endParaRPr lang="en-US" sz="1800" i="1" dirty="0">
              <a:solidFill>
                <a:schemeClr val="lt1"/>
              </a:solidFill>
            </a:endParaRPr>
          </a:p>
        </p:txBody>
      </p:sp>
      <p:sp>
        <p:nvSpPr>
          <p:cNvPr id="21" name="Cloud Callout 20"/>
          <p:cNvSpPr/>
          <p:nvPr/>
        </p:nvSpPr>
        <p:spPr>
          <a:xfrm>
            <a:off x="203547" y="2457449"/>
            <a:ext cx="4296446" cy="3126633"/>
          </a:xfrm>
          <a:prstGeom prst="cloudCallout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beeldingsresultaat voor humanities researcher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028" y="4756426"/>
            <a:ext cx="705743" cy="52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Afbeeldingsresultaat voor humanities researcher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214" y="4756426"/>
            <a:ext cx="705743" cy="52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Afbeeldingsresultaat voor it staff ico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Afbeeldingsresultaat voor it staff icon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Afbeeldingsresultaat voor it staff ico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2" descr="Afbeeldingsresultaat voor it staff icon"/>
          <p:cNvSpPr>
            <a:spLocks noChangeAspect="1" noChangeArrowheads="1"/>
          </p:cNvSpPr>
          <p:nvPr/>
        </p:nvSpPr>
        <p:spPr bwMode="auto">
          <a:xfrm>
            <a:off x="155575" y="-13716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14" descr="Afbeeldingsresultaat voor it staff icon"/>
          <p:cNvSpPr>
            <a:spLocks noChangeAspect="1" noChangeArrowheads="1"/>
          </p:cNvSpPr>
          <p:nvPr/>
        </p:nvSpPr>
        <p:spPr bwMode="auto">
          <a:xfrm>
            <a:off x="307975" y="-12192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6" descr="IT Support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18" descr="IT Support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846" y="4727731"/>
            <a:ext cx="620118" cy="58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507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DI4R - Sustainable infrastructures for researchers in Digital Humanities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8AD3-5056-41CD-AC03-4D852DFAE279}" type="slidenum">
              <a:rPr lang="nl-BE" smtClean="0"/>
              <a:pPr/>
              <a:t>13</a:t>
            </a:fld>
            <a:endParaRPr lang="nl-BE" dirty="0"/>
          </a:p>
        </p:txBody>
      </p:sp>
      <p:sp>
        <p:nvSpPr>
          <p:cNvPr id="7" name="Rectangle 6"/>
          <p:cNvSpPr/>
          <p:nvPr/>
        </p:nvSpPr>
        <p:spPr>
          <a:xfrm>
            <a:off x="467544" y="1988840"/>
            <a:ext cx="4104456" cy="36004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Technical knowhow</a:t>
            </a:r>
            <a:endParaRPr lang="en-US" dirty="0"/>
          </a:p>
        </p:txBody>
      </p:sp>
      <p:sp>
        <p:nvSpPr>
          <p:cNvPr id="6" name="AutoShape 2" descr="Afbeeldingsresultaat voor budget vs. requireme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Afbeeldingsresultaat voor budget vs. requirement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Afbeeldingsresultaat voor millennium fal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Afbeeldingsresultaat voor millennium fal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0" descr="Afbeeldingsresultaat voor millennium fal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4" descr="Afbeeldingsresultaat voor millennium falcon mini lego"/>
          <p:cNvSpPr>
            <a:spLocks noChangeAspect="1" noChangeArrowheads="1"/>
          </p:cNvSpPr>
          <p:nvPr/>
        </p:nvSpPr>
        <p:spPr bwMode="auto">
          <a:xfrm>
            <a:off x="155575" y="-1981200"/>
            <a:ext cx="52578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8" descr="Afbeeldingsresultaat voor millennium falcon mini lego"/>
          <p:cNvSpPr>
            <a:spLocks noChangeAspect="1" noChangeArrowheads="1"/>
          </p:cNvSpPr>
          <p:nvPr/>
        </p:nvSpPr>
        <p:spPr bwMode="auto">
          <a:xfrm>
            <a:off x="460375" y="-1676400"/>
            <a:ext cx="52578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24" descr="Afbeeldingsresultaat voor millennium falcon lego"/>
          <p:cNvSpPr>
            <a:spLocks noChangeAspect="1" noChangeArrowheads="1"/>
          </p:cNvSpPr>
          <p:nvPr/>
        </p:nvSpPr>
        <p:spPr bwMode="auto">
          <a:xfrm>
            <a:off x="155575" y="-1981200"/>
            <a:ext cx="504825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Afbeeldingsresultaat voor it staff ico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Afbeeldingsresultaat voor it staff icon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Afbeeldingsresultaat voor it staff ico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2" descr="Afbeeldingsresultaat voor it staff icon"/>
          <p:cNvSpPr>
            <a:spLocks noChangeAspect="1" noChangeArrowheads="1"/>
          </p:cNvSpPr>
          <p:nvPr/>
        </p:nvSpPr>
        <p:spPr bwMode="auto">
          <a:xfrm>
            <a:off x="155575" y="-13716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14" descr="Afbeeldingsresultaat voor it staff icon"/>
          <p:cNvSpPr>
            <a:spLocks noChangeAspect="1" noChangeArrowheads="1"/>
          </p:cNvSpPr>
          <p:nvPr/>
        </p:nvSpPr>
        <p:spPr bwMode="auto">
          <a:xfrm>
            <a:off x="307975" y="-12192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6" descr="IT Support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18" descr="IT Support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2" descr="Afbeeldingsresultaat voor rodin the thinker public domain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4" descr="Afbeeldingsresultaat voor rodin the thinker public domain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4" name="Picture 12" descr="Afbeeldingsresultaat voor requirements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6621"/>
            <a:ext cx="7065448" cy="208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6084168" y="4797153"/>
            <a:ext cx="2637263" cy="13681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842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1" dirty="0" smtClean="0">
                <a:solidFill>
                  <a:schemeClr val="lt1"/>
                </a:solidFill>
              </a:rPr>
              <a:t>Things can be challenging, but awareness and IT knowledge are growing</a:t>
            </a:r>
            <a:endParaRPr lang="en-US" sz="1800" i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463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ction Button: Sound 22">
            <a:hlinkClick r:id="" action="ppaction://noaction" highlightClick="1">
              <a:snd r:embed="rId3" name="applause.wav"/>
            </a:hlinkClick>
          </p:cNvPr>
          <p:cNvSpPr/>
          <p:nvPr/>
        </p:nvSpPr>
        <p:spPr>
          <a:xfrm>
            <a:off x="2921672" y="2759323"/>
            <a:ext cx="2016224" cy="1134075"/>
          </a:xfrm>
          <a:prstGeom prst="actionButtonSou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DI4R - Sustainable infrastructures for researchers in Digital Humanities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8AD3-5056-41CD-AC03-4D852DFAE279}" type="slidenum">
              <a:rPr lang="nl-BE" smtClean="0"/>
              <a:pPr/>
              <a:t>14</a:t>
            </a:fld>
            <a:endParaRPr lang="nl-BE" dirty="0"/>
          </a:p>
        </p:txBody>
      </p:sp>
      <p:sp>
        <p:nvSpPr>
          <p:cNvPr id="7" name="Rectangle 6"/>
          <p:cNvSpPr/>
          <p:nvPr/>
        </p:nvSpPr>
        <p:spPr>
          <a:xfrm>
            <a:off x="467544" y="1988840"/>
            <a:ext cx="4104456" cy="36004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Sustainability</a:t>
            </a:r>
            <a:endParaRPr lang="en-US" dirty="0"/>
          </a:p>
        </p:txBody>
      </p:sp>
      <p:sp>
        <p:nvSpPr>
          <p:cNvPr id="20" name="AutoShape 16" descr="IT Support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18" descr="IT Support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2" descr="Afbeeldingsresultaat voor rodin the thinker public domain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4" descr="Afbeeldingsresultaat voor rodin the thinker public domain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932040" y="2724640"/>
            <a:ext cx="3816424" cy="162831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842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1" dirty="0" smtClean="0">
                <a:solidFill>
                  <a:schemeClr val="lt1"/>
                </a:solidFill>
              </a:rPr>
              <a:t>Costs for maintenance, storage and support remains the biggest challenge for humanities research groups</a:t>
            </a:r>
            <a:endParaRPr lang="en-US" sz="1800" i="1" dirty="0">
              <a:solidFill>
                <a:schemeClr val="lt1"/>
              </a:solidFill>
            </a:endParaRPr>
          </a:p>
        </p:txBody>
      </p:sp>
      <p:sp>
        <p:nvSpPr>
          <p:cNvPr id="21" name="Action Button: Movie 20">
            <a:hlinkClick r:id="" action="ppaction://noaction" highlightClick="1"/>
          </p:cNvPr>
          <p:cNvSpPr/>
          <p:nvPr/>
        </p:nvSpPr>
        <p:spPr>
          <a:xfrm>
            <a:off x="187169" y="2704282"/>
            <a:ext cx="2058318" cy="1415373"/>
          </a:xfrm>
          <a:prstGeom prst="actionButtonMovi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Document 21">
            <a:hlinkClick r:id="" action="ppaction://noaction" highlightClick="1"/>
          </p:cNvPr>
          <p:cNvSpPr/>
          <p:nvPr/>
        </p:nvSpPr>
        <p:spPr>
          <a:xfrm>
            <a:off x="1984375" y="2551200"/>
            <a:ext cx="1276956" cy="1568455"/>
          </a:xfrm>
          <a:prstGeom prst="actionButtonDocumen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apezoid 27"/>
          <p:cNvSpPr/>
          <p:nvPr/>
        </p:nvSpPr>
        <p:spPr>
          <a:xfrm>
            <a:off x="1379530" y="4499731"/>
            <a:ext cx="2486645" cy="1656184"/>
          </a:xfrm>
          <a:prstGeom prst="trapezoid">
            <a:avLst>
              <a:gd name="adj" fmla="val 4403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TB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Oval 28"/>
          <p:cNvSpPr/>
          <p:nvPr/>
        </p:nvSpPr>
        <p:spPr>
          <a:xfrm>
            <a:off x="2416421" y="4142301"/>
            <a:ext cx="412862" cy="37576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29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DI4R - Sustainable infrastructures for researchers in Digital Humanities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8AD3-5056-41CD-AC03-4D852DFAE279}" type="slidenum">
              <a:rPr lang="nl-BE" smtClean="0"/>
              <a:pPr/>
              <a:t>15</a:t>
            </a:fld>
            <a:endParaRPr lang="nl-BE" dirty="0"/>
          </a:p>
        </p:txBody>
      </p:sp>
      <p:pic>
        <p:nvPicPr>
          <p:cNvPr id="2052" name="Picture 4" descr="Afbeeldingsresultaat voor challen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95" y="-459432"/>
            <a:ext cx="9502904" cy="950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6581001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Source: http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://www.kazyoung.com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40152" y="3859972"/>
            <a:ext cx="3096344" cy="8640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Opportunities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51624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Opportunity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DI4R - Sustainable infrastructures for researchers in Digital Humanities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8AD3-5056-41CD-AC03-4D852DFAE279}" type="slidenum">
              <a:rPr lang="nl-BE" smtClean="0"/>
              <a:pPr/>
              <a:t>16</a:t>
            </a:fld>
            <a:endParaRPr lang="nl-BE" dirty="0"/>
          </a:p>
        </p:txBody>
      </p:sp>
      <p:sp>
        <p:nvSpPr>
          <p:cNvPr id="7" name="Rectangle 6"/>
          <p:cNvSpPr/>
          <p:nvPr/>
        </p:nvSpPr>
        <p:spPr>
          <a:xfrm>
            <a:off x="467544" y="1988840"/>
            <a:ext cx="4104456" cy="36004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718312" y="2547363"/>
            <a:ext cx="2141907" cy="15027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842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1" dirty="0" smtClean="0">
                <a:solidFill>
                  <a:schemeClr val="lt1"/>
                </a:solidFill>
              </a:rPr>
              <a:t>Clear communication on the limitations and what to expect (TCO)</a:t>
            </a:r>
            <a:endParaRPr lang="en-US" sz="1800" i="1" dirty="0">
              <a:solidFill>
                <a:schemeClr val="lt1"/>
              </a:solidFill>
            </a:endParaRPr>
          </a:p>
        </p:txBody>
      </p:sp>
      <p:sp>
        <p:nvSpPr>
          <p:cNvPr id="6" name="AutoShape 2" descr="Afbeeldingsresultaat voor sha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0" y="2840361"/>
            <a:ext cx="2088232" cy="122413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842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1" dirty="0" smtClean="0">
                <a:solidFill>
                  <a:schemeClr val="lt1"/>
                </a:solidFill>
              </a:rPr>
              <a:t>Working together to achieve our goals</a:t>
            </a:r>
            <a:endParaRPr lang="en-US" sz="1800" i="1" dirty="0">
              <a:solidFill>
                <a:schemeClr val="lt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0633" y="4134468"/>
            <a:ext cx="2088232" cy="122413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842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i="1" dirty="0">
                <a:solidFill>
                  <a:schemeClr val="lt1"/>
                </a:solidFill>
              </a:rPr>
              <a:t>Willingness to collaborate and share developments is growing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718313" y="4134468"/>
            <a:ext cx="2141906" cy="15027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842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i="1" dirty="0">
                <a:solidFill>
                  <a:schemeClr val="lt1"/>
                </a:solidFill>
              </a:rPr>
              <a:t>Alternative financing mechanisms for post-project sustainability</a:t>
            </a:r>
          </a:p>
        </p:txBody>
      </p:sp>
      <p:pic>
        <p:nvPicPr>
          <p:cNvPr id="19" name="Picture 8" descr="Animals Working Toget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2414689"/>
            <a:ext cx="3550987" cy="389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38633" y="5534925"/>
            <a:ext cx="3329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Source: https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://www.pinterest.com/pin/132926626478982555/</a:t>
            </a:r>
          </a:p>
        </p:txBody>
      </p:sp>
    </p:spTree>
    <p:extLst>
      <p:ext uri="{BB962C8B-B14F-4D97-AF65-F5344CB8AC3E}">
        <p14:creationId xmlns:p14="http://schemas.microsoft.com/office/powerpoint/2010/main" val="2635460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Benefits for DH </a:t>
            </a:r>
            <a:r>
              <a:rPr lang="en-US" dirty="0" smtClean="0"/>
              <a:t>researchers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DI4R - Sustainable infrastructures for researchers in Digital Humanities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8AD3-5056-41CD-AC03-4D852DFAE279}" type="slidenum">
              <a:rPr lang="nl-BE" smtClean="0"/>
              <a:pPr/>
              <a:t>17</a:t>
            </a:fld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944" y="1988841"/>
            <a:ext cx="4824536" cy="403244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Have access to both financial and personnel resources to execute technology projects</a:t>
            </a:r>
          </a:p>
          <a:p>
            <a:r>
              <a:rPr lang="en-US" sz="1800" dirty="0" smtClean="0"/>
              <a:t>Can interpret and translate the research needs into technical requirements</a:t>
            </a:r>
          </a:p>
          <a:p>
            <a:r>
              <a:rPr lang="en-US" sz="1800" dirty="0" smtClean="0"/>
              <a:t>Can serve as a bridge between DH researchers and research infrastructures</a:t>
            </a:r>
          </a:p>
          <a:p>
            <a:r>
              <a:rPr lang="en-US" sz="1800" dirty="0" smtClean="0"/>
              <a:t>Can provide </a:t>
            </a:r>
            <a:r>
              <a:rPr lang="en-US" sz="1800" dirty="0"/>
              <a:t>qualitative, </a:t>
            </a:r>
            <a:r>
              <a:rPr lang="en-US" sz="1800" dirty="0" smtClean="0"/>
              <a:t>scalable, affordable and reusable services </a:t>
            </a:r>
          </a:p>
          <a:p>
            <a:r>
              <a:rPr lang="en-US" sz="1800" dirty="0" smtClean="0"/>
              <a:t>Can link up with other service providers and vendors to achieve technical innovation</a:t>
            </a:r>
          </a:p>
          <a:p>
            <a:r>
              <a:rPr lang="en-US" sz="1800" dirty="0" smtClean="0"/>
              <a:t>Are the best guarantee for technical and financial sustainability</a:t>
            </a:r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23528" y="1858718"/>
            <a:ext cx="3672408" cy="158417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research support services at the University 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52500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8757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hot 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614" y="4813994"/>
            <a:ext cx="1964149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Humanities @ KU Leuven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2674640" cy="4137323"/>
          </a:xfrm>
          <a:ln>
            <a:solidFill>
              <a:schemeClr val="accent4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8AD3-5056-41CD-AC03-4D852DFAE279}" type="slidenum">
              <a:rPr lang="nl-BE" smtClean="0"/>
              <a:pPr/>
              <a:t>2</a:t>
            </a:fld>
            <a:endParaRPr lang="nl-BE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DI4R - Sustainable infrastructures for researchers in Digital Humanities</a:t>
            </a:r>
            <a:endParaRPr lang="nl-BE" dirty="0"/>
          </a:p>
        </p:txBody>
      </p:sp>
      <p:sp>
        <p:nvSpPr>
          <p:cNvPr id="4" name="Rectangle 3"/>
          <p:cNvSpPr/>
          <p:nvPr/>
        </p:nvSpPr>
        <p:spPr>
          <a:xfrm>
            <a:off x="460375" y="1988840"/>
            <a:ext cx="2659707" cy="43204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Digital Humanities (DH)</a:t>
            </a:r>
            <a:endParaRPr lang="en-US" dirty="0"/>
          </a:p>
        </p:txBody>
      </p:sp>
      <p:sp>
        <p:nvSpPr>
          <p:cNvPr id="7" name="AutoShape 4" descr="Afbeeldingsresultaat voor digital too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Afbeeldingsresultaat voor digital tool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Afbeeldingsresultaat voor digital tools"/>
          <p:cNvSpPr>
            <a:spLocks noChangeAspect="1" noChangeArrowheads="1"/>
          </p:cNvSpPr>
          <p:nvPr/>
        </p:nvSpPr>
        <p:spPr bwMode="auto">
          <a:xfrm>
            <a:off x="155575" y="-1371600"/>
            <a:ext cx="5905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0375" y="2450317"/>
            <a:ext cx="2659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Cross-section between IT &amp; Humanities</a:t>
            </a:r>
            <a:endParaRPr lang="en-US" sz="160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36574" y="3096648"/>
            <a:ext cx="2507307" cy="0"/>
          </a:xfrm>
          <a:prstGeom prst="line">
            <a:avLst/>
          </a:prstGeom>
          <a:ln>
            <a:solidFill>
              <a:srgbClr val="842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8550" y="3244334"/>
            <a:ext cx="2661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Usage of digital tools and IT techniques to enhance research (text mining, data visualization …)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11" y="4813994"/>
            <a:ext cx="195340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3246285" y="1982498"/>
            <a:ext cx="2674640" cy="4137323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–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mtClean="0">
              <a:solidFill>
                <a:schemeClr val="tx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42146" y="1988840"/>
            <a:ext cx="2659707" cy="43204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@ KU Leuven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245700" y="2450317"/>
            <a:ext cx="2659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Emerging and hot</a:t>
            </a:r>
            <a:endParaRPr lang="en-US" sz="1600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3318345" y="3096648"/>
            <a:ext cx="2507307" cy="0"/>
          </a:xfrm>
          <a:prstGeom prst="line">
            <a:avLst/>
          </a:prstGeom>
          <a:ln>
            <a:solidFill>
              <a:srgbClr val="842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240321" y="3244334"/>
            <a:ext cx="2661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DH summer school</a:t>
            </a:r>
          </a:p>
          <a:p>
            <a:pPr marL="285750" indent="-2857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Master in DH </a:t>
            </a:r>
          </a:p>
          <a:p>
            <a:pPr marL="285750" indent="-2857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Partner in DARIAH-VL</a:t>
            </a:r>
          </a:p>
          <a:p>
            <a:pPr marL="285750" indent="-2857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Steadily growing number of </a:t>
            </a:r>
            <a:r>
              <a:rPr lang="en-US" sz="1600" dirty="0" smtClean="0"/>
              <a:t>projects</a:t>
            </a:r>
            <a:endParaRPr lang="en-US" sz="1600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6038011" y="1982499"/>
            <a:ext cx="2674640" cy="4137323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–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mtClean="0">
              <a:solidFill>
                <a:schemeClr val="tx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41186" y="1982499"/>
            <a:ext cx="2659707" cy="43204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&amp; LIBIS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041186" y="2443976"/>
            <a:ext cx="2659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Services for researchers</a:t>
            </a:r>
            <a:endParaRPr lang="en-US" sz="1600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6117385" y="3090307"/>
            <a:ext cx="2507307" cy="0"/>
          </a:xfrm>
          <a:prstGeom prst="line">
            <a:avLst/>
          </a:prstGeom>
          <a:ln>
            <a:solidFill>
              <a:srgbClr val="842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039361" y="3237993"/>
            <a:ext cx="2661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Division of LRD</a:t>
            </a:r>
          </a:p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Part of University Library</a:t>
            </a:r>
          </a:p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Information solutions and services for GLAM and digitally supported research</a:t>
            </a: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55" y="4807653"/>
            <a:ext cx="1958552" cy="123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1464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GLAM to research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4114800" cy="413732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600" b="1" dirty="0" smtClean="0"/>
              <a:t>European projects (FP7)</a:t>
            </a:r>
          </a:p>
          <a:p>
            <a:r>
              <a:rPr lang="en-US" sz="1600" dirty="0" smtClean="0"/>
              <a:t>Focus on digital cultural heritage tools &amp; infrastructures</a:t>
            </a:r>
          </a:p>
          <a:p>
            <a:r>
              <a:rPr lang="en-US" sz="1600" dirty="0" smtClean="0"/>
              <a:t>Evolution towards research tools &amp; infrastructures since 2013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b="1" dirty="0" smtClean="0"/>
              <a:t>Hercules infrastructure call</a:t>
            </a:r>
          </a:p>
          <a:p>
            <a:r>
              <a:rPr lang="en-US" sz="1600" dirty="0" smtClean="0"/>
              <a:t>Flemish investment fund (now FWO)</a:t>
            </a:r>
          </a:p>
          <a:p>
            <a:r>
              <a:rPr lang="en-US" sz="1600" dirty="0" smtClean="0"/>
              <a:t>For the purchase / development of infrastructures to support research</a:t>
            </a:r>
          </a:p>
          <a:p>
            <a:r>
              <a:rPr lang="en-US" sz="1600" dirty="0" smtClean="0"/>
              <a:t>Call opens every 2 years</a:t>
            </a:r>
          </a:p>
          <a:p>
            <a:r>
              <a:rPr lang="en-US" sz="1600" dirty="0" smtClean="0"/>
              <a:t>Budget divided among main universities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DI4R - Sustainable infrastructures for researchers in Digital Humanities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8AD3-5056-41CD-AC03-4D852DFAE279}" type="slidenum">
              <a:rPr lang="nl-BE" smtClean="0"/>
              <a:pPr/>
              <a:t>3</a:t>
            </a:fld>
            <a:endParaRPr lang="nl-BE" dirty="0"/>
          </a:p>
        </p:txBody>
      </p:sp>
      <p:sp>
        <p:nvSpPr>
          <p:cNvPr id="6" name="TextBox 5"/>
          <p:cNvSpPr txBox="1"/>
          <p:nvPr/>
        </p:nvSpPr>
        <p:spPr>
          <a:xfrm>
            <a:off x="6724376" y="5582013"/>
            <a:ext cx="21523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1" dirty="0" smtClean="0">
                <a:solidFill>
                  <a:schemeClr val="bg1">
                    <a:lumMod val="50000"/>
                  </a:schemeClr>
                </a:solidFill>
              </a:rPr>
              <a:t>Hercules fighting Hydra</a:t>
            </a:r>
          </a:p>
          <a:p>
            <a:pPr algn="r"/>
            <a:endParaRPr lang="en-US" sz="1000" b="1" i="1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en-US" sz="1000" b="1" i="1" dirty="0" smtClean="0">
                <a:solidFill>
                  <a:schemeClr val="bg1">
                    <a:lumMod val="50000"/>
                  </a:schemeClr>
                </a:solidFill>
              </a:rPr>
              <a:t>Source: commons.wikimedia.org</a:t>
            </a:r>
            <a:endParaRPr lang="en-US" sz="10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544" y="1988840"/>
            <a:ext cx="4104456" cy="36004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Some context</a:t>
            </a:r>
            <a:endParaRPr lang="en-US" dirty="0"/>
          </a:p>
        </p:txBody>
      </p:sp>
      <p:pic>
        <p:nvPicPr>
          <p:cNvPr id="3078" name="Picture 6" descr="Afbeeldingsresultaat voor 7 works of hercules god ceram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2702130"/>
            <a:ext cx="4304757" cy="286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12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GLAM to research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4114800" cy="41373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600" b="1" dirty="0" smtClean="0"/>
              <a:t>Alamire Foundation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GB" sz="1600" dirty="0"/>
              <a:t>International Centre for the Study of Music in the Low Countries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600" dirty="0"/>
              <a:t>Digitize medieval music manuscripts at high </a:t>
            </a:r>
            <a:r>
              <a:rPr lang="en-US" sz="1600" dirty="0" smtClean="0"/>
              <a:t>resolution for </a:t>
            </a:r>
            <a:r>
              <a:rPr lang="en-US" sz="1600" dirty="0"/>
              <a:t>research</a:t>
            </a:r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>Proposal writing</a:t>
            </a:r>
          </a:p>
          <a:p>
            <a:r>
              <a:rPr lang="en-US" sz="1600" dirty="0" smtClean="0"/>
              <a:t>Collaborative approach between researchers and technical partners (LIBIS, ESAT)</a:t>
            </a:r>
          </a:p>
          <a:p>
            <a:endParaRPr lang="en-US" sz="1600" dirty="0" smtClean="0"/>
          </a:p>
          <a:p>
            <a:pPr marL="0" indent="0">
              <a:buNone/>
            </a:pPr>
            <a:r>
              <a:rPr lang="en-US" sz="1600" b="1" dirty="0" smtClean="0"/>
              <a:t>Revision phase</a:t>
            </a:r>
          </a:p>
          <a:p>
            <a:r>
              <a:rPr lang="en-US" sz="1600" dirty="0" smtClean="0"/>
              <a:t>Funded, but budget was heavily reduced</a:t>
            </a:r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DI4R - Sustainable infrastructures for researchers in Digital Humanities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8AD3-5056-41CD-AC03-4D852DFAE279}" type="slidenum">
              <a:rPr lang="nl-BE" smtClean="0"/>
              <a:pPr/>
              <a:t>4</a:t>
            </a:fld>
            <a:endParaRPr lang="nl-BE" dirty="0"/>
          </a:p>
        </p:txBody>
      </p:sp>
      <p:sp>
        <p:nvSpPr>
          <p:cNvPr id="6" name="TextBox 5"/>
          <p:cNvSpPr txBox="1"/>
          <p:nvPr/>
        </p:nvSpPr>
        <p:spPr>
          <a:xfrm>
            <a:off x="5436096" y="5085184"/>
            <a:ext cx="3472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b="1" i="1" dirty="0" smtClean="0">
                <a:solidFill>
                  <a:schemeClr val="bg1">
                    <a:lumMod val="50000"/>
                  </a:schemeClr>
                </a:solidFill>
              </a:rPr>
              <a:t>Manuscript illumination. </a:t>
            </a:r>
          </a:p>
          <a:p>
            <a:pPr algn="r"/>
            <a:r>
              <a:rPr lang="en-GB" sz="1000" b="1" i="1" dirty="0" smtClean="0">
                <a:solidFill>
                  <a:schemeClr val="bg1">
                    <a:lumMod val="50000"/>
                  </a:schemeClr>
                </a:solidFill>
              </a:rPr>
              <a:t>Probably created by the workshop of Petrus Alamire for </a:t>
            </a:r>
            <a:r>
              <a:rPr lang="en-GB" sz="1000" b="1" i="1" dirty="0">
                <a:solidFill>
                  <a:schemeClr val="bg1">
                    <a:lumMod val="50000"/>
                  </a:schemeClr>
                </a:solidFill>
              </a:rPr>
              <a:t>the Illustrious Brotherhood of Our Lady in </a:t>
            </a:r>
            <a:r>
              <a:rPr lang="en-GB" sz="1000" b="1" i="1" dirty="0" smtClean="0">
                <a:solidFill>
                  <a:schemeClr val="bg1">
                    <a:lumMod val="50000"/>
                  </a:schemeClr>
                </a:solidFill>
              </a:rPr>
              <a:t>'s-Hertogenbosch (around 1530’s).</a:t>
            </a:r>
          </a:p>
          <a:p>
            <a:pPr algn="r"/>
            <a:endParaRPr lang="en-GB" sz="1000" b="1" i="1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en-GB" sz="1000" b="1" i="1" dirty="0" smtClean="0">
                <a:solidFill>
                  <a:schemeClr val="bg1">
                    <a:lumMod val="50000"/>
                  </a:schemeClr>
                </a:solidFill>
              </a:rPr>
              <a:t>Source: idemdatabase.org </a:t>
            </a:r>
            <a:endParaRPr lang="en-US" sz="10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544" y="1988840"/>
            <a:ext cx="4104456" cy="36004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IDEM project – </a:t>
            </a:r>
            <a:r>
              <a:rPr lang="en-US" dirty="0"/>
              <a:t>H</a:t>
            </a:r>
            <a:r>
              <a:rPr lang="en-US" dirty="0" smtClean="0"/>
              <a:t>ercules call 2013</a:t>
            </a:r>
            <a:endParaRPr lang="en-US" dirty="0"/>
          </a:p>
        </p:txBody>
      </p:sp>
      <p:pic>
        <p:nvPicPr>
          <p:cNvPr id="4098" name="Picture 2" descr="D-Mbs-ms-Mus.ms-34_1v_thumbnai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03" y="2708920"/>
            <a:ext cx="4354166" cy="233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8797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GLAM to research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4114800" cy="41373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600" b="1" dirty="0" smtClean="0"/>
              <a:t>Project budget:</a:t>
            </a:r>
          </a:p>
          <a:p>
            <a:r>
              <a:rPr lang="en-US" sz="1600" dirty="0"/>
              <a:t>Main budget preserved for storage &amp; long term preservation</a:t>
            </a:r>
          </a:p>
          <a:p>
            <a:r>
              <a:rPr lang="en-US" sz="1600" dirty="0"/>
              <a:t>Limited resources for database, website, and viewer</a:t>
            </a:r>
          </a:p>
          <a:p>
            <a:r>
              <a:rPr lang="en-US" sz="1600" dirty="0" smtClean="0"/>
              <a:t>No budget </a:t>
            </a:r>
            <a:r>
              <a:rPr lang="en-US" sz="1600" dirty="0"/>
              <a:t>for post-project maintenance </a:t>
            </a:r>
            <a:r>
              <a:rPr lang="en-US" sz="1600" dirty="0" smtClean="0"/>
              <a:t>and support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DI4R - Sustainable infrastructures for researchers in Digital Humanities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8AD3-5056-41CD-AC03-4D852DFAE279}" type="slidenum">
              <a:rPr lang="nl-BE" smtClean="0"/>
              <a:pPr/>
              <a:t>5</a:t>
            </a:fld>
            <a:endParaRPr lang="nl-BE" dirty="0"/>
          </a:p>
        </p:txBody>
      </p:sp>
      <p:sp>
        <p:nvSpPr>
          <p:cNvPr id="7" name="Rectangle 6"/>
          <p:cNvSpPr/>
          <p:nvPr/>
        </p:nvSpPr>
        <p:spPr>
          <a:xfrm>
            <a:off x="467544" y="1988840"/>
            <a:ext cx="4104456" cy="36004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IDEM project – </a:t>
            </a:r>
            <a:r>
              <a:rPr lang="en-US" dirty="0"/>
              <a:t>H</a:t>
            </a:r>
            <a:r>
              <a:rPr lang="en-US" dirty="0" smtClean="0"/>
              <a:t>ercules call 2013</a:t>
            </a:r>
            <a:endParaRPr lang="en-US" dirty="0"/>
          </a:p>
        </p:txBody>
      </p:sp>
      <p:pic>
        <p:nvPicPr>
          <p:cNvPr id="12" name="Picture 2" descr="D-Mbs-ms-Mus.ms-34_1v_thumbnai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03" y="2708920"/>
            <a:ext cx="4354166" cy="233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Maintenance Icon image #188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311" y="2168859"/>
            <a:ext cx="3927550" cy="392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Connector 58"/>
          <p:cNvCxnSpPr/>
          <p:nvPr/>
        </p:nvCxnSpPr>
        <p:spPr>
          <a:xfrm flipH="1">
            <a:off x="4773311" y="2168860"/>
            <a:ext cx="3927550" cy="39275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773311" y="2168859"/>
            <a:ext cx="3927550" cy="39275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538371" y="4509120"/>
            <a:ext cx="2736305" cy="9635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BE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i="1" dirty="0" smtClean="0"/>
              <a:t>Budget cut on post-project maintenance influenced the selection of tools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29252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GLAM to research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4114800" cy="41373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600" b="1" dirty="0" smtClean="0"/>
              <a:t>Decision to:</a:t>
            </a:r>
          </a:p>
          <a:p>
            <a:pPr>
              <a:buFont typeface="Wingdings"/>
              <a:buChar char="à"/>
            </a:pPr>
            <a:r>
              <a:rPr lang="en-US" sz="1600" dirty="0">
                <a:sym typeface="Wingdings" panose="05000000000000000000" pitchFamily="2" charset="2"/>
              </a:rPr>
              <a:t>Reuse a combination of existing tools in a flexible way</a:t>
            </a:r>
          </a:p>
          <a:p>
            <a:pPr>
              <a:buFont typeface="Wingdings"/>
              <a:buChar char="à"/>
            </a:pPr>
            <a:r>
              <a:rPr lang="en-US" sz="1600" dirty="0">
                <a:sym typeface="Wingdings" panose="05000000000000000000" pitchFamily="2" charset="2"/>
              </a:rPr>
              <a:t>Use open source where possible to limit the license costs</a:t>
            </a:r>
          </a:p>
          <a:p>
            <a:pPr>
              <a:buFont typeface="Wingdings"/>
              <a:buChar char="à"/>
            </a:pPr>
            <a:r>
              <a:rPr lang="en-US" sz="1600" dirty="0">
                <a:sym typeface="Wingdings" panose="05000000000000000000" pitchFamily="2" charset="2"/>
              </a:rPr>
              <a:t>Share </a:t>
            </a:r>
            <a:r>
              <a:rPr lang="en-US" sz="1600" dirty="0" smtClean="0">
                <a:sym typeface="Wingdings" panose="05000000000000000000" pitchFamily="2" charset="2"/>
              </a:rPr>
              <a:t>the development </a:t>
            </a:r>
            <a:r>
              <a:rPr lang="en-US" sz="1600" dirty="0">
                <a:sym typeface="Wingdings" panose="05000000000000000000" pitchFamily="2" charset="2"/>
              </a:rPr>
              <a:t>costs with projects with similar interests</a:t>
            </a:r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DI4R - Sustainable infrastructures for researchers in Digital Humanities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8AD3-5056-41CD-AC03-4D852DFAE279}" type="slidenum">
              <a:rPr lang="nl-BE" smtClean="0"/>
              <a:pPr/>
              <a:t>6</a:t>
            </a:fld>
            <a:endParaRPr lang="nl-BE" dirty="0"/>
          </a:p>
        </p:txBody>
      </p:sp>
      <p:sp>
        <p:nvSpPr>
          <p:cNvPr id="7" name="Rectangle 6"/>
          <p:cNvSpPr/>
          <p:nvPr/>
        </p:nvSpPr>
        <p:spPr>
          <a:xfrm>
            <a:off x="467544" y="1988840"/>
            <a:ext cx="4104456" cy="36004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IDEM project (2014 – 2015)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1547664" y="4526714"/>
            <a:ext cx="2736305" cy="9635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BE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i="1" dirty="0" smtClean="0"/>
              <a:t>Clear communication on pros &amp; cons of offered tools and total cost of ownership</a:t>
            </a:r>
            <a:endParaRPr lang="en-US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8880"/>
            <a:ext cx="4382147" cy="322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5872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IDEM project - tools &amp;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2674640" cy="4137323"/>
          </a:xfrm>
          <a:ln>
            <a:solidFill>
              <a:schemeClr val="accent4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8AD3-5056-41CD-AC03-4D852DFAE279}" type="slidenum">
              <a:rPr lang="nl-BE" smtClean="0"/>
              <a:pPr/>
              <a:t>7</a:t>
            </a:fld>
            <a:endParaRPr lang="nl-BE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DI4R - Sustainable infrastructures for researchers in Digital Humanities</a:t>
            </a:r>
            <a:endParaRPr lang="nl-BE" dirty="0"/>
          </a:p>
        </p:txBody>
      </p:sp>
      <p:sp>
        <p:nvSpPr>
          <p:cNvPr id="4" name="Rectangle 3"/>
          <p:cNvSpPr/>
          <p:nvPr/>
        </p:nvSpPr>
        <p:spPr>
          <a:xfrm>
            <a:off x="460375" y="1988840"/>
            <a:ext cx="2659707" cy="43204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CollectiveAccess</a:t>
            </a:r>
            <a:endParaRPr lang="en-US" dirty="0"/>
          </a:p>
        </p:txBody>
      </p:sp>
      <p:sp>
        <p:nvSpPr>
          <p:cNvPr id="7" name="AutoShape 4" descr="Afbeeldingsresultaat voor digital too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Afbeeldingsresultaat voor digital tool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Afbeeldingsresultaat voor digital tools"/>
          <p:cNvSpPr>
            <a:spLocks noChangeAspect="1" noChangeArrowheads="1"/>
          </p:cNvSpPr>
          <p:nvPr/>
        </p:nvSpPr>
        <p:spPr bwMode="auto">
          <a:xfrm>
            <a:off x="155575" y="-1371600"/>
            <a:ext cx="5905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0375" y="2450317"/>
            <a:ext cx="2659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Collaborative research database</a:t>
            </a:r>
            <a:endParaRPr lang="en-US" sz="160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36574" y="3096648"/>
            <a:ext cx="2507307" cy="0"/>
          </a:xfrm>
          <a:prstGeom prst="line">
            <a:avLst/>
          </a:prstGeom>
          <a:ln>
            <a:solidFill>
              <a:srgbClr val="842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8550" y="3244334"/>
            <a:ext cx="2661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sym typeface="Wingdings" panose="05000000000000000000" pitchFamily="2" charset="2"/>
              </a:rPr>
              <a:t>Web application</a:t>
            </a:r>
          </a:p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 Light" panose="020F0302020204030204" pitchFamily="34" charset="0"/>
              </a:rPr>
              <a:t>Flexible</a:t>
            </a:r>
            <a:r>
              <a:rPr lang="nl-BE" sz="1600" dirty="0" smtClean="0">
                <a:latin typeface="Calibri Light" panose="020F0302020204030204" pitchFamily="34" charset="0"/>
              </a:rPr>
              <a:t> </a:t>
            </a:r>
            <a:r>
              <a:rPr lang="nl-BE" sz="1600" dirty="0">
                <a:latin typeface="Calibri Light" panose="020F0302020204030204" pitchFamily="34" charset="0"/>
              </a:rPr>
              <a:t>data </a:t>
            </a:r>
            <a:r>
              <a:rPr lang="en-US" sz="1600" dirty="0">
                <a:latin typeface="Calibri Light" panose="020F0302020204030204" pitchFamily="34" charset="0"/>
              </a:rPr>
              <a:t>modeling</a:t>
            </a:r>
            <a:endParaRPr lang="en-US" sz="1600" dirty="0"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Suitable </a:t>
            </a:r>
            <a:r>
              <a:rPr lang="en-US" sz="1600" dirty="0">
                <a:latin typeface="Calibri Light" panose="020F0302020204030204" pitchFamily="34" charset="0"/>
                <a:sym typeface="Wingdings" panose="05000000000000000000" pitchFamily="2" charset="2"/>
              </a:rPr>
              <a:t>for collaboration</a:t>
            </a:r>
          </a:p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Open source</a:t>
            </a:r>
            <a:endParaRPr lang="en-US" sz="1600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246285" y="1982498"/>
            <a:ext cx="2674640" cy="4137323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–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mtClean="0">
              <a:solidFill>
                <a:schemeClr val="tx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46285" y="1988840"/>
            <a:ext cx="2655568" cy="43204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Rosetta &amp; IIIF </a:t>
            </a:r>
            <a:r>
              <a:rPr lang="en-US" sz="1600" dirty="0" err="1" smtClean="0"/>
              <a:t>Mirador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3245700" y="2450317"/>
            <a:ext cx="2659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Preservation &amp; </a:t>
            </a:r>
            <a:r>
              <a:rPr lang="en-US" sz="1600" b="1" dirty="0" err="1"/>
              <a:t>visualisation</a:t>
            </a:r>
            <a:r>
              <a:rPr lang="en-US" sz="1600" b="1" dirty="0"/>
              <a:t> of the research </a:t>
            </a:r>
            <a:r>
              <a:rPr lang="en-US" sz="1600" b="1" dirty="0" smtClean="0"/>
              <a:t>objects</a:t>
            </a:r>
            <a:endParaRPr lang="en-US" sz="1600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3318345" y="3096648"/>
            <a:ext cx="2507307" cy="0"/>
          </a:xfrm>
          <a:prstGeom prst="line">
            <a:avLst/>
          </a:prstGeom>
          <a:ln>
            <a:solidFill>
              <a:srgbClr val="842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/>
          <p:cNvSpPr txBox="1">
            <a:spLocks/>
          </p:cNvSpPr>
          <p:nvPr/>
        </p:nvSpPr>
        <p:spPr>
          <a:xfrm>
            <a:off x="6038011" y="1982499"/>
            <a:ext cx="2674640" cy="4137323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–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mtClean="0">
              <a:solidFill>
                <a:schemeClr val="tx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41186" y="1982499"/>
            <a:ext cx="2659707" cy="43204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Omeka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041186" y="2443976"/>
            <a:ext cx="2659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 </a:t>
            </a:r>
            <a:r>
              <a:rPr lang="en-US" sz="1600" b="1" dirty="0"/>
              <a:t>Online publication and access to the research data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117385" y="3090307"/>
            <a:ext cx="2507307" cy="0"/>
          </a:xfrm>
          <a:prstGeom prst="line">
            <a:avLst/>
          </a:prstGeom>
          <a:ln>
            <a:solidFill>
              <a:srgbClr val="842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039361" y="3237993"/>
            <a:ext cx="26615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Calibri Light" panose="020F0302020204030204" pitchFamily="34" charset="0"/>
              </a:rPr>
              <a:t>Flexible web publishing </a:t>
            </a:r>
            <a:r>
              <a:rPr lang="en-GB" sz="1600" dirty="0" smtClean="0">
                <a:latin typeface="Calibri Light" panose="020F0302020204030204" pitchFamily="34" charset="0"/>
              </a:rPr>
              <a:t>for GLAM &amp; scholarly collections</a:t>
            </a:r>
            <a:endParaRPr lang="en-GB" sz="1600" dirty="0">
              <a:latin typeface="Calibri Light" panose="020F0302020204030204" pitchFamily="34" charset="0"/>
            </a:endParaRPr>
          </a:p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</a:rPr>
              <a:t>Lot’s of plug-ins, strong community</a:t>
            </a:r>
            <a:endParaRPr lang="en-US" sz="1600" dirty="0">
              <a:latin typeface="Calibri Light" panose="020F0302020204030204" pitchFamily="34" charset="0"/>
            </a:endParaRPr>
          </a:p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Open source</a:t>
            </a:r>
            <a:endParaRPr lang="en-US" sz="1600" dirty="0">
              <a:latin typeface="Calibri Light" panose="020F0302020204030204" pitchFamily="34" charset="0"/>
            </a:endParaRPr>
          </a:p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endParaRPr lang="en-US" sz="1600" dirty="0" smtClean="0">
              <a:latin typeface="Calibri Light" panose="020F0302020204030204" pitchFamily="34" charset="0"/>
            </a:endParaRPr>
          </a:p>
          <a:p>
            <a:pPr>
              <a:buClr>
                <a:srgbClr val="842D5D"/>
              </a:buClr>
            </a:pPr>
            <a:endParaRPr lang="en-US" sz="1600" dirty="0">
              <a:latin typeface="Calibri Light" panose="020F0302020204030204" pitchFamily="34" charset="0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3" y="4813994"/>
            <a:ext cx="1994764" cy="1217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7030A0"/>
            </a:solidFill>
          </a:ln>
          <a:ex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55" y="4813994"/>
            <a:ext cx="1958552" cy="1230477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276" y="4814986"/>
            <a:ext cx="1958553" cy="1230477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245700" y="3237993"/>
            <a:ext cx="26615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</a:rPr>
              <a:t>Long term preservation </a:t>
            </a:r>
            <a:endParaRPr lang="en-US" sz="1600" dirty="0" smtClean="0">
              <a:latin typeface="Calibri Light" panose="020F0302020204030204" pitchFamily="34" charset="0"/>
            </a:endParaRPr>
          </a:p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</a:rPr>
              <a:t>Persistent identification</a:t>
            </a:r>
          </a:p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</a:rPr>
              <a:t>Access </a:t>
            </a:r>
            <a:r>
              <a:rPr lang="en-US" sz="1600" dirty="0">
                <a:latin typeface="Calibri Light" panose="020F0302020204030204" pitchFamily="34" charset="0"/>
              </a:rPr>
              <a:t>to high resolution images in a novel </a:t>
            </a:r>
            <a:r>
              <a:rPr lang="en-US" sz="1600" dirty="0" smtClean="0">
                <a:latin typeface="Calibri Light" panose="020F0302020204030204" pitchFamily="34" charset="0"/>
              </a:rPr>
              <a:t>way</a:t>
            </a:r>
          </a:p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</a:rPr>
              <a:t>Propriety and open source</a:t>
            </a:r>
            <a:endParaRPr lang="en-US" sz="1600" dirty="0">
              <a:latin typeface="Calibri Light" panose="020F0302020204030204" pitchFamily="34" charset="0"/>
            </a:endParaRPr>
          </a:p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 Light" panose="020F0302020204030204" pitchFamily="34" charset="0"/>
            </a:endParaRPr>
          </a:p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endParaRPr lang="en-US" sz="1600" dirty="0" smtClean="0">
              <a:latin typeface="Calibri Light" panose="020F0302020204030204" pitchFamily="34" charset="0"/>
            </a:endParaRPr>
          </a:p>
          <a:p>
            <a:pPr>
              <a:buClr>
                <a:srgbClr val="842D5D"/>
              </a:buClr>
            </a:pPr>
            <a:endParaRPr lang="en-US" sz="16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8154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8AD3-5056-41CD-AC03-4D852DFAE279}" type="slidenum">
              <a:rPr lang="nl-BE" smtClean="0"/>
              <a:pPr/>
              <a:t>8</a:t>
            </a:fld>
            <a:endParaRPr lang="nl-BE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DI4R - Sustainable infrastructures for researchers in Digital Humanities</a:t>
            </a:r>
            <a:endParaRPr lang="nl-B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520" y="-9791"/>
            <a:ext cx="11462636" cy="687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61061"/>
            <a:ext cx="3216142" cy="1611653"/>
          </a:xfrm>
          <a:prstGeom prst="rect">
            <a:avLst/>
          </a:prstGeom>
          <a:noFill/>
          <a:ln w="38100">
            <a:solidFill>
              <a:srgbClr val="842D5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933" y="2559053"/>
            <a:ext cx="3207345" cy="1853526"/>
          </a:xfrm>
          <a:prstGeom prst="rect">
            <a:avLst/>
          </a:prstGeom>
          <a:noFill/>
          <a:ln w="38100">
            <a:solidFill>
              <a:srgbClr val="842D5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81128"/>
            <a:ext cx="3216142" cy="1930398"/>
          </a:xfrm>
          <a:prstGeom prst="rect">
            <a:avLst/>
          </a:prstGeom>
          <a:noFill/>
          <a:ln w="38100">
            <a:solidFill>
              <a:srgbClr val="842D5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484784"/>
            <a:ext cx="5443286" cy="1296144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i="1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Growing number of partnerships through investments and </a:t>
            </a:r>
            <a:r>
              <a:rPr lang="en-US" sz="2400" i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diversification of services</a:t>
            </a:r>
          </a:p>
        </p:txBody>
      </p:sp>
    </p:spTree>
    <p:extLst>
      <p:ext uri="{BB962C8B-B14F-4D97-AF65-F5344CB8AC3E}">
        <p14:creationId xmlns:p14="http://schemas.microsoft.com/office/powerpoint/2010/main" val="31258142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Development partner in Digital Humanities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4114800" cy="4320480"/>
          </a:xfrm>
          <a:ln>
            <a:solidFill>
              <a:schemeClr val="accent4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8AD3-5056-41CD-AC03-4D852DFAE279}" type="slidenum">
              <a:rPr lang="nl-BE" smtClean="0"/>
              <a:pPr/>
              <a:t>9</a:t>
            </a:fld>
            <a:endParaRPr lang="nl-BE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DI4R - Sustainable infrastructures for researchers in Digital Humanities</a:t>
            </a:r>
            <a:endParaRPr lang="nl-BE" dirty="0"/>
          </a:p>
        </p:txBody>
      </p:sp>
      <p:sp>
        <p:nvSpPr>
          <p:cNvPr id="4" name="Rectangle 3"/>
          <p:cNvSpPr/>
          <p:nvPr/>
        </p:nvSpPr>
        <p:spPr>
          <a:xfrm>
            <a:off x="460375" y="1988840"/>
            <a:ext cx="2659707" cy="43204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NaBuCCo</a:t>
            </a:r>
            <a:endParaRPr lang="en-US" dirty="0"/>
          </a:p>
        </p:txBody>
      </p:sp>
      <p:sp>
        <p:nvSpPr>
          <p:cNvPr id="7" name="AutoShape 4" descr="Afbeeldingsresultaat voor digital too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Afbeeldingsresultaat voor digital tool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Afbeeldingsresultaat voor digital tools"/>
          <p:cNvSpPr>
            <a:spLocks noChangeAspect="1" noChangeArrowheads="1"/>
          </p:cNvSpPr>
          <p:nvPr/>
        </p:nvSpPr>
        <p:spPr bwMode="auto">
          <a:xfrm>
            <a:off x="155575" y="-1371600"/>
            <a:ext cx="5905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0375" y="2450317"/>
            <a:ext cx="2659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Near Eastern Studies</a:t>
            </a:r>
            <a:endParaRPr lang="en-US" sz="160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36574" y="3096648"/>
            <a:ext cx="2507307" cy="0"/>
          </a:xfrm>
          <a:prstGeom prst="line">
            <a:avLst/>
          </a:prstGeom>
          <a:ln>
            <a:solidFill>
              <a:srgbClr val="842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8550" y="3244334"/>
            <a:ext cx="399595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Text oriented database and </a:t>
            </a:r>
            <a:r>
              <a:rPr lang="en-US" sz="1600" dirty="0" smtClean="0"/>
              <a:t>website of Babylonian </a:t>
            </a:r>
            <a:r>
              <a:rPr lang="en-US" sz="1600" dirty="0"/>
              <a:t>sources </a:t>
            </a:r>
            <a:endParaRPr lang="en-US" sz="1600" dirty="0" smtClean="0"/>
          </a:p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Metadata </a:t>
            </a:r>
            <a:r>
              <a:rPr lang="en-US" sz="1600" dirty="0"/>
              <a:t>model focused on research of texts </a:t>
            </a:r>
            <a:r>
              <a:rPr lang="en-US" sz="1600" dirty="0" smtClean="0"/>
              <a:t>content</a:t>
            </a:r>
          </a:p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Web </a:t>
            </a:r>
            <a:r>
              <a:rPr lang="en-US" sz="1600" dirty="0"/>
              <a:t>access for researchers, also attractive for wider audiences </a:t>
            </a:r>
            <a:endParaRPr lang="en-US" sz="1600" dirty="0" smtClean="0"/>
          </a:p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Post-project </a:t>
            </a:r>
            <a:r>
              <a:rPr lang="en-US" sz="1600" dirty="0"/>
              <a:t>sustainability through faculty </a:t>
            </a:r>
            <a:r>
              <a:rPr lang="en-US" sz="1600" dirty="0" smtClean="0"/>
              <a:t>support</a:t>
            </a:r>
          </a:p>
          <a:p>
            <a:pPr marL="171450" indent="-171450">
              <a:buClr>
                <a:srgbClr val="842D5D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Clr>
                <a:srgbClr val="842D5D"/>
              </a:buClr>
            </a:pPr>
            <a:endParaRPr lang="en-US" sz="1200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727668" y="1968509"/>
            <a:ext cx="4020795" cy="4340811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–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42D5D"/>
              </a:buClr>
              <a:buFont typeface="Arial" pitchFamily="34" charset="0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mtClean="0">
              <a:solidFill>
                <a:schemeClr val="tx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731222" y="1974851"/>
            <a:ext cx="2656153" cy="43204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Magister Dixit</a:t>
            </a:r>
            <a:endParaRPr lang="en-US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4731222" y="2436328"/>
            <a:ext cx="2659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Lectio</a:t>
            </a:r>
            <a:r>
              <a:rPr lang="en-US" sz="1600" b="1" dirty="0" smtClean="0"/>
              <a:t> research group</a:t>
            </a:r>
            <a:endParaRPr lang="en-US" sz="1600" b="1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4803867" y="3082659"/>
            <a:ext cx="2507307" cy="0"/>
          </a:xfrm>
          <a:prstGeom prst="line">
            <a:avLst/>
          </a:prstGeom>
          <a:ln>
            <a:solidFill>
              <a:srgbClr val="842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731222" y="3224004"/>
            <a:ext cx="401724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171450" indent="-171450">
              <a:buClr>
                <a:srgbClr val="842D5D"/>
              </a:buClr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</a:defRPr>
            </a:lvl1pPr>
          </a:lstStyle>
          <a:p>
            <a:r>
              <a:rPr lang="en-GB" dirty="0" smtClean="0">
                <a:latin typeface="+mn-lt"/>
              </a:rPr>
              <a:t>Research on the collection </a:t>
            </a:r>
            <a:r>
              <a:rPr lang="en-GB" dirty="0">
                <a:latin typeface="+mn-lt"/>
              </a:rPr>
              <a:t>of handwritten lecture notes of the ancient University of Louvain (1425-1797</a:t>
            </a:r>
            <a:r>
              <a:rPr lang="en-GB" dirty="0" smtClean="0">
                <a:latin typeface="+mn-lt"/>
              </a:rPr>
              <a:t>)</a:t>
            </a:r>
          </a:p>
          <a:p>
            <a:r>
              <a:rPr lang="en-US" dirty="0" smtClean="0">
                <a:latin typeface="+mn-lt"/>
              </a:rPr>
              <a:t>Digitally restored and online accessible </a:t>
            </a:r>
          </a:p>
          <a:p>
            <a:r>
              <a:rPr lang="en-US" dirty="0" smtClean="0">
                <a:latin typeface="+mn-lt"/>
              </a:rPr>
              <a:t>Post-project sustainability by the research group, but …</a:t>
            </a:r>
          </a:p>
          <a:p>
            <a:r>
              <a:rPr lang="en-US" dirty="0" smtClean="0">
                <a:latin typeface="+mn-lt"/>
              </a:rPr>
              <a:t>Data keeps growing</a:t>
            </a:r>
          </a:p>
          <a:p>
            <a:pPr marL="0" indent="0">
              <a:buNone/>
            </a:pPr>
            <a:endParaRPr lang="en-US" dirty="0" smtClean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 smtClean="0">
              <a:latin typeface="+mn-lt"/>
            </a:endParaRPr>
          </a:p>
          <a:p>
            <a:endParaRPr lang="en-US" dirty="0" smtClean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437" y="1970324"/>
            <a:ext cx="2071025" cy="1164383"/>
          </a:xfrm>
          <a:prstGeom prst="rect">
            <a:avLst/>
          </a:prstGeom>
          <a:noFill/>
          <a:ln w="9525">
            <a:solidFill>
              <a:srgbClr val="842D5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250" y="1993700"/>
            <a:ext cx="2114750" cy="1185965"/>
          </a:xfrm>
          <a:prstGeom prst="rect">
            <a:avLst/>
          </a:prstGeom>
          <a:noFill/>
          <a:ln w="9525">
            <a:solidFill>
              <a:srgbClr val="842D5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Content Placeholder 6" descr="http://www.hetvirtueleland.be/ca_cag/themes/default/graphics/logos/ca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5385" y="5863923"/>
            <a:ext cx="1261141" cy="43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Profile picture for Omek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847" y="5690364"/>
            <a:ext cx="576065" cy="57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Logo Tene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94" y="5796115"/>
            <a:ext cx="1422955" cy="36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Profile picture for Omek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690361"/>
            <a:ext cx="576065" cy="57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097" r="11172" b="27190"/>
          <a:stretch/>
        </p:blipFill>
        <p:spPr>
          <a:xfrm>
            <a:off x="4803867" y="5836677"/>
            <a:ext cx="1278026" cy="32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947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BIS presentation template 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SIGN 2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LIBIS presentation template 2013</Template>
  <TotalTime>6050</TotalTime>
  <Words>932</Words>
  <Application>Microsoft Office PowerPoint</Application>
  <PresentationFormat>On-screen Show (4:3)</PresentationFormat>
  <Paragraphs>192</Paragraphs>
  <Slides>18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LIBIS presentation template 2013</vt:lpstr>
      <vt:lpstr>1_Custom Design</vt:lpstr>
      <vt:lpstr>DESIGN 2</vt:lpstr>
      <vt:lpstr>  Challenges for researchers in the Digital Humanities  Custom development vs. sustainable research infrastructures</vt:lpstr>
      <vt:lpstr>Digital Humanities @ KU Leuven</vt:lpstr>
      <vt:lpstr>From GLAM to research tools</vt:lpstr>
      <vt:lpstr>From GLAM to research tools</vt:lpstr>
      <vt:lpstr>From GLAM to research tools</vt:lpstr>
      <vt:lpstr>From GLAM to research tools</vt:lpstr>
      <vt:lpstr>IDEM project - tools &amp; infrastructure</vt:lpstr>
      <vt:lpstr>Growing number of partnerships through investments and diversification of services</vt:lpstr>
      <vt:lpstr>Development partner in Digital Humanities projects</vt:lpstr>
      <vt:lpstr>Development partner in Digital Humanities projects</vt:lpstr>
      <vt:lpstr>PowerPoint Presentation</vt:lpstr>
      <vt:lpstr>Challenges</vt:lpstr>
      <vt:lpstr>Challenges</vt:lpstr>
      <vt:lpstr>Challenges</vt:lpstr>
      <vt:lpstr>PowerPoint Presentation</vt:lpstr>
      <vt:lpstr>Opportunity</vt:lpstr>
      <vt:lpstr>Benefits for DH researchers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Voorbeeld presentatie</dc:title>
  <dc:creator>RoxanneW</dc:creator>
  <cp:lastModifiedBy>RoxanneW</cp:lastModifiedBy>
  <cp:revision>459</cp:revision>
  <dcterms:created xsi:type="dcterms:W3CDTF">2013-09-05T07:44:28Z</dcterms:created>
  <dcterms:modified xsi:type="dcterms:W3CDTF">2016-09-22T19:35:32Z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