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6" r:id="rId3"/>
    <p:sldId id="259" r:id="rId4"/>
    <p:sldId id="264" r:id="rId5"/>
    <p:sldId id="260" r:id="rId6"/>
    <p:sldId id="262" r:id="rId7"/>
    <p:sldId id="263" r:id="rId8"/>
    <p:sldId id="268" r:id="rId9"/>
    <p:sldId id="267" r:id="rId10"/>
    <p:sldId id="269" r:id="rId11"/>
    <p:sldId id="270" r:id="rId12"/>
    <p:sldId id="271" r:id="rId13"/>
    <p:sldId id="272" r:id="rId14"/>
    <p:sldId id="273" r:id="rId15"/>
    <p:sldId id="275" r:id="rId16"/>
    <p:sldId id="265" r:id="rId17"/>
    <p:sldId id="266"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ke Lang" initials="SL" lastIdx="1" clrIdx="0">
    <p:extLst>
      <p:ext uri="{19B8F6BF-5375-455C-9EA6-DF929625EA0E}">
        <p15:presenceInfo xmlns="" xmlns:p15="http://schemas.microsoft.com/office/powerpoint/2012/main" userId="S-1-5-21-397953076-4138036344-3703450374-1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9317B"/>
    <a:srgbClr val="FF6B19"/>
    <a:srgbClr val="84CE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1243" autoAdjust="0"/>
  </p:normalViewPr>
  <p:slideViewPr>
    <p:cSldViewPr>
      <p:cViewPr varScale="1">
        <p:scale>
          <a:sx n="67" d="100"/>
          <a:sy n="67" d="100"/>
        </p:scale>
        <p:origin x="-121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FC22C-1B0F-D84B-928D-68EEFD98D168}" type="doc">
      <dgm:prSet loTypeId="urn:microsoft.com/office/officeart/2005/8/layout/pList2#1" loCatId="" qsTypeId="urn:microsoft.com/office/officeart/2005/8/quickstyle/simple4" qsCatId="simple" csTypeId="urn:microsoft.com/office/officeart/2005/8/colors/accent1_2" csCatId="accent1" phldr="1"/>
      <dgm:spPr/>
    </dgm:pt>
    <dgm:pt modelId="{8564FFE4-A26F-A54C-872C-36A4767E6667}">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3629D336-0E7B-FE46-9AF3-09D801E2C5CF}" type="parTrans" cxnId="{1CBE1102-5638-EE4F-9583-569CC160C54B}">
      <dgm:prSet/>
      <dgm:spPr/>
      <dgm:t>
        <a:bodyPr/>
        <a:lstStyle/>
        <a:p>
          <a:endParaRPr lang="fr-FR"/>
        </a:p>
      </dgm:t>
    </dgm:pt>
    <dgm:pt modelId="{4FF1140B-2E52-174A-AEB0-C8B7221B029C}" type="sibTrans" cxnId="{1CBE1102-5638-EE4F-9583-569CC160C54B}">
      <dgm:prSet/>
      <dgm:spPr/>
      <dgm:t>
        <a:bodyPr/>
        <a:lstStyle/>
        <a:p>
          <a:endParaRPr lang="fr-FR"/>
        </a:p>
      </dgm:t>
    </dgm:pt>
    <dgm:pt modelId="{DFC24520-B3CA-2949-A459-E8479A028B88}">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84007F84-B18A-0D47-9DE3-7C20AA5DE63C}" type="parTrans" cxnId="{6991BF77-2D85-4B45-A1FE-4B0EA322A504}">
      <dgm:prSet/>
      <dgm:spPr/>
      <dgm:t>
        <a:bodyPr/>
        <a:lstStyle/>
        <a:p>
          <a:endParaRPr lang="fr-FR"/>
        </a:p>
      </dgm:t>
    </dgm:pt>
    <dgm:pt modelId="{1C28B338-47F1-844B-AC57-CB7D7D209AF0}" type="sibTrans" cxnId="{6991BF77-2D85-4B45-A1FE-4B0EA322A504}">
      <dgm:prSet/>
      <dgm:spPr/>
      <dgm:t>
        <a:bodyPr/>
        <a:lstStyle/>
        <a:p>
          <a:endParaRPr lang="fr-FR"/>
        </a:p>
      </dgm:t>
    </dgm:pt>
    <dgm:pt modelId="{4D833D1F-1ACD-A44A-981F-D4A5889F46C5}">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DE1B7814-9D1F-A343-806B-BF74023F8344}" type="parTrans" cxnId="{44FF82B1-C372-1440-B397-8379D3A8015F}">
      <dgm:prSet/>
      <dgm:spPr/>
      <dgm:t>
        <a:bodyPr/>
        <a:lstStyle/>
        <a:p>
          <a:endParaRPr lang="fr-FR"/>
        </a:p>
      </dgm:t>
    </dgm:pt>
    <dgm:pt modelId="{AAAB5F6B-E5F8-4945-B907-C4384D39C997}" type="sibTrans" cxnId="{44FF82B1-C372-1440-B397-8379D3A8015F}">
      <dgm:prSet/>
      <dgm:spPr/>
      <dgm:t>
        <a:bodyPr/>
        <a:lstStyle/>
        <a:p>
          <a:endParaRPr lang="fr-FR"/>
        </a:p>
      </dgm:t>
    </dgm:pt>
    <dgm:pt modelId="{96572FCB-D762-3F49-9448-59734E2104DC}">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73301F22-D72B-824B-8B1B-88177749B966}" type="parTrans" cxnId="{C5EFC073-4EF6-D94B-8BCF-7FAE61803152}">
      <dgm:prSet/>
      <dgm:spPr/>
      <dgm:t>
        <a:bodyPr/>
        <a:lstStyle/>
        <a:p>
          <a:endParaRPr lang="fr-FR"/>
        </a:p>
      </dgm:t>
    </dgm:pt>
    <dgm:pt modelId="{7EAFE839-60E4-A14E-91A4-1A3463BC42C5}" type="sibTrans" cxnId="{C5EFC073-4EF6-D94B-8BCF-7FAE61803152}">
      <dgm:prSet/>
      <dgm:spPr/>
      <dgm:t>
        <a:bodyPr/>
        <a:lstStyle/>
        <a:p>
          <a:endParaRPr lang="fr-FR"/>
        </a:p>
      </dgm:t>
    </dgm:pt>
    <dgm:pt modelId="{3BC3F16F-96E7-9A47-8E49-78E332F5F059}">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8FEEFC06-BB3D-A64E-A232-6EB23C460AA8}" type="parTrans" cxnId="{3A687C9A-7049-2E4B-AE4E-D6C5762F221C}">
      <dgm:prSet/>
      <dgm:spPr/>
      <dgm:t>
        <a:bodyPr/>
        <a:lstStyle/>
        <a:p>
          <a:endParaRPr lang="fr-FR"/>
        </a:p>
      </dgm:t>
    </dgm:pt>
    <dgm:pt modelId="{C3918BC7-36D6-7749-910B-7EAA07FFFC9A}" type="sibTrans" cxnId="{3A687C9A-7049-2E4B-AE4E-D6C5762F221C}">
      <dgm:prSet/>
      <dgm:spPr/>
      <dgm:t>
        <a:bodyPr/>
        <a:lstStyle/>
        <a:p>
          <a:endParaRPr lang="fr-FR"/>
        </a:p>
      </dgm:t>
    </dgm:pt>
    <dgm:pt modelId="{EDB3FA8F-65F6-1A4C-A4B4-8A046FE68ECB}">
      <dgm:prSet phldrT="[Texte]"/>
      <dgm:spPr>
        <a:gradFill flip="none" rotWithShape="1">
          <a:gsLst>
            <a:gs pos="0">
              <a:srgbClr val="367CBB">
                <a:alpha val="90000"/>
              </a:srgbClr>
            </a:gs>
            <a:gs pos="100000">
              <a:srgbClr val="0D62FF">
                <a:alpha val="90000"/>
              </a:srgbClr>
            </a:gs>
          </a:gsLst>
          <a:path path="circle">
            <a:fillToRect l="100000" t="100000"/>
          </a:path>
          <a:tileRect r="-100000" b="-100000"/>
        </a:gradFill>
      </dgm:spPr>
      <dgm:t>
        <a:bodyPr/>
        <a:lstStyle/>
        <a:p>
          <a:endParaRPr lang="fr-FR" dirty="0"/>
        </a:p>
      </dgm:t>
    </dgm:pt>
    <dgm:pt modelId="{7E5C3511-3C88-604C-8568-6E0A78063A9F}" type="parTrans" cxnId="{14C502BC-3F95-714E-9FF7-B186E262C7C0}">
      <dgm:prSet/>
      <dgm:spPr/>
      <dgm:t>
        <a:bodyPr/>
        <a:lstStyle/>
        <a:p>
          <a:endParaRPr lang="fr-FR"/>
        </a:p>
      </dgm:t>
    </dgm:pt>
    <dgm:pt modelId="{42A601A5-567B-4140-B19F-82A92906A82E}" type="sibTrans" cxnId="{14C502BC-3F95-714E-9FF7-B186E262C7C0}">
      <dgm:prSet/>
      <dgm:spPr/>
      <dgm:t>
        <a:bodyPr/>
        <a:lstStyle/>
        <a:p>
          <a:endParaRPr lang="fr-FR"/>
        </a:p>
      </dgm:t>
    </dgm:pt>
    <dgm:pt modelId="{794259CA-6E5F-9242-BA1E-46B2AC7F6AFA}" type="pres">
      <dgm:prSet presAssocID="{483FC22C-1B0F-D84B-928D-68EEFD98D168}" presName="Name0" presStyleCnt="0">
        <dgm:presLayoutVars>
          <dgm:dir/>
          <dgm:resizeHandles val="exact"/>
        </dgm:presLayoutVars>
      </dgm:prSet>
      <dgm:spPr/>
    </dgm:pt>
    <dgm:pt modelId="{CF40DEDC-A04D-EB48-9C5C-C28F00A094B3}" type="pres">
      <dgm:prSet presAssocID="{483FC22C-1B0F-D84B-928D-68EEFD98D168}" presName="bkgdShp" presStyleLbl="alignAccFollowNode1" presStyleIdx="0" presStyleCnt="1" custScaleY="69148" custLinFactNeighborY="-10776"/>
      <dgm:spPr>
        <a:solidFill>
          <a:srgbClr val="00B3FF">
            <a:alpha val="21000"/>
          </a:srgbClr>
        </a:solidFill>
        <a:ln>
          <a:solidFill>
            <a:srgbClr val="009DE0"/>
          </a:solidFill>
        </a:ln>
      </dgm:spPr>
    </dgm:pt>
    <dgm:pt modelId="{AD175A39-3A33-8B4D-AF34-D8491C0EC11E}" type="pres">
      <dgm:prSet presAssocID="{483FC22C-1B0F-D84B-928D-68EEFD98D168}" presName="linComp" presStyleCnt="0"/>
      <dgm:spPr/>
    </dgm:pt>
    <dgm:pt modelId="{BD2CE700-04D7-7548-9CB8-7707CBCE4309}" type="pres">
      <dgm:prSet presAssocID="{8564FFE4-A26F-A54C-872C-36A4767E6667}" presName="compNode" presStyleCnt="0"/>
      <dgm:spPr/>
    </dgm:pt>
    <dgm:pt modelId="{D1D9E069-CAD2-5947-BAFF-512DA567B0DA}" type="pres">
      <dgm:prSet presAssocID="{8564FFE4-A26F-A54C-872C-36A4767E6667}" presName="node" presStyleLbl="node1" presStyleIdx="0" presStyleCnt="6" custScaleY="122820" custLinFactNeighborY="-2772">
        <dgm:presLayoutVars>
          <dgm:bulletEnabled val="1"/>
        </dgm:presLayoutVars>
      </dgm:prSet>
      <dgm:spPr/>
      <dgm:t>
        <a:bodyPr/>
        <a:lstStyle/>
        <a:p>
          <a:endParaRPr lang="fr-FR"/>
        </a:p>
      </dgm:t>
    </dgm:pt>
    <dgm:pt modelId="{BA2763B7-373A-A54E-BA29-A4E234CE37D2}" type="pres">
      <dgm:prSet presAssocID="{8564FFE4-A26F-A54C-872C-36A4767E6667}" presName="invisiNode" presStyleLbl="node1" presStyleIdx="0" presStyleCnt="6"/>
      <dgm:spPr/>
    </dgm:pt>
    <dgm:pt modelId="{91A93704-72A5-A142-9D4F-8C5D8294A696}" type="pres">
      <dgm:prSet presAssocID="{8564FFE4-A26F-A54C-872C-36A4767E6667}" presName="imagNode" presStyleLbl="fgImgPlace1" presStyleIdx="0" presStyleCnt="6" custScaleY="82183" custLinFactNeighborY="-6532"/>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5000" r="-5000"/>
          </a:stretch>
        </a:blipFill>
      </dgm:spPr>
    </dgm:pt>
    <dgm:pt modelId="{55B7E9D4-5AD6-2943-9C26-19D64892C0F1}" type="pres">
      <dgm:prSet presAssocID="{4FF1140B-2E52-174A-AEB0-C8B7221B029C}" presName="sibTrans" presStyleLbl="sibTrans2D1" presStyleIdx="0" presStyleCnt="0"/>
      <dgm:spPr/>
      <dgm:t>
        <a:bodyPr/>
        <a:lstStyle/>
        <a:p>
          <a:endParaRPr lang="fr-FR"/>
        </a:p>
      </dgm:t>
    </dgm:pt>
    <dgm:pt modelId="{0420EFBB-5E1B-5448-AB1A-E300F56AE6DB}" type="pres">
      <dgm:prSet presAssocID="{DFC24520-B3CA-2949-A459-E8479A028B88}" presName="compNode" presStyleCnt="0"/>
      <dgm:spPr/>
    </dgm:pt>
    <dgm:pt modelId="{7A603D5D-C94A-DD4D-B985-8550EB7B6663}" type="pres">
      <dgm:prSet presAssocID="{DFC24520-B3CA-2949-A459-E8479A028B88}" presName="node" presStyleLbl="node1" presStyleIdx="1" presStyleCnt="6" custScaleY="122820" custLinFactNeighborY="-2772">
        <dgm:presLayoutVars>
          <dgm:bulletEnabled val="1"/>
        </dgm:presLayoutVars>
      </dgm:prSet>
      <dgm:spPr/>
      <dgm:t>
        <a:bodyPr/>
        <a:lstStyle/>
        <a:p>
          <a:endParaRPr lang="fr-FR"/>
        </a:p>
      </dgm:t>
    </dgm:pt>
    <dgm:pt modelId="{7156E0E5-93F7-8244-95AA-73C4B7DF821C}" type="pres">
      <dgm:prSet presAssocID="{DFC24520-B3CA-2949-A459-E8479A028B88}" presName="invisiNode" presStyleLbl="node1" presStyleIdx="1" presStyleCnt="6"/>
      <dgm:spPr/>
    </dgm:pt>
    <dgm:pt modelId="{DF94B16F-0C64-0D4E-802D-A8BDB6F4751A}" type="pres">
      <dgm:prSet presAssocID="{DFC24520-B3CA-2949-A459-E8479A028B88}" presName="imagNode" presStyleLbl="fgImgPlace1" presStyleIdx="1" presStyleCnt="6" custScaleY="82183" custLinFactNeighborY="-6532"/>
      <dgm:spPr>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dgm:spPr>
    </dgm:pt>
    <dgm:pt modelId="{07F2FA1A-A8C6-5244-B8CC-59A2F79C84C5}" type="pres">
      <dgm:prSet presAssocID="{1C28B338-47F1-844B-AC57-CB7D7D209AF0}" presName="sibTrans" presStyleLbl="sibTrans2D1" presStyleIdx="0" presStyleCnt="0"/>
      <dgm:spPr/>
      <dgm:t>
        <a:bodyPr/>
        <a:lstStyle/>
        <a:p>
          <a:endParaRPr lang="fr-FR"/>
        </a:p>
      </dgm:t>
    </dgm:pt>
    <dgm:pt modelId="{7C1FC403-0C7D-DE47-BA09-91F86FF208C7}" type="pres">
      <dgm:prSet presAssocID="{4D833D1F-1ACD-A44A-981F-D4A5889F46C5}" presName="compNode" presStyleCnt="0"/>
      <dgm:spPr/>
    </dgm:pt>
    <dgm:pt modelId="{01472281-6332-BE45-BA6B-741FB82BCC7F}" type="pres">
      <dgm:prSet presAssocID="{4D833D1F-1ACD-A44A-981F-D4A5889F46C5}" presName="node" presStyleLbl="node1" presStyleIdx="2" presStyleCnt="6" custScaleY="122820" custLinFactNeighborY="-2772">
        <dgm:presLayoutVars>
          <dgm:bulletEnabled val="1"/>
        </dgm:presLayoutVars>
      </dgm:prSet>
      <dgm:spPr/>
      <dgm:t>
        <a:bodyPr/>
        <a:lstStyle/>
        <a:p>
          <a:endParaRPr lang="fr-FR"/>
        </a:p>
      </dgm:t>
    </dgm:pt>
    <dgm:pt modelId="{516C9781-A0A8-3841-9654-2A9EDE6FB393}" type="pres">
      <dgm:prSet presAssocID="{4D833D1F-1ACD-A44A-981F-D4A5889F46C5}" presName="invisiNode" presStyleLbl="node1" presStyleIdx="2" presStyleCnt="6"/>
      <dgm:spPr/>
    </dgm:pt>
    <dgm:pt modelId="{0C1CDBF4-A720-934D-B1EE-DAB29187EF5D}" type="pres">
      <dgm:prSet presAssocID="{4D833D1F-1ACD-A44A-981F-D4A5889F46C5}" presName="imagNode" presStyleLbl="fgImgPlace1" presStyleIdx="2" presStyleCnt="6" custScaleY="82183" custLinFactNeighborY="-6532"/>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8000" b="-8000"/>
          </a:stretch>
        </a:blipFill>
      </dgm:spPr>
    </dgm:pt>
    <dgm:pt modelId="{C87D2D09-94FC-1147-A3EF-8C5604D4C99B}" type="pres">
      <dgm:prSet presAssocID="{AAAB5F6B-E5F8-4945-B907-C4384D39C997}" presName="sibTrans" presStyleLbl="sibTrans2D1" presStyleIdx="0" presStyleCnt="0"/>
      <dgm:spPr/>
      <dgm:t>
        <a:bodyPr/>
        <a:lstStyle/>
        <a:p>
          <a:endParaRPr lang="fr-FR"/>
        </a:p>
      </dgm:t>
    </dgm:pt>
    <dgm:pt modelId="{13C4F385-0EDB-C84F-8B59-6CF072502AE6}" type="pres">
      <dgm:prSet presAssocID="{96572FCB-D762-3F49-9448-59734E2104DC}" presName="compNode" presStyleCnt="0"/>
      <dgm:spPr/>
    </dgm:pt>
    <dgm:pt modelId="{C14A9FA2-56D1-5645-9FC8-C2B1C2E77A8A}" type="pres">
      <dgm:prSet presAssocID="{96572FCB-D762-3F49-9448-59734E2104DC}" presName="node" presStyleLbl="node1" presStyleIdx="3" presStyleCnt="6" custScaleY="122820" custLinFactNeighborX="3441" custLinFactNeighborY="-3082">
        <dgm:presLayoutVars>
          <dgm:bulletEnabled val="1"/>
        </dgm:presLayoutVars>
      </dgm:prSet>
      <dgm:spPr/>
      <dgm:t>
        <a:bodyPr/>
        <a:lstStyle/>
        <a:p>
          <a:endParaRPr lang="fr-FR"/>
        </a:p>
      </dgm:t>
    </dgm:pt>
    <dgm:pt modelId="{EF020C15-95E0-AB44-A825-0B206BD6F7B8}" type="pres">
      <dgm:prSet presAssocID="{96572FCB-D762-3F49-9448-59734E2104DC}" presName="invisiNode" presStyleLbl="node1" presStyleIdx="3" presStyleCnt="6"/>
      <dgm:spPr/>
    </dgm:pt>
    <dgm:pt modelId="{7458C5F3-92F1-3241-877D-190788B28B1D}" type="pres">
      <dgm:prSet presAssocID="{96572FCB-D762-3F49-9448-59734E2104DC}" presName="imagNode" presStyleLbl="fgImgPlace1" presStyleIdx="3" presStyleCnt="6" custScaleY="82183" custLinFactNeighborY="-6532"/>
      <dgm:spPr>
        <a:blipFill>
          <a:blip xmlns:r="http://schemas.openxmlformats.org/officeDocument/2006/relationships" r:embed="rId4">
            <a:extLst>
              <a:ext uri="{28A0092B-C50C-407E-A947-70E740481C1C}">
                <a14:useLocalDpi xmlns="" xmlns:a14="http://schemas.microsoft.com/office/drawing/2010/main" val="0"/>
              </a:ext>
            </a:extLst>
          </a:blip>
          <a:srcRect/>
          <a:stretch>
            <a:fillRect l="-41000" r="-41000"/>
          </a:stretch>
        </a:blipFill>
      </dgm:spPr>
    </dgm:pt>
    <dgm:pt modelId="{B3286999-6554-4A43-AFFF-6DB615F8A484}" type="pres">
      <dgm:prSet presAssocID="{7EAFE839-60E4-A14E-91A4-1A3463BC42C5}" presName="sibTrans" presStyleLbl="sibTrans2D1" presStyleIdx="0" presStyleCnt="0"/>
      <dgm:spPr/>
      <dgm:t>
        <a:bodyPr/>
        <a:lstStyle/>
        <a:p>
          <a:endParaRPr lang="fr-FR"/>
        </a:p>
      </dgm:t>
    </dgm:pt>
    <dgm:pt modelId="{3C0FF7A5-66E1-AC44-9486-6A8440D9329D}" type="pres">
      <dgm:prSet presAssocID="{3BC3F16F-96E7-9A47-8E49-78E332F5F059}" presName="compNode" presStyleCnt="0"/>
      <dgm:spPr/>
    </dgm:pt>
    <dgm:pt modelId="{6B594F49-4EA6-E946-840D-CB385990863B}" type="pres">
      <dgm:prSet presAssocID="{3BC3F16F-96E7-9A47-8E49-78E332F5F059}" presName="node" presStyleLbl="node1" presStyleIdx="4" presStyleCnt="6" custScaleY="122820" custLinFactNeighborY="-2772">
        <dgm:presLayoutVars>
          <dgm:bulletEnabled val="1"/>
        </dgm:presLayoutVars>
      </dgm:prSet>
      <dgm:spPr/>
      <dgm:t>
        <a:bodyPr/>
        <a:lstStyle/>
        <a:p>
          <a:endParaRPr lang="fr-FR"/>
        </a:p>
      </dgm:t>
    </dgm:pt>
    <dgm:pt modelId="{30529750-C678-4948-B60A-26BC01CA9402}" type="pres">
      <dgm:prSet presAssocID="{3BC3F16F-96E7-9A47-8E49-78E332F5F059}" presName="invisiNode" presStyleLbl="node1" presStyleIdx="4" presStyleCnt="6"/>
      <dgm:spPr/>
    </dgm:pt>
    <dgm:pt modelId="{DD315AED-B185-E24B-A792-5693A9FC13EE}" type="pres">
      <dgm:prSet presAssocID="{3BC3F16F-96E7-9A47-8E49-78E332F5F059}" presName="imagNode" presStyleLbl="fgImgPlace1" presStyleIdx="4" presStyleCnt="6" custScaleY="82183" custLinFactNeighborY="-6532"/>
      <dgm:spPr>
        <a:blipFill>
          <a:blip xmlns:r="http://schemas.openxmlformats.org/officeDocument/2006/relationships" r:embed="rId5">
            <a:extLst>
              <a:ext uri="{28A0092B-C50C-407E-A947-70E740481C1C}">
                <a14:useLocalDpi xmlns="" xmlns:a14="http://schemas.microsoft.com/office/drawing/2010/main" val="0"/>
              </a:ext>
            </a:extLst>
          </a:blip>
          <a:srcRect/>
          <a:stretch>
            <a:fillRect l="-96000" r="-96000"/>
          </a:stretch>
        </a:blipFill>
      </dgm:spPr>
    </dgm:pt>
    <dgm:pt modelId="{CA36E04A-BA40-FE49-A88D-4C20142C042E}" type="pres">
      <dgm:prSet presAssocID="{C3918BC7-36D6-7749-910B-7EAA07FFFC9A}" presName="sibTrans" presStyleLbl="sibTrans2D1" presStyleIdx="0" presStyleCnt="0"/>
      <dgm:spPr/>
      <dgm:t>
        <a:bodyPr/>
        <a:lstStyle/>
        <a:p>
          <a:endParaRPr lang="fr-FR"/>
        </a:p>
      </dgm:t>
    </dgm:pt>
    <dgm:pt modelId="{0980A9C3-C287-B446-8544-F9DBA44147B2}" type="pres">
      <dgm:prSet presAssocID="{EDB3FA8F-65F6-1A4C-A4B4-8A046FE68ECB}" presName="compNode" presStyleCnt="0"/>
      <dgm:spPr/>
    </dgm:pt>
    <dgm:pt modelId="{055C4AF0-3001-0B4B-9E6A-8F37A956E8C7}" type="pres">
      <dgm:prSet presAssocID="{EDB3FA8F-65F6-1A4C-A4B4-8A046FE68ECB}" presName="node" presStyleLbl="node1" presStyleIdx="5" presStyleCnt="6" custScaleY="122820" custLinFactNeighborY="-2772">
        <dgm:presLayoutVars>
          <dgm:bulletEnabled val="1"/>
        </dgm:presLayoutVars>
      </dgm:prSet>
      <dgm:spPr/>
      <dgm:t>
        <a:bodyPr/>
        <a:lstStyle/>
        <a:p>
          <a:endParaRPr lang="fr-FR"/>
        </a:p>
      </dgm:t>
    </dgm:pt>
    <dgm:pt modelId="{113FB696-CFB7-D64F-A948-A106F9CE675B}" type="pres">
      <dgm:prSet presAssocID="{EDB3FA8F-65F6-1A4C-A4B4-8A046FE68ECB}" presName="invisiNode" presStyleLbl="node1" presStyleIdx="5" presStyleCnt="6"/>
      <dgm:spPr/>
    </dgm:pt>
    <dgm:pt modelId="{C64FBC03-C924-8C44-910C-938677DFABE7}" type="pres">
      <dgm:prSet presAssocID="{EDB3FA8F-65F6-1A4C-A4B4-8A046FE68ECB}" presName="imagNode" presStyleLbl="fgImgPlace1" presStyleIdx="5" presStyleCnt="6" custScaleY="82183" custLinFactNeighborY="-6532"/>
      <dgm:spPr>
        <a:blipFill>
          <a:blip xmlns:r="http://schemas.openxmlformats.org/officeDocument/2006/relationships" r:embed="rId6">
            <a:extLst>
              <a:ext uri="{28A0092B-C50C-407E-A947-70E740481C1C}">
                <a14:useLocalDpi xmlns="" xmlns:a14="http://schemas.microsoft.com/office/drawing/2010/main" val="0"/>
              </a:ext>
            </a:extLst>
          </a:blip>
          <a:srcRect/>
          <a:stretch>
            <a:fillRect l="-125000" r="-125000"/>
          </a:stretch>
        </a:blipFill>
      </dgm:spPr>
    </dgm:pt>
  </dgm:ptLst>
  <dgm:cxnLst>
    <dgm:cxn modelId="{720C225A-B8E6-42A7-9DA4-71CD6288671A}" type="presOf" srcId="{483FC22C-1B0F-D84B-928D-68EEFD98D168}" destId="{794259CA-6E5F-9242-BA1E-46B2AC7F6AFA}" srcOrd="0" destOrd="0" presId="urn:microsoft.com/office/officeart/2005/8/layout/pList2#1"/>
    <dgm:cxn modelId="{85ED8E83-1CB1-43A0-A911-CDB68DFD05EE}" type="presOf" srcId="{3BC3F16F-96E7-9A47-8E49-78E332F5F059}" destId="{6B594F49-4EA6-E946-840D-CB385990863B}" srcOrd="0" destOrd="0" presId="urn:microsoft.com/office/officeart/2005/8/layout/pList2#1"/>
    <dgm:cxn modelId="{6991BF77-2D85-4B45-A1FE-4B0EA322A504}" srcId="{483FC22C-1B0F-D84B-928D-68EEFD98D168}" destId="{DFC24520-B3CA-2949-A459-E8479A028B88}" srcOrd="1" destOrd="0" parTransId="{84007F84-B18A-0D47-9DE3-7C20AA5DE63C}" sibTransId="{1C28B338-47F1-844B-AC57-CB7D7D209AF0}"/>
    <dgm:cxn modelId="{3A687C9A-7049-2E4B-AE4E-D6C5762F221C}" srcId="{483FC22C-1B0F-D84B-928D-68EEFD98D168}" destId="{3BC3F16F-96E7-9A47-8E49-78E332F5F059}" srcOrd="4" destOrd="0" parTransId="{8FEEFC06-BB3D-A64E-A232-6EB23C460AA8}" sibTransId="{C3918BC7-36D6-7749-910B-7EAA07FFFC9A}"/>
    <dgm:cxn modelId="{44FF82B1-C372-1440-B397-8379D3A8015F}" srcId="{483FC22C-1B0F-D84B-928D-68EEFD98D168}" destId="{4D833D1F-1ACD-A44A-981F-D4A5889F46C5}" srcOrd="2" destOrd="0" parTransId="{DE1B7814-9D1F-A343-806B-BF74023F8344}" sibTransId="{AAAB5F6B-E5F8-4945-B907-C4384D39C997}"/>
    <dgm:cxn modelId="{C5EFC073-4EF6-D94B-8BCF-7FAE61803152}" srcId="{483FC22C-1B0F-D84B-928D-68EEFD98D168}" destId="{96572FCB-D762-3F49-9448-59734E2104DC}" srcOrd="3" destOrd="0" parTransId="{73301F22-D72B-824B-8B1B-88177749B966}" sibTransId="{7EAFE839-60E4-A14E-91A4-1A3463BC42C5}"/>
    <dgm:cxn modelId="{DD9B8582-5B47-4217-B5DC-78C2DCD08860}" type="presOf" srcId="{4FF1140B-2E52-174A-AEB0-C8B7221B029C}" destId="{55B7E9D4-5AD6-2943-9C26-19D64892C0F1}" srcOrd="0" destOrd="0" presId="urn:microsoft.com/office/officeart/2005/8/layout/pList2#1"/>
    <dgm:cxn modelId="{6F376301-ADBC-4C3B-9233-2DE0E6B8152D}" type="presOf" srcId="{AAAB5F6B-E5F8-4945-B907-C4384D39C997}" destId="{C87D2D09-94FC-1147-A3EF-8C5604D4C99B}" srcOrd="0" destOrd="0" presId="urn:microsoft.com/office/officeart/2005/8/layout/pList2#1"/>
    <dgm:cxn modelId="{14C502BC-3F95-714E-9FF7-B186E262C7C0}" srcId="{483FC22C-1B0F-D84B-928D-68EEFD98D168}" destId="{EDB3FA8F-65F6-1A4C-A4B4-8A046FE68ECB}" srcOrd="5" destOrd="0" parTransId="{7E5C3511-3C88-604C-8568-6E0A78063A9F}" sibTransId="{42A601A5-567B-4140-B19F-82A92906A82E}"/>
    <dgm:cxn modelId="{0BB304AE-F5AB-4DD1-93E6-75710EBB2506}" type="presOf" srcId="{4D833D1F-1ACD-A44A-981F-D4A5889F46C5}" destId="{01472281-6332-BE45-BA6B-741FB82BCC7F}" srcOrd="0" destOrd="0" presId="urn:microsoft.com/office/officeart/2005/8/layout/pList2#1"/>
    <dgm:cxn modelId="{597E3C3F-2569-44F1-8FC4-0AC0A3EF8350}" type="presOf" srcId="{96572FCB-D762-3F49-9448-59734E2104DC}" destId="{C14A9FA2-56D1-5645-9FC8-C2B1C2E77A8A}" srcOrd="0" destOrd="0" presId="urn:microsoft.com/office/officeart/2005/8/layout/pList2#1"/>
    <dgm:cxn modelId="{9D9923F7-9FCF-4BB4-AD71-7410568E3670}" type="presOf" srcId="{EDB3FA8F-65F6-1A4C-A4B4-8A046FE68ECB}" destId="{055C4AF0-3001-0B4B-9E6A-8F37A956E8C7}" srcOrd="0" destOrd="0" presId="urn:microsoft.com/office/officeart/2005/8/layout/pList2#1"/>
    <dgm:cxn modelId="{1CBE1102-5638-EE4F-9583-569CC160C54B}" srcId="{483FC22C-1B0F-D84B-928D-68EEFD98D168}" destId="{8564FFE4-A26F-A54C-872C-36A4767E6667}" srcOrd="0" destOrd="0" parTransId="{3629D336-0E7B-FE46-9AF3-09D801E2C5CF}" sibTransId="{4FF1140B-2E52-174A-AEB0-C8B7221B029C}"/>
    <dgm:cxn modelId="{45DF52EA-DA67-41E5-BEFD-312552CB5780}" type="presOf" srcId="{C3918BC7-36D6-7749-910B-7EAA07FFFC9A}" destId="{CA36E04A-BA40-FE49-A88D-4C20142C042E}" srcOrd="0" destOrd="0" presId="urn:microsoft.com/office/officeart/2005/8/layout/pList2#1"/>
    <dgm:cxn modelId="{6825B1EE-5DA9-4140-A36D-64D95D749D01}" type="presOf" srcId="{1C28B338-47F1-844B-AC57-CB7D7D209AF0}" destId="{07F2FA1A-A8C6-5244-B8CC-59A2F79C84C5}" srcOrd="0" destOrd="0" presId="urn:microsoft.com/office/officeart/2005/8/layout/pList2#1"/>
    <dgm:cxn modelId="{CA8557D8-E0B1-4A76-ADD3-7CDB81D1F4F7}" type="presOf" srcId="{7EAFE839-60E4-A14E-91A4-1A3463BC42C5}" destId="{B3286999-6554-4A43-AFFF-6DB615F8A484}" srcOrd="0" destOrd="0" presId="urn:microsoft.com/office/officeart/2005/8/layout/pList2#1"/>
    <dgm:cxn modelId="{23609910-A4C7-4BF9-B0DD-DD9B8A18A612}" type="presOf" srcId="{DFC24520-B3CA-2949-A459-E8479A028B88}" destId="{7A603D5D-C94A-DD4D-B985-8550EB7B6663}" srcOrd="0" destOrd="0" presId="urn:microsoft.com/office/officeart/2005/8/layout/pList2#1"/>
    <dgm:cxn modelId="{DD0594D8-03D3-4CE3-BDEC-906B2CBA7BD0}" type="presOf" srcId="{8564FFE4-A26F-A54C-872C-36A4767E6667}" destId="{D1D9E069-CAD2-5947-BAFF-512DA567B0DA}" srcOrd="0" destOrd="0" presId="urn:microsoft.com/office/officeart/2005/8/layout/pList2#1"/>
    <dgm:cxn modelId="{8C47E412-4903-474B-80F1-B2F9BE704CC8}" type="presParOf" srcId="{794259CA-6E5F-9242-BA1E-46B2AC7F6AFA}" destId="{CF40DEDC-A04D-EB48-9C5C-C28F00A094B3}" srcOrd="0" destOrd="0" presId="urn:microsoft.com/office/officeart/2005/8/layout/pList2#1"/>
    <dgm:cxn modelId="{99FA04AC-00D8-44D9-B9A2-DA7CF416D0E9}" type="presParOf" srcId="{794259CA-6E5F-9242-BA1E-46B2AC7F6AFA}" destId="{AD175A39-3A33-8B4D-AF34-D8491C0EC11E}" srcOrd="1" destOrd="0" presId="urn:microsoft.com/office/officeart/2005/8/layout/pList2#1"/>
    <dgm:cxn modelId="{64BC7A2E-F8DB-4DB9-B2B5-B4EB9286376E}" type="presParOf" srcId="{AD175A39-3A33-8B4D-AF34-D8491C0EC11E}" destId="{BD2CE700-04D7-7548-9CB8-7707CBCE4309}" srcOrd="0" destOrd="0" presId="urn:microsoft.com/office/officeart/2005/8/layout/pList2#1"/>
    <dgm:cxn modelId="{7A1424BB-33DC-4DA2-80E1-7306CC3FFB7E}" type="presParOf" srcId="{BD2CE700-04D7-7548-9CB8-7707CBCE4309}" destId="{D1D9E069-CAD2-5947-BAFF-512DA567B0DA}" srcOrd="0" destOrd="0" presId="urn:microsoft.com/office/officeart/2005/8/layout/pList2#1"/>
    <dgm:cxn modelId="{F70D2148-D14E-4663-AB6E-8B487D140D78}" type="presParOf" srcId="{BD2CE700-04D7-7548-9CB8-7707CBCE4309}" destId="{BA2763B7-373A-A54E-BA29-A4E234CE37D2}" srcOrd="1" destOrd="0" presId="urn:microsoft.com/office/officeart/2005/8/layout/pList2#1"/>
    <dgm:cxn modelId="{9831331F-281A-49BB-B9D6-BDEF9F7EDBFC}" type="presParOf" srcId="{BD2CE700-04D7-7548-9CB8-7707CBCE4309}" destId="{91A93704-72A5-A142-9D4F-8C5D8294A696}" srcOrd="2" destOrd="0" presId="urn:microsoft.com/office/officeart/2005/8/layout/pList2#1"/>
    <dgm:cxn modelId="{042CDC88-8AD6-484A-B592-87A71E643197}" type="presParOf" srcId="{AD175A39-3A33-8B4D-AF34-D8491C0EC11E}" destId="{55B7E9D4-5AD6-2943-9C26-19D64892C0F1}" srcOrd="1" destOrd="0" presId="urn:microsoft.com/office/officeart/2005/8/layout/pList2#1"/>
    <dgm:cxn modelId="{9EA6C3E6-3C9F-444B-AC57-51AA99FB928A}" type="presParOf" srcId="{AD175A39-3A33-8B4D-AF34-D8491C0EC11E}" destId="{0420EFBB-5E1B-5448-AB1A-E300F56AE6DB}" srcOrd="2" destOrd="0" presId="urn:microsoft.com/office/officeart/2005/8/layout/pList2#1"/>
    <dgm:cxn modelId="{949FF54C-A2A4-4181-A4B9-2BB43D33B1AD}" type="presParOf" srcId="{0420EFBB-5E1B-5448-AB1A-E300F56AE6DB}" destId="{7A603D5D-C94A-DD4D-B985-8550EB7B6663}" srcOrd="0" destOrd="0" presId="urn:microsoft.com/office/officeart/2005/8/layout/pList2#1"/>
    <dgm:cxn modelId="{7D3522DC-6A5B-4FDB-B8EB-6684A643F4F2}" type="presParOf" srcId="{0420EFBB-5E1B-5448-AB1A-E300F56AE6DB}" destId="{7156E0E5-93F7-8244-95AA-73C4B7DF821C}" srcOrd="1" destOrd="0" presId="urn:microsoft.com/office/officeart/2005/8/layout/pList2#1"/>
    <dgm:cxn modelId="{FA400EE8-E7AC-469B-B8D5-892A52BAA8EC}" type="presParOf" srcId="{0420EFBB-5E1B-5448-AB1A-E300F56AE6DB}" destId="{DF94B16F-0C64-0D4E-802D-A8BDB6F4751A}" srcOrd="2" destOrd="0" presId="urn:microsoft.com/office/officeart/2005/8/layout/pList2#1"/>
    <dgm:cxn modelId="{2500F7E3-D50B-439F-B727-F58B680CD355}" type="presParOf" srcId="{AD175A39-3A33-8B4D-AF34-D8491C0EC11E}" destId="{07F2FA1A-A8C6-5244-B8CC-59A2F79C84C5}" srcOrd="3" destOrd="0" presId="urn:microsoft.com/office/officeart/2005/8/layout/pList2#1"/>
    <dgm:cxn modelId="{98D2D72F-AD7D-4802-B97A-33C78BD692D2}" type="presParOf" srcId="{AD175A39-3A33-8B4D-AF34-D8491C0EC11E}" destId="{7C1FC403-0C7D-DE47-BA09-91F86FF208C7}" srcOrd="4" destOrd="0" presId="urn:microsoft.com/office/officeart/2005/8/layout/pList2#1"/>
    <dgm:cxn modelId="{2E689395-818C-4A39-BCBE-615E450433AE}" type="presParOf" srcId="{7C1FC403-0C7D-DE47-BA09-91F86FF208C7}" destId="{01472281-6332-BE45-BA6B-741FB82BCC7F}" srcOrd="0" destOrd="0" presId="urn:microsoft.com/office/officeart/2005/8/layout/pList2#1"/>
    <dgm:cxn modelId="{F1B37488-B5A5-4E07-8A18-FC204E49CDDA}" type="presParOf" srcId="{7C1FC403-0C7D-DE47-BA09-91F86FF208C7}" destId="{516C9781-A0A8-3841-9654-2A9EDE6FB393}" srcOrd="1" destOrd="0" presId="urn:microsoft.com/office/officeart/2005/8/layout/pList2#1"/>
    <dgm:cxn modelId="{C824A876-7CB2-43C0-8035-BABF0C20C0E8}" type="presParOf" srcId="{7C1FC403-0C7D-DE47-BA09-91F86FF208C7}" destId="{0C1CDBF4-A720-934D-B1EE-DAB29187EF5D}" srcOrd="2" destOrd="0" presId="urn:microsoft.com/office/officeart/2005/8/layout/pList2#1"/>
    <dgm:cxn modelId="{379C7624-AE0F-41F3-A5D9-5C26FD1F49F0}" type="presParOf" srcId="{AD175A39-3A33-8B4D-AF34-D8491C0EC11E}" destId="{C87D2D09-94FC-1147-A3EF-8C5604D4C99B}" srcOrd="5" destOrd="0" presId="urn:microsoft.com/office/officeart/2005/8/layout/pList2#1"/>
    <dgm:cxn modelId="{153E13FE-2CAB-4FB9-8B65-0F4BCF81E546}" type="presParOf" srcId="{AD175A39-3A33-8B4D-AF34-D8491C0EC11E}" destId="{13C4F385-0EDB-C84F-8B59-6CF072502AE6}" srcOrd="6" destOrd="0" presId="urn:microsoft.com/office/officeart/2005/8/layout/pList2#1"/>
    <dgm:cxn modelId="{3655972D-1AD8-46EA-B198-989B61ED5D8D}" type="presParOf" srcId="{13C4F385-0EDB-C84F-8B59-6CF072502AE6}" destId="{C14A9FA2-56D1-5645-9FC8-C2B1C2E77A8A}" srcOrd="0" destOrd="0" presId="urn:microsoft.com/office/officeart/2005/8/layout/pList2#1"/>
    <dgm:cxn modelId="{5109DD59-2721-4ED6-A054-BFC3C4F45E62}" type="presParOf" srcId="{13C4F385-0EDB-C84F-8B59-6CF072502AE6}" destId="{EF020C15-95E0-AB44-A825-0B206BD6F7B8}" srcOrd="1" destOrd="0" presId="urn:microsoft.com/office/officeart/2005/8/layout/pList2#1"/>
    <dgm:cxn modelId="{EF3DCFDA-8C82-45F8-819E-46493448B62C}" type="presParOf" srcId="{13C4F385-0EDB-C84F-8B59-6CF072502AE6}" destId="{7458C5F3-92F1-3241-877D-190788B28B1D}" srcOrd="2" destOrd="0" presId="urn:microsoft.com/office/officeart/2005/8/layout/pList2#1"/>
    <dgm:cxn modelId="{16FE0779-FEC1-4659-8CB2-91A1EAE4CFB7}" type="presParOf" srcId="{AD175A39-3A33-8B4D-AF34-D8491C0EC11E}" destId="{B3286999-6554-4A43-AFFF-6DB615F8A484}" srcOrd="7" destOrd="0" presId="urn:microsoft.com/office/officeart/2005/8/layout/pList2#1"/>
    <dgm:cxn modelId="{7AC52240-72F2-46DA-AF63-A443AB50F9DC}" type="presParOf" srcId="{AD175A39-3A33-8B4D-AF34-D8491C0EC11E}" destId="{3C0FF7A5-66E1-AC44-9486-6A8440D9329D}" srcOrd="8" destOrd="0" presId="urn:microsoft.com/office/officeart/2005/8/layout/pList2#1"/>
    <dgm:cxn modelId="{EC04E187-26A7-4F95-B92D-C726ED7B76B0}" type="presParOf" srcId="{3C0FF7A5-66E1-AC44-9486-6A8440D9329D}" destId="{6B594F49-4EA6-E946-840D-CB385990863B}" srcOrd="0" destOrd="0" presId="urn:microsoft.com/office/officeart/2005/8/layout/pList2#1"/>
    <dgm:cxn modelId="{5AB0E521-F88F-470A-8E19-334D96501F31}" type="presParOf" srcId="{3C0FF7A5-66E1-AC44-9486-6A8440D9329D}" destId="{30529750-C678-4948-B60A-26BC01CA9402}" srcOrd="1" destOrd="0" presId="urn:microsoft.com/office/officeart/2005/8/layout/pList2#1"/>
    <dgm:cxn modelId="{E93A444F-2FA0-429E-8178-8D776FBBE555}" type="presParOf" srcId="{3C0FF7A5-66E1-AC44-9486-6A8440D9329D}" destId="{DD315AED-B185-E24B-A792-5693A9FC13EE}" srcOrd="2" destOrd="0" presId="urn:microsoft.com/office/officeart/2005/8/layout/pList2#1"/>
    <dgm:cxn modelId="{AF3170C2-59BC-4573-9957-153DA8FB6388}" type="presParOf" srcId="{AD175A39-3A33-8B4D-AF34-D8491C0EC11E}" destId="{CA36E04A-BA40-FE49-A88D-4C20142C042E}" srcOrd="9" destOrd="0" presId="urn:microsoft.com/office/officeart/2005/8/layout/pList2#1"/>
    <dgm:cxn modelId="{62CBABC0-E218-4814-8EE2-D34612F7C4CC}" type="presParOf" srcId="{AD175A39-3A33-8B4D-AF34-D8491C0EC11E}" destId="{0980A9C3-C287-B446-8544-F9DBA44147B2}" srcOrd="10" destOrd="0" presId="urn:microsoft.com/office/officeart/2005/8/layout/pList2#1"/>
    <dgm:cxn modelId="{A08B997A-E42C-41A4-9167-F9F04972C7A4}" type="presParOf" srcId="{0980A9C3-C287-B446-8544-F9DBA44147B2}" destId="{055C4AF0-3001-0B4B-9E6A-8F37A956E8C7}" srcOrd="0" destOrd="0" presId="urn:microsoft.com/office/officeart/2005/8/layout/pList2#1"/>
    <dgm:cxn modelId="{56F92981-F0EF-4274-808C-34FF2440249C}" type="presParOf" srcId="{0980A9C3-C287-B446-8544-F9DBA44147B2}" destId="{113FB696-CFB7-D64F-A948-A106F9CE675B}" srcOrd="1" destOrd="0" presId="urn:microsoft.com/office/officeart/2005/8/layout/pList2#1"/>
    <dgm:cxn modelId="{4B32AF28-E1E3-435C-A0BB-A3C4D33885B1}" type="presParOf" srcId="{0980A9C3-C287-B446-8544-F9DBA44147B2}" destId="{C64FBC03-C924-8C44-910C-938677DFABE7}"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0DEDC-A04D-EB48-9C5C-C28F00A094B3}">
      <dsp:nvSpPr>
        <dsp:cNvPr id="0" name=""/>
        <dsp:cNvSpPr/>
      </dsp:nvSpPr>
      <dsp:spPr>
        <a:xfrm>
          <a:off x="0" y="104412"/>
          <a:ext cx="9025418" cy="1552677"/>
        </a:xfrm>
        <a:prstGeom prst="roundRect">
          <a:avLst>
            <a:gd name="adj" fmla="val 10000"/>
          </a:avLst>
        </a:prstGeom>
        <a:solidFill>
          <a:srgbClr val="00B3FF">
            <a:alpha val="21000"/>
          </a:srgbClr>
        </a:solidFill>
        <a:ln w="9525" cap="flat" cmpd="sng" algn="ctr">
          <a:solidFill>
            <a:srgbClr val="009DE0"/>
          </a:solidFill>
          <a:prstDash val="solid"/>
        </a:ln>
        <a:effectLst/>
      </dsp:spPr>
      <dsp:style>
        <a:lnRef idx="1">
          <a:scrgbClr r="0" g="0" b="0"/>
        </a:lnRef>
        <a:fillRef idx="1">
          <a:scrgbClr r="0" g="0" b="0"/>
        </a:fillRef>
        <a:effectRef idx="0">
          <a:scrgbClr r="0" g="0" b="0"/>
        </a:effectRef>
        <a:fontRef idx="minor"/>
      </dsp:style>
    </dsp:sp>
    <dsp:sp modelId="{91A93704-72A5-A142-9D4F-8C5D8294A696}">
      <dsp:nvSpPr>
        <dsp:cNvPr id="0" name=""/>
        <dsp:cNvSpPr/>
      </dsp:nvSpPr>
      <dsp:spPr>
        <a:xfrm>
          <a:off x="271798" y="181955"/>
          <a:ext cx="1304895" cy="1353271"/>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D9E069-CAD2-5947-BAFF-512DA567B0DA}">
      <dsp:nvSpPr>
        <dsp:cNvPr id="0" name=""/>
        <dsp:cNvSpPr/>
      </dsp:nvSpPr>
      <dsp:spPr>
        <a:xfrm rot="10800000">
          <a:off x="271798" y="1699656"/>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271798" y="1699656"/>
        <a:ext cx="1304895" cy="3370705"/>
      </dsp:txXfrm>
    </dsp:sp>
    <dsp:sp modelId="{DF94B16F-0C64-0D4E-802D-A8BDB6F4751A}">
      <dsp:nvSpPr>
        <dsp:cNvPr id="0" name=""/>
        <dsp:cNvSpPr/>
      </dsp:nvSpPr>
      <dsp:spPr>
        <a:xfrm>
          <a:off x="1707183" y="181955"/>
          <a:ext cx="1304895" cy="1353271"/>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603D5D-C94A-DD4D-B985-8550EB7B6663}">
      <dsp:nvSpPr>
        <dsp:cNvPr id="0" name=""/>
        <dsp:cNvSpPr/>
      </dsp:nvSpPr>
      <dsp:spPr>
        <a:xfrm rot="10800000">
          <a:off x="1707183" y="1699656"/>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1707183" y="1699656"/>
        <a:ext cx="1304895" cy="3370705"/>
      </dsp:txXfrm>
    </dsp:sp>
    <dsp:sp modelId="{0C1CDBF4-A720-934D-B1EE-DAB29187EF5D}">
      <dsp:nvSpPr>
        <dsp:cNvPr id="0" name=""/>
        <dsp:cNvSpPr/>
      </dsp:nvSpPr>
      <dsp:spPr>
        <a:xfrm>
          <a:off x="3142568" y="181955"/>
          <a:ext cx="1304895" cy="1353271"/>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472281-6332-BE45-BA6B-741FB82BCC7F}">
      <dsp:nvSpPr>
        <dsp:cNvPr id="0" name=""/>
        <dsp:cNvSpPr/>
      </dsp:nvSpPr>
      <dsp:spPr>
        <a:xfrm rot="10800000">
          <a:off x="3142568" y="1699656"/>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3142568" y="1699656"/>
        <a:ext cx="1304895" cy="3370705"/>
      </dsp:txXfrm>
    </dsp:sp>
    <dsp:sp modelId="{7458C5F3-92F1-3241-877D-190788B28B1D}">
      <dsp:nvSpPr>
        <dsp:cNvPr id="0" name=""/>
        <dsp:cNvSpPr/>
      </dsp:nvSpPr>
      <dsp:spPr>
        <a:xfrm>
          <a:off x="4577953" y="181955"/>
          <a:ext cx="1304895" cy="1353271"/>
        </a:xfrm>
        <a:prstGeom prst="roundRect">
          <a:avLst>
            <a:gd name="adj" fmla="val 10000"/>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l="-41000" r="-4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4A9FA2-56D1-5645-9FC8-C2B1C2E77A8A}">
      <dsp:nvSpPr>
        <dsp:cNvPr id="0" name=""/>
        <dsp:cNvSpPr/>
      </dsp:nvSpPr>
      <dsp:spPr>
        <a:xfrm rot="10800000">
          <a:off x="4622855" y="1691148"/>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4622855" y="1691148"/>
        <a:ext cx="1304895" cy="3370705"/>
      </dsp:txXfrm>
    </dsp:sp>
    <dsp:sp modelId="{DD315AED-B185-E24B-A792-5693A9FC13EE}">
      <dsp:nvSpPr>
        <dsp:cNvPr id="0" name=""/>
        <dsp:cNvSpPr/>
      </dsp:nvSpPr>
      <dsp:spPr>
        <a:xfrm>
          <a:off x="6013338" y="181955"/>
          <a:ext cx="1304895" cy="1353271"/>
        </a:xfrm>
        <a:prstGeom prst="roundRect">
          <a:avLst>
            <a:gd name="adj" fmla="val 10000"/>
          </a:avLst>
        </a:prstGeom>
        <a:blipFill>
          <a:blip xmlns:r="http://schemas.openxmlformats.org/officeDocument/2006/relationships" r:embed="rId5">
            <a:extLst>
              <a:ext uri="{28A0092B-C50C-407E-A947-70E740481C1C}">
                <a14:useLocalDpi xmlns="" xmlns:a14="http://schemas.microsoft.com/office/drawing/2010/main" val="0"/>
              </a:ext>
            </a:extLst>
          </a:blip>
          <a:srcRect/>
          <a:stretch>
            <a:fillRect l="-96000" r="-9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B594F49-4EA6-E946-840D-CB385990863B}">
      <dsp:nvSpPr>
        <dsp:cNvPr id="0" name=""/>
        <dsp:cNvSpPr/>
      </dsp:nvSpPr>
      <dsp:spPr>
        <a:xfrm rot="10800000">
          <a:off x="6013338" y="1699656"/>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6013338" y="1699656"/>
        <a:ext cx="1304895" cy="3370705"/>
      </dsp:txXfrm>
    </dsp:sp>
    <dsp:sp modelId="{C64FBC03-C924-8C44-910C-938677DFABE7}">
      <dsp:nvSpPr>
        <dsp:cNvPr id="0" name=""/>
        <dsp:cNvSpPr/>
      </dsp:nvSpPr>
      <dsp:spPr>
        <a:xfrm>
          <a:off x="7448724" y="181955"/>
          <a:ext cx="1304895" cy="1353271"/>
        </a:xfrm>
        <a:prstGeom prst="roundRect">
          <a:avLst>
            <a:gd name="adj" fmla="val 10000"/>
          </a:avLst>
        </a:prstGeom>
        <a:blipFill>
          <a:blip xmlns:r="http://schemas.openxmlformats.org/officeDocument/2006/relationships" r:embed="rId6">
            <a:extLst>
              <a:ext uri="{28A0092B-C50C-407E-A947-70E740481C1C}">
                <a14:useLocalDpi xmlns="" xmlns:a14="http://schemas.microsoft.com/office/drawing/2010/main" val="0"/>
              </a:ext>
            </a:extLst>
          </a:blip>
          <a:srcRect/>
          <a:stretch>
            <a:fillRect l="-125000" r="-1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55C4AF0-3001-0B4B-9E6A-8F37A956E8C7}">
      <dsp:nvSpPr>
        <dsp:cNvPr id="0" name=""/>
        <dsp:cNvSpPr/>
      </dsp:nvSpPr>
      <dsp:spPr>
        <a:xfrm rot="10800000">
          <a:off x="7448724" y="1699656"/>
          <a:ext cx="1304895" cy="3370705"/>
        </a:xfrm>
        <a:prstGeom prst="round2SameRect">
          <a:avLst>
            <a:gd name="adj1" fmla="val 10500"/>
            <a:gd name="adj2" fmla="val 0"/>
          </a:avLst>
        </a:prstGeom>
        <a:gradFill flip="none" rotWithShape="1">
          <a:gsLst>
            <a:gs pos="0">
              <a:srgbClr val="367CBB">
                <a:alpha val="90000"/>
              </a:srgbClr>
            </a:gs>
            <a:gs pos="100000">
              <a:srgbClr val="0D62FF">
                <a:alpha val="90000"/>
              </a:srgbClr>
            </a:gs>
          </a:gsLst>
          <a:path path="circle">
            <a:fillToRect l="100000" t="100000"/>
          </a:path>
          <a:tileRect r="-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fr-FR" sz="6500" kern="1200" dirty="0"/>
        </a:p>
      </dsp:txBody>
      <dsp:txXfrm rot="10800000">
        <a:off x="7448724" y="1699656"/>
        <a:ext cx="1304895" cy="337070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F04587C-765B-497F-9EAF-AFFDE062DE95}" type="datetimeFigureOut">
              <a:rPr lang="en-GB" smtClean="0"/>
              <a:pPr/>
              <a:t>21/09/2016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D398B1-2762-4841-91C9-28AB5783C04B}" type="slidenum">
              <a:rPr lang="en-GB" smtClean="0"/>
              <a:pPr/>
              <a:t>‹N›</a:t>
            </a:fld>
            <a:endParaRPr lang="en-GB" dirty="0"/>
          </a:p>
        </p:txBody>
      </p:sp>
    </p:spTree>
    <p:extLst>
      <p:ext uri="{BB962C8B-B14F-4D97-AF65-F5344CB8AC3E}">
        <p14:creationId xmlns="" xmlns:p14="http://schemas.microsoft.com/office/powerpoint/2010/main" val="150776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D157A21-2094-46CC-A928-AF14F7165987}" type="slidenum">
              <a:rPr lang="fi-FI" smtClean="0"/>
              <a:pPr/>
              <a:t>1</a:t>
            </a:fld>
            <a:endParaRPr lang="fi-FI"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D398B1-2762-4841-91C9-28AB5783C04B}" type="slidenum">
              <a:rPr lang="en-GB" smtClean="0"/>
              <a:pPr/>
              <a:t>10</a:t>
            </a:fld>
            <a:endParaRPr lang="en-GB"/>
          </a:p>
        </p:txBody>
      </p:sp>
    </p:spTree>
    <p:extLst>
      <p:ext uri="{BB962C8B-B14F-4D97-AF65-F5344CB8AC3E}">
        <p14:creationId xmlns="" xmlns:p14="http://schemas.microsoft.com/office/powerpoint/2010/main" val="155398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D398B1-2762-4841-91C9-28AB5783C04B}" type="slidenum">
              <a:rPr lang="en-GB" smtClean="0"/>
              <a:pPr/>
              <a:t>11</a:t>
            </a:fld>
            <a:endParaRPr lang="en-GB"/>
          </a:p>
        </p:txBody>
      </p:sp>
    </p:spTree>
    <p:extLst>
      <p:ext uri="{BB962C8B-B14F-4D97-AF65-F5344CB8AC3E}">
        <p14:creationId xmlns="" xmlns:p14="http://schemas.microsoft.com/office/powerpoint/2010/main" val="297867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D398B1-2762-4841-91C9-28AB5783C04B}" type="slidenum">
              <a:rPr lang="en-GB" smtClean="0"/>
              <a:pPr/>
              <a:t>12</a:t>
            </a:fld>
            <a:endParaRPr lang="en-GB"/>
          </a:p>
        </p:txBody>
      </p:sp>
    </p:spTree>
    <p:extLst>
      <p:ext uri="{BB962C8B-B14F-4D97-AF65-F5344CB8AC3E}">
        <p14:creationId xmlns="" xmlns:p14="http://schemas.microsoft.com/office/powerpoint/2010/main" val="137109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D398B1-2762-4841-91C9-28AB5783C04B}" type="slidenum">
              <a:rPr lang="en-GB" smtClean="0"/>
              <a:pPr/>
              <a:t>13</a:t>
            </a:fld>
            <a:endParaRPr lang="en-GB"/>
          </a:p>
        </p:txBody>
      </p:sp>
    </p:spTree>
    <p:extLst>
      <p:ext uri="{BB962C8B-B14F-4D97-AF65-F5344CB8AC3E}">
        <p14:creationId xmlns="" xmlns:p14="http://schemas.microsoft.com/office/powerpoint/2010/main" val="41003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92188" y="768350"/>
            <a:ext cx="5114925" cy="3836988"/>
          </a:xfrm>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de-DE" dirty="0" smtClean="0">
                <a:latin typeface="Calibri" pitchFamily="34" charset="0"/>
                <a:ea typeface="ＭＳ Ｐゴシック" pitchFamily="34" charset="-128"/>
                <a:cs typeface="Arial" pitchFamily="34" charset="0"/>
              </a:rPr>
              <a:t>PRACE embarked on an ambitious outreach </a:t>
            </a:r>
            <a:r>
              <a:rPr lang="en-US" altLang="de-DE" dirty="0" err="1" smtClean="0">
                <a:latin typeface="Calibri" pitchFamily="34" charset="0"/>
                <a:ea typeface="ＭＳ Ｐゴシック" pitchFamily="34" charset="-128"/>
                <a:cs typeface="Arial" pitchFamily="34" charset="0"/>
              </a:rPr>
              <a:t>programme</a:t>
            </a:r>
            <a:r>
              <a:rPr lang="en-US" altLang="de-DE" dirty="0" smtClean="0">
                <a:latin typeface="Calibri" pitchFamily="34" charset="0"/>
                <a:ea typeface="ＭＳ Ｐゴシック" pitchFamily="34" charset="-128"/>
                <a:cs typeface="Arial" pitchFamily="34" charset="0"/>
              </a:rPr>
              <a:t> to inspire and encourage the next generation of software engineers, system administrators, and general users of HPC systems. This </a:t>
            </a:r>
            <a:r>
              <a:rPr lang="en-US" altLang="de-DE" dirty="0" err="1" smtClean="0">
                <a:latin typeface="Calibri" pitchFamily="34" charset="0"/>
                <a:ea typeface="ＭＳ Ｐゴシック" pitchFamily="34" charset="-128"/>
                <a:cs typeface="Arial" pitchFamily="34" charset="0"/>
              </a:rPr>
              <a:t>programme</a:t>
            </a:r>
            <a:r>
              <a:rPr lang="en-US" altLang="de-DE" dirty="0" smtClean="0">
                <a:latin typeface="Calibri" pitchFamily="34" charset="0"/>
                <a:ea typeface="ＭＳ Ｐゴシック" pitchFamily="34" charset="-128"/>
                <a:cs typeface="Arial" pitchFamily="34" charset="0"/>
              </a:rPr>
              <a:t>, the Summer of HPC (</a:t>
            </a:r>
            <a:r>
              <a:rPr lang="en-US" altLang="de-DE" dirty="0" err="1" smtClean="0">
                <a:latin typeface="Calibri" pitchFamily="34" charset="0"/>
                <a:ea typeface="ＭＳ Ｐゴシック" pitchFamily="34" charset="-128"/>
                <a:cs typeface="Arial" pitchFamily="34" charset="0"/>
              </a:rPr>
              <a:t>SoHPC</a:t>
            </a:r>
            <a:r>
              <a:rPr lang="en-US" altLang="de-DE" dirty="0" smtClean="0">
                <a:latin typeface="Calibri" pitchFamily="34" charset="0"/>
                <a:ea typeface="ＭＳ Ｐゴシック" pitchFamily="34" charset="-128"/>
                <a:cs typeface="Arial" pitchFamily="34" charset="0"/>
              </a:rPr>
              <a:t>) will take place in the summer of 2013 and offer undergraduate and junior postgraduate university students the opportunity to spend two months of the summer at a HPC </a:t>
            </a:r>
            <a:r>
              <a:rPr lang="en-US" altLang="de-DE" dirty="0" err="1" smtClean="0">
                <a:latin typeface="Calibri" pitchFamily="34" charset="0"/>
                <a:ea typeface="ＭＳ Ｐゴシック" pitchFamily="34" charset="-128"/>
                <a:cs typeface="Arial" pitchFamily="34" charset="0"/>
              </a:rPr>
              <a:t>centre</a:t>
            </a:r>
            <a:r>
              <a:rPr lang="en-US" altLang="de-DE" dirty="0" smtClean="0">
                <a:latin typeface="Calibri" pitchFamily="34" charset="0"/>
                <a:ea typeface="ＭＳ Ｐゴシック" pitchFamily="34" charset="-128"/>
                <a:cs typeface="Arial" pitchFamily="34" charset="0"/>
              </a:rPr>
              <a:t> in a PRACE partner country.</a:t>
            </a:r>
          </a:p>
          <a:p>
            <a:r>
              <a:rPr lang="en-US" altLang="de-DE" dirty="0" smtClean="0">
                <a:latin typeface="Calibri" pitchFamily="34" charset="0"/>
                <a:ea typeface="ＭＳ Ｐゴシック" pitchFamily="34" charset="-128"/>
                <a:cs typeface="Arial" pitchFamily="34" charset="0"/>
              </a:rPr>
              <a:t>Outreach is at the core of the </a:t>
            </a:r>
            <a:r>
              <a:rPr lang="en-US" altLang="de-DE" dirty="0" err="1" smtClean="0">
                <a:latin typeface="Calibri" pitchFamily="34" charset="0"/>
                <a:ea typeface="ＭＳ Ｐゴシック" pitchFamily="34" charset="-128"/>
                <a:cs typeface="Arial" pitchFamily="34" charset="0"/>
              </a:rPr>
              <a:t>programme</a:t>
            </a:r>
            <a:r>
              <a:rPr lang="en-US" altLang="de-DE" dirty="0" smtClean="0">
                <a:latin typeface="Calibri" pitchFamily="34" charset="0"/>
                <a:ea typeface="ＭＳ Ｐゴシック" pitchFamily="34" charset="-128"/>
                <a:cs typeface="Arial" pitchFamily="34" charset="0"/>
              </a:rPr>
              <a:t>, both in terms of objectives and outputs. Students will undertake a </a:t>
            </a:r>
            <a:r>
              <a:rPr lang="en-US" altLang="de-DE" dirty="0" err="1" smtClean="0">
                <a:latin typeface="Calibri" pitchFamily="34" charset="0"/>
                <a:ea typeface="ＭＳ Ｐゴシック" pitchFamily="34" charset="-128"/>
                <a:cs typeface="Arial" pitchFamily="34" charset="0"/>
              </a:rPr>
              <a:t>visualisation</a:t>
            </a:r>
            <a:r>
              <a:rPr lang="en-US" altLang="de-DE" dirty="0" smtClean="0">
                <a:latin typeface="Calibri" pitchFamily="34" charset="0"/>
                <a:ea typeface="ＭＳ Ｐゴシック" pitchFamily="34" charset="-128"/>
                <a:cs typeface="Arial" pitchFamily="34" charset="0"/>
              </a:rPr>
              <a:t> project based on the outcomes from PRACE technical work, or other work using PRACE resources, and this end product will be available to PRACE for use in further outreach and dissemination activities.</a:t>
            </a:r>
          </a:p>
          <a:p>
            <a:r>
              <a:rPr lang="en-US" altLang="de-DE" dirty="0" smtClean="0">
                <a:latin typeface="Calibri" pitchFamily="34" charset="0"/>
                <a:ea typeface="ＭＳ Ｐゴシック" pitchFamily="34" charset="-128"/>
                <a:cs typeface="Arial" pitchFamily="34" charset="0"/>
              </a:rPr>
              <a:t>Social media is an integral part of the </a:t>
            </a:r>
            <a:r>
              <a:rPr lang="en-US" altLang="de-DE" dirty="0" err="1" smtClean="0">
                <a:latin typeface="Calibri" pitchFamily="34" charset="0"/>
                <a:ea typeface="ＭＳ Ｐゴシック" pitchFamily="34" charset="-128"/>
                <a:cs typeface="Arial" pitchFamily="34" charset="0"/>
              </a:rPr>
              <a:t>programme</a:t>
            </a:r>
            <a:r>
              <a:rPr lang="en-US" altLang="de-DE" dirty="0" smtClean="0">
                <a:latin typeface="Calibri" pitchFamily="34" charset="0"/>
                <a:ea typeface="ＭＳ Ｐゴシック" pitchFamily="34" charset="-128"/>
                <a:cs typeface="Arial" pitchFamily="34" charset="0"/>
              </a:rPr>
              <a:t> from beginning to end and is one of the primary methods of communication used to address this new target demographic for PRACE.</a:t>
            </a:r>
          </a:p>
          <a:p>
            <a:endParaRPr lang="en-US" altLang="de-DE" dirty="0" smtClean="0">
              <a:latin typeface="Calibri" pitchFamily="34" charset="0"/>
              <a:ea typeface="ＭＳ Ｐゴシック" pitchFamily="34" charset="-128"/>
              <a:cs typeface="Arial" pitchFamily="34" charset="0"/>
            </a:endParaRPr>
          </a:p>
          <a:p>
            <a:r>
              <a:rPr lang="en-US" altLang="de-DE" dirty="0" smtClean="0">
                <a:latin typeface="Calibri" pitchFamily="34" charset="0"/>
                <a:ea typeface="ＭＳ Ｐゴシック" pitchFamily="34" charset="-128"/>
                <a:cs typeface="Arial" pitchFamily="34" charset="0"/>
              </a:rPr>
              <a:t>It will also be used by the students themselves to reach out to a broader audience of their peers, friends and families. Students will engage in outreach efforts of their own by maintaining and updating a blog outlining their experiences during the </a:t>
            </a:r>
            <a:r>
              <a:rPr lang="en-US" altLang="de-DE" dirty="0" err="1" smtClean="0">
                <a:latin typeface="Calibri" pitchFamily="34" charset="0"/>
                <a:ea typeface="ＭＳ Ｐゴシック" pitchFamily="34" charset="-128"/>
                <a:cs typeface="Arial" pitchFamily="34" charset="0"/>
              </a:rPr>
              <a:t>SoHPC</a:t>
            </a:r>
            <a:r>
              <a:rPr lang="en-US" altLang="de-DE" dirty="0" smtClean="0">
                <a:latin typeface="Calibri" pitchFamily="34" charset="0"/>
                <a:ea typeface="ＭＳ Ｐゴシック" pitchFamily="34" charset="-128"/>
                <a:cs typeface="Arial" pitchFamily="34" charset="0"/>
              </a:rPr>
              <a:t> with the goal of increasing familiarity of the general public with PRACE and HPC. Social media is also a potential channel for the dissemination of the final products the students will produce.</a:t>
            </a:r>
          </a:p>
          <a:p>
            <a:endParaRPr lang="en-US" altLang="de-DE" dirty="0" smtClean="0">
              <a:latin typeface="Arial" pitchFamily="34" charset="0"/>
              <a:ea typeface="ＭＳ Ｐゴシック" pitchFamily="34" charset="-128"/>
              <a:cs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804763" indent="-309524" algn="l" eaLnBrk="0" hangingPunct="0">
              <a:spcBef>
                <a:spcPct val="30000"/>
              </a:spcBef>
              <a:defRPr sz="1300">
                <a:solidFill>
                  <a:schemeClr val="tx1"/>
                </a:solidFill>
                <a:latin typeface="Arial" pitchFamily="34" charset="0"/>
                <a:ea typeface="Arial" pitchFamily="34" charset="0"/>
                <a:cs typeface="Arial" pitchFamily="34" charset="0"/>
              </a:defRPr>
            </a:lvl2pPr>
            <a:lvl3pPr marL="1238098" indent="-247620" algn="l" eaLnBrk="0" hangingPunct="0">
              <a:spcBef>
                <a:spcPct val="30000"/>
              </a:spcBef>
              <a:defRPr sz="1300">
                <a:solidFill>
                  <a:schemeClr val="tx1"/>
                </a:solidFill>
                <a:latin typeface="Arial" pitchFamily="34" charset="0"/>
                <a:ea typeface="Arial" pitchFamily="34" charset="0"/>
                <a:cs typeface="Arial" pitchFamily="34" charset="0"/>
              </a:defRPr>
            </a:lvl3pPr>
            <a:lvl4pPr marL="1733337" indent="-247620" algn="l" eaLnBrk="0" hangingPunct="0">
              <a:spcBef>
                <a:spcPct val="30000"/>
              </a:spcBef>
              <a:defRPr sz="1300">
                <a:solidFill>
                  <a:schemeClr val="tx1"/>
                </a:solidFill>
                <a:latin typeface="Arial" pitchFamily="34" charset="0"/>
                <a:ea typeface="Arial" pitchFamily="34" charset="0"/>
                <a:cs typeface="Arial" pitchFamily="34" charset="0"/>
              </a:defRPr>
            </a:lvl4pPr>
            <a:lvl5pPr marL="2228576" indent="-247620" algn="l" eaLnBrk="0" hangingPunct="0">
              <a:spcBef>
                <a:spcPct val="30000"/>
              </a:spcBef>
              <a:defRPr sz="1300">
                <a:solidFill>
                  <a:schemeClr val="tx1"/>
                </a:solidFill>
                <a:latin typeface="Arial" pitchFamily="34" charset="0"/>
                <a:ea typeface="Arial" pitchFamily="34" charset="0"/>
                <a:cs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algn="r" eaLnBrk="1" hangingPunct="1">
              <a:spcBef>
                <a:spcPct val="0"/>
              </a:spcBef>
            </a:pPr>
            <a:fld id="{1C7883F7-91C2-41A1-9DA8-D4632E645398}" type="slidenum">
              <a:rPr lang="en-US" altLang="de-DE"/>
              <a:pPr algn="r" eaLnBrk="1" hangingPunct="1">
                <a:spcBef>
                  <a:spcPct val="0"/>
                </a:spcBef>
              </a:pPr>
              <a:t>14</a:t>
            </a:fld>
            <a:endParaRPr lang="en-US" altLang="de-DE"/>
          </a:p>
        </p:txBody>
      </p:sp>
    </p:spTree>
    <p:extLst>
      <p:ext uri="{BB962C8B-B14F-4D97-AF65-F5344CB8AC3E}">
        <p14:creationId xmlns="" xmlns:p14="http://schemas.microsoft.com/office/powerpoint/2010/main" val="335898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695325" y="803275"/>
            <a:ext cx="5349875" cy="4013200"/>
          </a:xfrm>
          <a:ln/>
        </p:spPr>
      </p:sp>
      <p:sp>
        <p:nvSpPr>
          <p:cNvPr id="3994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3826" indent="-274549" eaLnBrk="0" hangingPunct="0">
              <a:defRPr>
                <a:solidFill>
                  <a:schemeClr val="tx1"/>
                </a:solidFill>
                <a:latin typeface="Arial" charset="0"/>
                <a:ea typeface="ＭＳ Ｐゴシック" pitchFamily="34" charset="-128"/>
              </a:defRPr>
            </a:lvl2pPr>
            <a:lvl3pPr marL="1098194" indent="-219639" eaLnBrk="0" hangingPunct="0">
              <a:defRPr>
                <a:solidFill>
                  <a:schemeClr val="tx1"/>
                </a:solidFill>
                <a:latin typeface="Arial" charset="0"/>
                <a:ea typeface="ＭＳ Ｐゴシック" pitchFamily="34" charset="-128"/>
              </a:defRPr>
            </a:lvl3pPr>
            <a:lvl4pPr marL="1537472" indent="-219639" eaLnBrk="0" hangingPunct="0">
              <a:defRPr>
                <a:solidFill>
                  <a:schemeClr val="tx1"/>
                </a:solidFill>
                <a:latin typeface="Arial" charset="0"/>
                <a:ea typeface="ＭＳ Ｐゴシック" pitchFamily="34" charset="-128"/>
              </a:defRPr>
            </a:lvl4pPr>
            <a:lvl5pPr marL="1976750" indent="-219639" eaLnBrk="0" hangingPunct="0">
              <a:defRPr>
                <a:solidFill>
                  <a:schemeClr val="tx1"/>
                </a:solidFill>
                <a:latin typeface="Arial" charset="0"/>
                <a:ea typeface="ＭＳ Ｐゴシック" pitchFamily="34" charset="-128"/>
              </a:defRPr>
            </a:lvl5pPr>
            <a:lvl6pPr marL="2416028" indent="-219639" eaLnBrk="0" fontAlgn="base" hangingPunct="0">
              <a:spcBef>
                <a:spcPct val="0"/>
              </a:spcBef>
              <a:spcAft>
                <a:spcPct val="0"/>
              </a:spcAft>
              <a:defRPr>
                <a:solidFill>
                  <a:schemeClr val="tx1"/>
                </a:solidFill>
                <a:latin typeface="Arial" charset="0"/>
                <a:ea typeface="ＭＳ Ｐゴシック" pitchFamily="34" charset="-128"/>
              </a:defRPr>
            </a:lvl6pPr>
            <a:lvl7pPr marL="2855305" indent="-219639" eaLnBrk="0" fontAlgn="base" hangingPunct="0">
              <a:spcBef>
                <a:spcPct val="0"/>
              </a:spcBef>
              <a:spcAft>
                <a:spcPct val="0"/>
              </a:spcAft>
              <a:defRPr>
                <a:solidFill>
                  <a:schemeClr val="tx1"/>
                </a:solidFill>
                <a:latin typeface="Arial" charset="0"/>
                <a:ea typeface="ＭＳ Ｐゴシック" pitchFamily="34" charset="-128"/>
              </a:defRPr>
            </a:lvl7pPr>
            <a:lvl8pPr marL="3294583" indent="-219639" eaLnBrk="0" fontAlgn="base" hangingPunct="0">
              <a:spcBef>
                <a:spcPct val="0"/>
              </a:spcBef>
              <a:spcAft>
                <a:spcPct val="0"/>
              </a:spcAft>
              <a:defRPr>
                <a:solidFill>
                  <a:schemeClr val="tx1"/>
                </a:solidFill>
                <a:latin typeface="Arial" charset="0"/>
                <a:ea typeface="ＭＳ Ｐゴシック" pitchFamily="34" charset="-128"/>
              </a:defRPr>
            </a:lvl8pPr>
            <a:lvl9pPr marL="3733861" indent="-21963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A0AB40-D99D-47FE-817F-67F21FCD5A86}" type="slidenum">
              <a:rPr lang="de-DE" smtClean="0">
                <a:solidFill>
                  <a:prstClr val="black"/>
                </a:solidFill>
              </a:rPr>
              <a:pPr eaLnBrk="1" hangingPunct="1"/>
              <a:t>16</a:t>
            </a:fld>
            <a:endParaRPr lang="de-DE" smtClean="0">
              <a:solidFill>
                <a:prstClr val="black"/>
              </a:solidFill>
            </a:endParaRPr>
          </a:p>
        </p:txBody>
      </p:sp>
      <p:sp>
        <p:nvSpPr>
          <p:cNvPr id="2" name="Espace réservé des commentaires 1"/>
          <p:cNvSpPr>
            <a:spLocks noGrp="1"/>
          </p:cNvSpPr>
          <p:nvPr>
            <p:ph type="body" sz="quarter" idx="10"/>
          </p:nvPr>
        </p:nvSpPr>
        <p:spPr/>
        <p:txBody>
          <a:bodyPr/>
          <a:lstStyle/>
          <a:p>
            <a:pPr fontAlgn="base">
              <a:spcBef>
                <a:spcPct val="0"/>
              </a:spcBef>
              <a:spcAft>
                <a:spcPct val="0"/>
              </a:spcAft>
            </a:pPr>
            <a:r>
              <a:rPr lang="en-GB" sz="1200" i="1" dirty="0" smtClean="0">
                <a:solidFill>
                  <a:srgbClr val="000000"/>
                </a:solidFill>
              </a:rPr>
              <a:t>Credits: </a:t>
            </a:r>
            <a:r>
              <a:rPr lang="en-GB" sz="1200" dirty="0" err="1" smtClean="0">
                <a:solidFill>
                  <a:srgbClr val="000000"/>
                </a:solidFill>
              </a:rPr>
              <a:t>Prof.</a:t>
            </a:r>
            <a:r>
              <a:rPr lang="en-GB" sz="1200" dirty="0" smtClean="0">
                <a:solidFill>
                  <a:srgbClr val="000000"/>
                </a:solidFill>
              </a:rPr>
              <a:t> Pier Luigi Vidale, Univ. Reading, U.K. </a:t>
            </a:r>
          </a:p>
          <a:p>
            <a:pPr fontAlgn="base">
              <a:spcBef>
                <a:spcPct val="0"/>
              </a:spcBef>
              <a:spcAft>
                <a:spcPct val="0"/>
              </a:spcAft>
            </a:pPr>
            <a:r>
              <a:rPr lang="en-US" sz="1200" dirty="0" smtClean="0">
                <a:solidFill>
                  <a:srgbClr val="000000"/>
                </a:solidFill>
              </a:rPr>
              <a:t>Cray XE6 System Hermit in GCS@HLRS</a:t>
            </a:r>
            <a:r>
              <a:rPr lang="en-GB" sz="1200" dirty="0" smtClean="0">
                <a:solidFill>
                  <a:srgbClr val="000000"/>
                </a:solidFill>
              </a:rPr>
              <a:t> also in NATURE Climate Change July 2012</a:t>
            </a:r>
            <a:endParaRPr lang="en-US" sz="1200" dirty="0" smtClean="0">
              <a:solidFill>
                <a:srgbClr val="000000"/>
              </a:solidFill>
            </a:endParaRPr>
          </a:p>
          <a:p>
            <a:endParaRPr lang="fr-FR" dirty="0"/>
          </a:p>
        </p:txBody>
      </p:sp>
    </p:spTree>
    <p:extLst>
      <p:ext uri="{BB962C8B-B14F-4D97-AF65-F5344CB8AC3E}">
        <p14:creationId xmlns="" xmlns:p14="http://schemas.microsoft.com/office/powerpoint/2010/main" val="179784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919163" y="746125"/>
            <a:ext cx="4959350" cy="3721100"/>
          </a:xfrm>
          <a:ln/>
        </p:spPr>
      </p:sp>
      <p:sp>
        <p:nvSpPr>
          <p:cNvPr id="409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p>
        </p:txBody>
      </p:sp>
      <p:sp>
        <p:nvSpPr>
          <p:cNvPr id="409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eaLnBrk="0" hangingPunct="0">
              <a:defRPr sz="2400">
                <a:solidFill>
                  <a:schemeClr val="tx1"/>
                </a:solidFill>
                <a:latin typeface="Arial" charset="0"/>
                <a:ea typeface="ＭＳ Ｐゴシック" charset="0"/>
                <a:cs typeface="ＭＳ Ｐゴシック" charset="0"/>
              </a:defRPr>
            </a:lvl1pPr>
            <a:lvl2pPr marL="742950" indent="-285750" defTabSz="955675" eaLnBrk="0" hangingPunct="0">
              <a:defRPr sz="2400">
                <a:solidFill>
                  <a:schemeClr val="tx1"/>
                </a:solidFill>
                <a:latin typeface="Arial" charset="0"/>
                <a:ea typeface="ＭＳ Ｐゴシック" charset="0"/>
              </a:defRPr>
            </a:lvl2pPr>
            <a:lvl3pPr marL="1143000" indent="-228600" defTabSz="955675" eaLnBrk="0" hangingPunct="0">
              <a:defRPr sz="2400">
                <a:solidFill>
                  <a:schemeClr val="tx1"/>
                </a:solidFill>
                <a:latin typeface="Arial" charset="0"/>
                <a:ea typeface="ＭＳ Ｐゴシック" charset="0"/>
              </a:defRPr>
            </a:lvl3pPr>
            <a:lvl4pPr marL="1600200" indent="-228600" defTabSz="955675" eaLnBrk="0" hangingPunct="0">
              <a:defRPr sz="2400">
                <a:solidFill>
                  <a:schemeClr val="tx1"/>
                </a:solidFill>
                <a:latin typeface="Arial" charset="0"/>
                <a:ea typeface="ＭＳ Ｐゴシック" charset="0"/>
              </a:defRPr>
            </a:lvl4pPr>
            <a:lvl5pPr marL="2057400" indent="-228600" defTabSz="955675" eaLnBrk="0" hangingPunct="0">
              <a:defRPr sz="2400">
                <a:solidFill>
                  <a:schemeClr val="tx1"/>
                </a:solidFill>
                <a:latin typeface="Arial" charset="0"/>
                <a:ea typeface="ＭＳ Ｐゴシック" charset="0"/>
              </a:defRPr>
            </a:lvl5pPr>
            <a:lvl6pPr marL="2514600" indent="-228600" algn="r" defTabSz="9556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defTabSz="9556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defTabSz="9556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defTabSz="9556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F70B8-64E2-564E-B92D-4C8E442F2D28}" type="slidenum">
              <a:rPr lang="en-GB" sz="1300"/>
              <a:pPr eaLnBrk="1" hangingPunct="1"/>
              <a:t>2</a:t>
            </a:fld>
            <a:endParaRPr lang="en-GB" sz="1300" dirty="0"/>
          </a:p>
        </p:txBody>
      </p:sp>
    </p:spTree>
    <p:extLst>
      <p:ext uri="{BB962C8B-B14F-4D97-AF65-F5344CB8AC3E}">
        <p14:creationId xmlns="" xmlns:p14="http://schemas.microsoft.com/office/powerpoint/2010/main" val="16816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36E3DB8-7965-4AF1-8523-26230BB71136}" type="slidenum">
              <a:rPr lang="de-DE" smtClean="0"/>
              <a:pPr>
                <a:defRPr/>
              </a:pPr>
              <a:t>3</a:t>
            </a:fld>
            <a:endParaRPr lang="de-DE"/>
          </a:p>
        </p:txBody>
      </p:sp>
    </p:spTree>
    <p:extLst>
      <p:ext uri="{BB962C8B-B14F-4D97-AF65-F5344CB8AC3E}">
        <p14:creationId xmlns="" xmlns:p14="http://schemas.microsoft.com/office/powerpoint/2010/main" val="7523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4538"/>
            <a:ext cx="4960937"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36E3DB8-7965-4AF1-8523-26230BB71136}" type="slidenum">
              <a:rPr lang="de-DE" smtClean="0">
                <a:solidFill>
                  <a:prstClr val="black"/>
                </a:solidFill>
              </a:rPr>
              <a:pPr>
                <a:defRPr/>
              </a:pPr>
              <a:t>4</a:t>
            </a:fld>
            <a:endParaRPr lang="de-DE">
              <a:solidFill>
                <a:prstClr val="black"/>
              </a:solidFill>
            </a:endParaRPr>
          </a:p>
        </p:txBody>
      </p:sp>
    </p:spTree>
    <p:extLst>
      <p:ext uri="{BB962C8B-B14F-4D97-AF65-F5344CB8AC3E}">
        <p14:creationId xmlns="" xmlns:p14="http://schemas.microsoft.com/office/powerpoint/2010/main" val="41712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773DB07-54F9-4BAF-80E2-5177DFEFD159}" type="slidenum">
              <a:rPr lang="de-DE" smtClean="0"/>
              <a:pPr/>
              <a:t>5</a:t>
            </a:fld>
            <a:endParaRPr lang="de-DE"/>
          </a:p>
        </p:txBody>
      </p:sp>
    </p:spTree>
    <p:extLst>
      <p:ext uri="{BB962C8B-B14F-4D97-AF65-F5344CB8AC3E}">
        <p14:creationId xmlns="" xmlns:p14="http://schemas.microsoft.com/office/powerpoint/2010/main" val="319925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9690" y="9431342"/>
            <a:ext cx="2946399" cy="495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355" tIns="48178" rIns="96355" bIns="48178" anchor="b"/>
          <a:lstStyle>
            <a:lvl1pPr defTabSz="955675" eaLnBrk="0" hangingPunct="0">
              <a:defRPr>
                <a:solidFill>
                  <a:schemeClr val="tx1"/>
                </a:solidFill>
                <a:latin typeface="Arial" charset="0"/>
                <a:ea typeface="ＭＳ Ｐゴシック" pitchFamily="34" charset="-128"/>
              </a:defRPr>
            </a:lvl1pPr>
            <a:lvl2pPr marL="742950" indent="-285750" defTabSz="955675" eaLnBrk="0" hangingPunct="0">
              <a:defRPr>
                <a:solidFill>
                  <a:schemeClr val="tx1"/>
                </a:solidFill>
                <a:latin typeface="Arial" charset="0"/>
                <a:ea typeface="ＭＳ Ｐゴシック" pitchFamily="34" charset="-128"/>
              </a:defRPr>
            </a:lvl2pPr>
            <a:lvl3pPr marL="1143000" indent="-228600" defTabSz="955675" eaLnBrk="0" hangingPunct="0">
              <a:defRPr>
                <a:solidFill>
                  <a:schemeClr val="tx1"/>
                </a:solidFill>
                <a:latin typeface="Arial" charset="0"/>
                <a:ea typeface="ＭＳ Ｐゴシック" pitchFamily="34" charset="-128"/>
              </a:defRPr>
            </a:lvl3pPr>
            <a:lvl4pPr marL="1600200" indent="-228600" defTabSz="955675" eaLnBrk="0" hangingPunct="0">
              <a:defRPr>
                <a:solidFill>
                  <a:schemeClr val="tx1"/>
                </a:solidFill>
                <a:latin typeface="Arial" charset="0"/>
                <a:ea typeface="ＭＳ Ｐゴシック" pitchFamily="34" charset="-128"/>
              </a:defRPr>
            </a:lvl4pPr>
            <a:lvl5pPr marL="2057400" indent="-228600" defTabSz="955675" eaLnBrk="0" hangingPunct="0">
              <a:defRPr>
                <a:solidFill>
                  <a:schemeClr val="tx1"/>
                </a:solidFill>
                <a:latin typeface="Arial" charset="0"/>
                <a:ea typeface="ＭＳ Ｐゴシック" pitchFamily="34" charset="-128"/>
              </a:defRPr>
            </a:lvl5pPr>
            <a:lvl6pPr marL="2514600" indent="-228600" defTabSz="955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5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5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5675"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724AD4F-F47D-4CB4-BC9A-00083BB29D6F}" type="slidenum">
              <a:rPr lang="fi-FI" sz="1300">
                <a:solidFill>
                  <a:srgbClr val="000000"/>
                </a:solidFill>
              </a:rPr>
              <a:pPr algn="r" eaLnBrk="1" hangingPunct="1"/>
              <a:t>6</a:t>
            </a:fld>
            <a:endParaRPr lang="fi-FI" sz="1300">
              <a:solidFill>
                <a:srgbClr val="000000"/>
              </a:solidFill>
            </a:endParaRPr>
          </a:p>
        </p:txBody>
      </p:sp>
      <p:sp>
        <p:nvSpPr>
          <p:cNvPr id="35843" name="Rectangle 2"/>
          <p:cNvSpPr>
            <a:spLocks noGrp="1" noRot="1" noChangeAspect="1" noChangeArrowheads="1" noTextEdit="1"/>
          </p:cNvSpPr>
          <p:nvPr>
            <p:ph type="sldImg"/>
          </p:nvPr>
        </p:nvSpPr>
        <p:spPr>
          <a:xfrm>
            <a:off x="917575" y="746125"/>
            <a:ext cx="4959350" cy="3719513"/>
          </a:xfrm>
          <a:ln/>
        </p:spPr>
      </p:sp>
      <p:sp>
        <p:nvSpPr>
          <p:cNvPr id="35844" name="Rectangle 3"/>
          <p:cNvSpPr>
            <a:spLocks noGrp="1" noChangeArrowheads="1"/>
          </p:cNvSpPr>
          <p:nvPr>
            <p:ph type="body" idx="1"/>
          </p:nvPr>
        </p:nvSpPr>
        <p:spPr>
          <a:xfrm>
            <a:off x="681039" y="4713291"/>
            <a:ext cx="5435600" cy="44688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355" tIns="48178" rIns="96355" bIns="48178"/>
          <a:lstStyle/>
          <a:p>
            <a:pPr eaLnBrk="1" hangingPunct="1"/>
            <a:endParaRPr lang="es-ES" dirty="0" smtClean="0">
              <a:ea typeface="ＭＳ Ｐゴシック" pitchFamily="34" charset="-128"/>
            </a:endParaRPr>
          </a:p>
        </p:txBody>
      </p:sp>
    </p:spTree>
    <p:extLst>
      <p:ext uri="{BB962C8B-B14F-4D97-AF65-F5344CB8AC3E}">
        <p14:creationId xmlns=""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16D398B1-2762-4841-91C9-28AB5783C04B}" type="slidenum">
              <a:rPr lang="en-GB" smtClean="0"/>
              <a:pPr/>
              <a:t>7</a:t>
            </a:fld>
            <a:endParaRPr lang="en-GB"/>
          </a:p>
        </p:txBody>
      </p:sp>
    </p:spTree>
    <p:extLst>
      <p:ext uri="{BB962C8B-B14F-4D97-AF65-F5344CB8AC3E}">
        <p14:creationId xmlns="" xmlns:p14="http://schemas.microsoft.com/office/powerpoint/2010/main" val="206205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D398B1-2762-4841-91C9-28AB5783C04B}" type="slidenum">
              <a:rPr lang="en-GB" smtClean="0"/>
              <a:pPr/>
              <a:t>8</a:t>
            </a:fld>
            <a:endParaRPr lang="en-GB"/>
          </a:p>
        </p:txBody>
      </p:sp>
    </p:spTree>
    <p:extLst>
      <p:ext uri="{BB962C8B-B14F-4D97-AF65-F5344CB8AC3E}">
        <p14:creationId xmlns="" xmlns:p14="http://schemas.microsoft.com/office/powerpoint/2010/main" val="379214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6D398B1-2762-4841-91C9-28AB5783C04B}" type="slidenum">
              <a:rPr lang="en-GB" smtClean="0"/>
              <a:pPr/>
              <a:t>9</a:t>
            </a:fld>
            <a:endParaRPr lang="en-GB"/>
          </a:p>
        </p:txBody>
      </p:sp>
    </p:spTree>
    <p:extLst>
      <p:ext uri="{BB962C8B-B14F-4D97-AF65-F5344CB8AC3E}">
        <p14:creationId xmlns="" xmlns:p14="http://schemas.microsoft.com/office/powerpoint/2010/main" val="164556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1D259332-D2E3-4030-81D2-6027D2B7E008}" type="datetime1">
              <a:rPr lang="en-GB" smtClean="0"/>
              <a:pPr/>
              <a:t>21/09/2016</a:t>
            </a:fld>
            <a:endParaRPr lang="en-GB"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7770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9E14C-ECCB-458D-8B7C-F84DC58068BB}" type="datetime1">
              <a:rPr lang="en-GB" smtClean="0"/>
              <a:pPr/>
              <a:t>21/09/2016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292760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412776"/>
            <a:ext cx="6019800" cy="471338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E9E6170-7D2F-49EA-83DC-8B6A56CE69A9}" type="datetime1">
              <a:rPr lang="en-GB" smtClean="0"/>
              <a:pPr/>
              <a:t>21/09/2016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3440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FADD3F-0375-4A64-82F7-A42D7014DDC3}" type="datetime1">
              <a:rPr lang="en-GB" smtClean="0">
                <a:solidFill>
                  <a:prstClr val="black">
                    <a:tint val="75000"/>
                  </a:prstClr>
                </a:solidFill>
              </a:rPr>
              <a:pPr/>
              <a:t>21/09/2016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403425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848FB-F5F9-45FE-BF73-546514FD9E05}" type="datetime1">
              <a:rPr lang="en-GB" smtClean="0">
                <a:solidFill>
                  <a:prstClr val="black">
                    <a:tint val="75000"/>
                  </a:prstClr>
                </a:solidFill>
              </a:rPr>
              <a:pPr/>
              <a:t>21/09/2016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374468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47F37-6CDE-44F0-89FA-91FDF5978531}" type="datetime1">
              <a:rPr lang="en-GB" smtClean="0">
                <a:solidFill>
                  <a:prstClr val="black">
                    <a:tint val="75000"/>
                  </a:prstClr>
                </a:solidFill>
              </a:rPr>
              <a:pPr/>
              <a:t>21/09/2016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143445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022173-0489-4918-9D41-7C98178FE9B3}" type="datetime1">
              <a:rPr lang="en-GB" smtClean="0">
                <a:solidFill>
                  <a:prstClr val="black">
                    <a:tint val="75000"/>
                  </a:prstClr>
                </a:solidFill>
              </a:rPr>
              <a:pPr/>
              <a:t>21/09/2016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2117591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17CECF-0E39-4F0F-B8E0-D1B5B4EF4151}" type="datetime1">
              <a:rPr lang="en-GB" smtClean="0">
                <a:solidFill>
                  <a:prstClr val="black">
                    <a:tint val="75000"/>
                  </a:prstClr>
                </a:solidFill>
              </a:rPr>
              <a:pPr/>
              <a:t>21/09/2016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362391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3AD7DF-1AB6-435E-B768-E25A36714C2C}" type="datetime1">
              <a:rPr lang="en-GB" smtClean="0">
                <a:solidFill>
                  <a:prstClr val="black">
                    <a:tint val="75000"/>
                  </a:prstClr>
                </a:solidFill>
              </a:rPr>
              <a:pPr/>
              <a:t>21/09/2016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2990081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36838-9C72-435A-AA60-68678C51637C}" type="datetime1">
              <a:rPr lang="en-GB" smtClean="0">
                <a:solidFill>
                  <a:prstClr val="black">
                    <a:tint val="75000"/>
                  </a:prstClr>
                </a:solidFill>
              </a:rPr>
              <a:pPr/>
              <a:t>21/09/2016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318806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BC39-CB87-4377-82E4-390167BAE45C}" type="datetime1">
              <a:rPr lang="en-GB" smtClean="0">
                <a:solidFill>
                  <a:prstClr val="black">
                    <a:tint val="75000"/>
                  </a:prstClr>
                </a:solidFill>
              </a:rPr>
              <a:pPr/>
              <a:t>21/09/2016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365137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322978-BC7B-4FE7-BF31-B0666140F633}" type="datetime1">
              <a:rPr lang="en-GB" smtClean="0"/>
              <a:pPr/>
              <a:t>21/09/2016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348103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83ECA-91FB-4758-B7F8-9CD835F2151D}" type="datetime1">
              <a:rPr lang="en-GB" smtClean="0">
                <a:solidFill>
                  <a:prstClr val="black">
                    <a:tint val="75000"/>
                  </a:prstClr>
                </a:solidFill>
              </a:rPr>
              <a:pPr/>
              <a:t>21/09/2016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158671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92354D-0695-41B5-8F50-06D80943C31C}" type="datetime1">
              <a:rPr lang="en-GB" smtClean="0">
                <a:solidFill>
                  <a:prstClr val="black">
                    <a:tint val="75000"/>
                  </a:prstClr>
                </a:solidFill>
              </a:rPr>
              <a:pPr/>
              <a:t>21/09/2016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402877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7B6E7F-36D4-4E60-BCA9-0BBD381BDF2E}" type="datetime1">
              <a:rPr lang="en-GB" smtClean="0">
                <a:solidFill>
                  <a:prstClr val="black">
                    <a:tint val="75000"/>
                  </a:prstClr>
                </a:solidFill>
              </a:rPr>
              <a:pPr/>
              <a:t>21/09/2016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 xmlns:p14="http://schemas.microsoft.com/office/powerpoint/2010/main" val="198028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545E77-13CE-445C-8A43-FE0F52DDF38D}" type="datetime1">
              <a:rPr lang="en-GB" smtClean="0"/>
              <a:pPr/>
              <a:t>21/09/2016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320760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780928"/>
            <a:ext cx="40386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780928"/>
            <a:ext cx="40386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33FDD87-AB00-4D0C-9723-D139AA7DD3C0}" type="datetime1">
              <a:rPr lang="en-GB" smtClean="0"/>
              <a:pPr/>
              <a:t>21/09/2016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90692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78092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01008"/>
            <a:ext cx="4040188" cy="26251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278092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01007"/>
            <a:ext cx="4041775" cy="26251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D9E8B076-70B2-4278-A51C-D51646B532B2}" type="datetime1">
              <a:rPr lang="en-GB" smtClean="0"/>
              <a:pPr/>
              <a:t>21/09/2016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292751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24C69C-5B55-4DA0-8E0D-FAB2AE3AA79F}" type="datetime1">
              <a:rPr lang="en-GB" smtClean="0"/>
              <a:pPr/>
              <a:t>21/09/2016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93510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DCE10-375B-46DD-83B6-44CAD208D7B0}" type="datetime1">
              <a:rPr lang="en-GB" smtClean="0"/>
              <a:pPr/>
              <a:t>21/09/2016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367602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84784"/>
            <a:ext cx="5111750"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176EF3-5F54-4B74-B247-6E69E43ACF50}" type="datetime1">
              <a:rPr lang="en-GB" smtClean="0"/>
              <a:pPr/>
              <a:t>21/09/2016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481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2C40-1148-4886-8629-BF5DB0A3C3AB}" type="datetime1">
              <a:rPr lang="en-GB" smtClean="0"/>
              <a:pPr/>
              <a:t>21/09/2016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118491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363980"/>
            <a:ext cx="9144000"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1363980"/>
          </a:xfrm>
          <a:prstGeom prst="rect">
            <a:avLst/>
          </a:prstGeom>
        </p:spPr>
      </p:pic>
      <p:sp>
        <p:nvSpPr>
          <p:cNvPr id="2" name="Title Placeholder 1"/>
          <p:cNvSpPr>
            <a:spLocks noGrp="1"/>
          </p:cNvSpPr>
          <p:nvPr>
            <p:ph type="title"/>
          </p:nvPr>
        </p:nvSpPr>
        <p:spPr>
          <a:xfrm>
            <a:off x="447408" y="155679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852936"/>
            <a:ext cx="8229600" cy="32732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9317B"/>
                </a:solidFill>
              </a:defRPr>
            </a:lvl1pPr>
          </a:lstStyle>
          <a:p>
            <a:fld id="{CF22C9B1-6FF1-4FDE-8F9F-97A85D04A0A5}" type="datetime1">
              <a:rPr lang="en-GB" smtClean="0"/>
              <a:pPr/>
              <a:t>21/09/2016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9317B"/>
                </a:solidFill>
              </a:defRPr>
            </a:lvl1pPr>
          </a:lstStyle>
          <a:p>
            <a:r>
              <a:rPr lang="en-US" dirty="0" smtClean="0"/>
              <a:t>Meeting name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9317B"/>
                </a:solidFill>
              </a:defRPr>
            </a:lvl1pPr>
          </a:lstStyle>
          <a:p>
            <a:fld id="{36052F6A-383D-4658-9E2E-503D22466366}" type="slidenum">
              <a:rPr lang="en-GB" smtClean="0"/>
              <a:pPr/>
              <a:t>‹N›</a:t>
            </a:fld>
            <a:endParaRPr lang="en-GB" dirty="0"/>
          </a:p>
        </p:txBody>
      </p:sp>
    </p:spTree>
    <p:extLst>
      <p:ext uri="{BB962C8B-B14F-4D97-AF65-F5344CB8AC3E}">
        <p14:creationId xmlns="" xmlns:p14="http://schemas.microsoft.com/office/powerpoint/2010/main" val="412738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19317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9317B"/>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9317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9317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9317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931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9317B"/>
                </a:solidFill>
                <a:latin typeface="Arial" panose="020B0604020202020204" pitchFamily="34" charset="0"/>
                <a:cs typeface="Arial" panose="020B0604020202020204" pitchFamily="34" charset="0"/>
              </a:defRPr>
            </a:lvl1pPr>
          </a:lstStyle>
          <a:p>
            <a:fld id="{01275F9E-7A7F-4CDA-9B4C-49F4C2398BC0}" type="datetime1">
              <a:rPr lang="en-GB" smtClean="0"/>
              <a:pPr/>
              <a:t>21/09/2016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9317B"/>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9317B"/>
                </a:solidFill>
                <a:latin typeface="Arial" panose="020B0604020202020204" pitchFamily="34" charset="0"/>
                <a:cs typeface="Arial" panose="020B0604020202020204" pitchFamily="34" charset="0"/>
              </a:defRPr>
            </a:lvl1pPr>
          </a:lstStyle>
          <a:p>
            <a:fld id="{FA23190C-78A0-49C1-BC33-5024B2393A0C}" type="slidenum">
              <a:rPr lang="en-GB" smtClean="0"/>
              <a:pPr/>
              <a:t>‹N›</a:t>
            </a:fld>
            <a:endParaRPr lang="en-GB" dirty="0"/>
          </a:p>
        </p:txBody>
      </p:sp>
    </p:spTree>
    <p:extLst>
      <p:ext uri="{BB962C8B-B14F-4D97-AF65-F5344CB8AC3E}">
        <p14:creationId xmlns="" xmlns:p14="http://schemas.microsoft.com/office/powerpoint/2010/main" val="1711016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rgbClr val="19317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9317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931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931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9317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931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ining.prace-ri.e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prace-ri.eu/white-papers/" TargetMode="External"/><Relationship Id="rId5" Type="http://schemas.openxmlformats.org/officeDocument/2006/relationships/hyperlink" Target="http://www.prace-ri.eu/best-practice-guides/" TargetMode="External"/><Relationship Id="rId4" Type="http://schemas.openxmlformats.org/officeDocument/2006/relationships/hyperlink" Target="https://gitlab.com/PRACE-4IP/CodeVaul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gif"/><Relationship Id="rId26" Type="http://schemas.openxmlformats.org/officeDocument/2006/relationships/image" Target="../media/image42.png"/><Relationship Id="rId39" Type="http://schemas.openxmlformats.org/officeDocument/2006/relationships/image" Target="../media/image55.png"/><Relationship Id="rId3" Type="http://schemas.openxmlformats.org/officeDocument/2006/relationships/image" Target="../media/image19.jpeg"/><Relationship Id="rId21" Type="http://schemas.openxmlformats.org/officeDocument/2006/relationships/image" Target="../media/image37.gif"/><Relationship Id="rId34" Type="http://schemas.openxmlformats.org/officeDocument/2006/relationships/image" Target="../media/image50.jpeg"/><Relationship Id="rId42" Type="http://schemas.openxmlformats.org/officeDocument/2006/relationships/image" Target="../media/image58.png"/><Relationship Id="rId47" Type="http://schemas.openxmlformats.org/officeDocument/2006/relationships/image" Target="../media/image63.tiff"/><Relationship Id="rId50" Type="http://schemas.openxmlformats.org/officeDocument/2006/relationships/image" Target="../media/image66.tiff"/><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2" Type="http://schemas.openxmlformats.org/officeDocument/2006/relationships/image" Target="../media/image18.tiff"/><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41" Type="http://schemas.openxmlformats.org/officeDocument/2006/relationships/image" Target="../media/image57.tiff"/><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32" Type="http://schemas.openxmlformats.org/officeDocument/2006/relationships/image" Target="../media/image48.gif"/><Relationship Id="rId37" Type="http://schemas.openxmlformats.org/officeDocument/2006/relationships/image" Target="../media/image53.png"/><Relationship Id="rId40" Type="http://schemas.openxmlformats.org/officeDocument/2006/relationships/image" Target="../media/image56.tiff"/><Relationship Id="rId45" Type="http://schemas.openxmlformats.org/officeDocument/2006/relationships/image" Target="../media/image61.tiff"/><Relationship Id="rId5" Type="http://schemas.openxmlformats.org/officeDocument/2006/relationships/image" Target="../media/image21.png"/><Relationship Id="rId15" Type="http://schemas.openxmlformats.org/officeDocument/2006/relationships/image" Target="../media/image31.jpeg"/><Relationship Id="rId23" Type="http://schemas.openxmlformats.org/officeDocument/2006/relationships/image" Target="../media/image39.png"/><Relationship Id="rId28" Type="http://schemas.openxmlformats.org/officeDocument/2006/relationships/image" Target="../media/image44.jpeg"/><Relationship Id="rId36" Type="http://schemas.openxmlformats.org/officeDocument/2006/relationships/image" Target="../media/image52.jpeg"/><Relationship Id="rId49" Type="http://schemas.openxmlformats.org/officeDocument/2006/relationships/image" Target="../media/image65.tiff"/><Relationship Id="rId10" Type="http://schemas.openxmlformats.org/officeDocument/2006/relationships/image" Target="../media/image26.gif"/><Relationship Id="rId19" Type="http://schemas.openxmlformats.org/officeDocument/2006/relationships/image" Target="../media/image35.png"/><Relationship Id="rId31" Type="http://schemas.openxmlformats.org/officeDocument/2006/relationships/image" Target="../media/image47.tiff"/><Relationship Id="rId44" Type="http://schemas.openxmlformats.org/officeDocument/2006/relationships/image" Target="../media/image60.tiff"/><Relationship Id="rId4" Type="http://schemas.openxmlformats.org/officeDocument/2006/relationships/image" Target="../media/image20.gif"/><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gif"/><Relationship Id="rId35" Type="http://schemas.openxmlformats.org/officeDocument/2006/relationships/image" Target="../media/image51.png"/><Relationship Id="rId43" Type="http://schemas.openxmlformats.org/officeDocument/2006/relationships/image" Target="../media/image59.tiff"/><Relationship Id="rId48" Type="http://schemas.openxmlformats.org/officeDocument/2006/relationships/image" Target="../media/image64.tiff"/><Relationship Id="rId8"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212976"/>
            <a:ext cx="9144000" cy="865188"/>
          </a:xfrm>
        </p:spPr>
        <p:txBody>
          <a:bodyPr>
            <a:normAutofit fontScale="90000"/>
          </a:bodyPr>
          <a:lstStyle/>
          <a:p>
            <a:r>
              <a:rPr lang="en-GB" sz="3100" dirty="0" smtClean="0"/>
              <a:t> </a:t>
            </a:r>
            <a:br>
              <a:rPr lang="en-GB" sz="3100" dirty="0" smtClean="0"/>
            </a:br>
            <a:r>
              <a:rPr lang="en-GB" sz="3100" dirty="0" smtClean="0"/>
              <a:t/>
            </a:r>
            <a:br>
              <a:rPr lang="en-GB" sz="3100" dirty="0" smtClean="0"/>
            </a:br>
            <a:r>
              <a:rPr lang="en-GB" b="1" dirty="0" smtClean="0">
                <a:solidFill>
                  <a:schemeClr val="tx2"/>
                </a:solidFill>
              </a:rPr>
              <a:t>PRACE </a:t>
            </a:r>
            <a:br>
              <a:rPr lang="en-GB" b="1" dirty="0" smtClean="0">
                <a:solidFill>
                  <a:schemeClr val="tx2"/>
                </a:solidFill>
              </a:rPr>
            </a:br>
            <a:r>
              <a:rPr lang="en-GB" b="1" dirty="0" smtClean="0">
                <a:solidFill>
                  <a:schemeClr val="tx2"/>
                </a:solidFill>
              </a:rPr>
              <a:t>and the Services for the Users</a:t>
            </a:r>
            <a:r>
              <a:rPr lang="en-GB" sz="4000" b="1" dirty="0" smtClean="0">
                <a:solidFill>
                  <a:schemeClr val="tx2"/>
                </a:solidFill>
              </a:rPr>
              <a:t/>
            </a:r>
            <a:br>
              <a:rPr lang="en-GB" sz="4000" b="1" dirty="0" smtClean="0">
                <a:solidFill>
                  <a:schemeClr val="tx2"/>
                </a:solidFill>
              </a:rPr>
            </a:br>
            <a:r>
              <a:rPr lang="en-GB" sz="3100" dirty="0" smtClean="0"/>
              <a:t/>
            </a:r>
            <a:br>
              <a:rPr lang="en-GB" sz="3100" dirty="0" smtClean="0"/>
            </a:br>
            <a:r>
              <a:rPr lang="en-GB" sz="3100" dirty="0" smtClean="0"/>
              <a:t> </a:t>
            </a:r>
            <a:endParaRPr lang="en-US" sz="2700" i="1" dirty="0" smtClean="0"/>
          </a:p>
        </p:txBody>
      </p:sp>
      <p:sp>
        <p:nvSpPr>
          <p:cNvPr id="3075" name="Rectangle 3"/>
          <p:cNvSpPr>
            <a:spLocks noGrp="1" noChangeArrowheads="1"/>
          </p:cNvSpPr>
          <p:nvPr>
            <p:ph type="subTitle" idx="1"/>
          </p:nvPr>
        </p:nvSpPr>
        <p:spPr>
          <a:xfrm>
            <a:off x="0" y="4869160"/>
            <a:ext cx="9144000" cy="1584176"/>
          </a:xfrm>
        </p:spPr>
        <p:txBody>
          <a:bodyPr>
            <a:normAutofit fontScale="92500" lnSpcReduction="20000"/>
          </a:bodyPr>
          <a:lstStyle/>
          <a:p>
            <a:pPr eaLnBrk="1" hangingPunct="1">
              <a:lnSpc>
                <a:spcPct val="100000"/>
              </a:lnSpc>
            </a:pPr>
            <a:r>
              <a:rPr lang="en-GB" sz="2600" b="1" dirty="0" smtClean="0"/>
              <a:t>G. </a:t>
            </a:r>
            <a:r>
              <a:rPr lang="en-GB" sz="2600" b="1" dirty="0" err="1" smtClean="0"/>
              <a:t>Erbacci</a:t>
            </a:r>
            <a:r>
              <a:rPr lang="en-GB" sz="2600" dirty="0" smtClean="0"/>
              <a:t>, </a:t>
            </a:r>
            <a:r>
              <a:rPr lang="en-GB" sz="1900" dirty="0" smtClean="0"/>
              <a:t>(CINECA and PRACE) </a:t>
            </a:r>
          </a:p>
          <a:p>
            <a:pPr eaLnBrk="1" hangingPunct="1">
              <a:lnSpc>
                <a:spcPct val="100000"/>
              </a:lnSpc>
            </a:pPr>
            <a:endParaRPr lang="en-GB" sz="1900" i="1" dirty="0" smtClean="0"/>
          </a:p>
          <a:p>
            <a:pPr eaLnBrk="1" hangingPunct="1">
              <a:lnSpc>
                <a:spcPct val="100000"/>
              </a:lnSpc>
            </a:pPr>
            <a:endParaRPr lang="en-GB" sz="2400" i="1" dirty="0" smtClean="0"/>
          </a:p>
          <a:p>
            <a:r>
              <a:rPr lang="it-IT" sz="1800" b="1" i="1" dirty="0" err="1" smtClean="0"/>
              <a:t>Introduction</a:t>
            </a:r>
            <a:r>
              <a:rPr lang="it-IT" sz="1800" b="1" i="1" dirty="0" smtClean="0"/>
              <a:t> </a:t>
            </a:r>
            <a:r>
              <a:rPr lang="it-IT" sz="1800" b="1" i="1" dirty="0" err="1" smtClean="0"/>
              <a:t>to</a:t>
            </a:r>
            <a:r>
              <a:rPr lang="it-IT" sz="1800" b="1" i="1" dirty="0" smtClean="0"/>
              <a:t> </a:t>
            </a:r>
            <a:r>
              <a:rPr lang="it-IT" sz="1800" b="1" i="1" dirty="0" err="1" smtClean="0"/>
              <a:t>European</a:t>
            </a:r>
            <a:r>
              <a:rPr lang="it-IT" sz="1800" b="1" i="1" dirty="0" smtClean="0"/>
              <a:t> </a:t>
            </a:r>
            <a:r>
              <a:rPr lang="it-IT" sz="1800" b="1" i="1" dirty="0" err="1" smtClean="0"/>
              <a:t>einfrastructures</a:t>
            </a:r>
            <a:endParaRPr lang="it-IT" sz="1800" b="1" i="1" dirty="0" smtClean="0"/>
          </a:p>
          <a:p>
            <a:r>
              <a:rPr lang="en-US" sz="1700" b="1" dirty="0" smtClean="0"/>
              <a:t>DI4R</a:t>
            </a:r>
            <a:r>
              <a:rPr lang="en-US" sz="1700" b="1" dirty="0" smtClean="0"/>
              <a:t>, Krakow 28-30 September 2016</a:t>
            </a:r>
            <a:endParaRPr lang="en-US" sz="1700" b="1" dirty="0"/>
          </a:p>
        </p:txBody>
      </p:sp>
      <p:pic>
        <p:nvPicPr>
          <p:cNvPr id="49154" name="Picture 2" descr="Home"/>
          <p:cNvPicPr>
            <a:picLocks noChangeAspect="1" noChangeArrowheads="1"/>
          </p:cNvPicPr>
          <p:nvPr/>
        </p:nvPicPr>
        <p:blipFill>
          <a:blip r:embed="rId3" cstate="print"/>
          <a:srcRect/>
          <a:stretch>
            <a:fillRect/>
          </a:stretch>
        </p:blipFill>
        <p:spPr bwMode="auto">
          <a:xfrm>
            <a:off x="3923928" y="1700808"/>
            <a:ext cx="1761427" cy="8640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08" y="1556792"/>
            <a:ext cx="4844672" cy="1143000"/>
          </a:xfrm>
        </p:spPr>
        <p:txBody>
          <a:bodyPr>
            <a:normAutofit fontScale="90000"/>
          </a:bodyPr>
          <a:lstStyle/>
          <a:p>
            <a:r>
              <a:rPr lang="fi-FI" sz="3600" dirty="0" smtClean="0"/>
              <a:t>PATC </a:t>
            </a:r>
            <a:r>
              <a:rPr lang="fi-FI" sz="3600" dirty="0" err="1"/>
              <a:t>P</a:t>
            </a:r>
            <a:r>
              <a:rPr lang="fi-FI" sz="3600" dirty="0" err="1" smtClean="0"/>
              <a:t>rogramme</a:t>
            </a:r>
            <a:r>
              <a:rPr lang="fi-FI" sz="3600" dirty="0" smtClean="0"/>
              <a:t> 2016-2017</a:t>
            </a:r>
            <a:endParaRPr lang="fi-FI" sz="3600" dirty="0"/>
          </a:p>
        </p:txBody>
      </p:sp>
      <p:sp>
        <p:nvSpPr>
          <p:cNvPr id="3" name="Content Placeholder 2"/>
          <p:cNvSpPr>
            <a:spLocks noGrp="1"/>
          </p:cNvSpPr>
          <p:nvPr>
            <p:ph idx="1"/>
          </p:nvPr>
        </p:nvSpPr>
        <p:spPr>
          <a:xfrm>
            <a:off x="457200" y="2852936"/>
            <a:ext cx="3970784" cy="3273227"/>
          </a:xfrm>
        </p:spPr>
        <p:txBody>
          <a:bodyPr>
            <a:normAutofit fontScale="77500" lnSpcReduction="20000"/>
          </a:bodyPr>
          <a:lstStyle/>
          <a:p>
            <a:r>
              <a:rPr lang="fi-FI" dirty="0" smtClean="0"/>
              <a:t>79 </a:t>
            </a:r>
            <a:r>
              <a:rPr lang="fi-FI" dirty="0" err="1" smtClean="0"/>
              <a:t>courses</a:t>
            </a:r>
            <a:r>
              <a:rPr lang="fi-FI" dirty="0" smtClean="0"/>
              <a:t>, 215 </a:t>
            </a:r>
            <a:r>
              <a:rPr lang="fi-FI" dirty="0" err="1" smtClean="0"/>
              <a:t>training</a:t>
            </a:r>
            <a:r>
              <a:rPr lang="fi-FI" dirty="0" smtClean="0"/>
              <a:t> </a:t>
            </a:r>
            <a:r>
              <a:rPr lang="fi-FI" dirty="0" err="1" smtClean="0"/>
              <a:t>days</a:t>
            </a:r>
            <a:endParaRPr lang="fi-FI" dirty="0" smtClean="0"/>
          </a:p>
          <a:p>
            <a:r>
              <a:rPr lang="fi-FI" dirty="0" smtClean="0"/>
              <a:t>New </a:t>
            </a:r>
            <a:r>
              <a:rPr lang="fi-FI" dirty="0" err="1" smtClean="0"/>
              <a:t>courses</a:t>
            </a:r>
            <a:r>
              <a:rPr lang="fi-FI" dirty="0" smtClean="0"/>
              <a:t> on </a:t>
            </a:r>
            <a:r>
              <a:rPr lang="fi-FI" dirty="0" err="1" smtClean="0"/>
              <a:t>forward-looking</a:t>
            </a:r>
            <a:r>
              <a:rPr lang="fi-FI" dirty="0" smtClean="0"/>
              <a:t> </a:t>
            </a:r>
            <a:r>
              <a:rPr lang="fi-FI" dirty="0" err="1" smtClean="0"/>
              <a:t>topics</a:t>
            </a:r>
            <a:endParaRPr lang="fi-FI" dirty="0" smtClean="0"/>
          </a:p>
          <a:p>
            <a:pPr lvl="1"/>
            <a:r>
              <a:rPr lang="fi-FI" dirty="0" smtClean="0"/>
              <a:t>New hardware and </a:t>
            </a:r>
            <a:r>
              <a:rPr lang="fi-FI" dirty="0" err="1" smtClean="0"/>
              <a:t>programming</a:t>
            </a:r>
            <a:r>
              <a:rPr lang="fi-FI" dirty="0" smtClean="0"/>
              <a:t> </a:t>
            </a:r>
            <a:r>
              <a:rPr lang="fi-FI" dirty="0" err="1" smtClean="0"/>
              <a:t>paradigms</a:t>
            </a:r>
            <a:endParaRPr lang="fi-FI" dirty="0" smtClean="0"/>
          </a:p>
          <a:p>
            <a:pPr lvl="1"/>
            <a:r>
              <a:rPr lang="fi-FI" dirty="0" smtClean="0"/>
              <a:t>Data science</a:t>
            </a:r>
          </a:p>
          <a:p>
            <a:r>
              <a:rPr lang="fi-FI" dirty="0" smtClean="0"/>
              <a:t>Collaboration </a:t>
            </a:r>
            <a:r>
              <a:rPr lang="fi-FI" dirty="0" err="1" smtClean="0"/>
              <a:t>with</a:t>
            </a:r>
            <a:r>
              <a:rPr lang="fi-FI" dirty="0" smtClean="0"/>
              <a:t> </a:t>
            </a:r>
            <a:r>
              <a:rPr lang="fi-FI" dirty="0" err="1" smtClean="0"/>
              <a:t>CoEs</a:t>
            </a:r>
            <a:r>
              <a:rPr lang="fi-FI" dirty="0" smtClean="0"/>
              <a:t> on </a:t>
            </a:r>
            <a:r>
              <a:rPr lang="fi-FI" dirty="0" err="1" smtClean="0"/>
              <a:t>several</a:t>
            </a:r>
            <a:r>
              <a:rPr lang="fi-FI" dirty="0" smtClean="0"/>
              <a:t> </a:t>
            </a:r>
            <a:r>
              <a:rPr lang="fi-FI" dirty="0" err="1" smtClean="0"/>
              <a:t>courses</a:t>
            </a:r>
            <a:endParaRPr lang="fi-FI" dirty="0" smtClean="0"/>
          </a:p>
          <a:p>
            <a:endParaRPr lang="fi-FI" dirty="0"/>
          </a:p>
        </p:txBody>
      </p:sp>
      <p:sp>
        <p:nvSpPr>
          <p:cNvPr id="7" name="Slide Number Placeholder 6"/>
          <p:cNvSpPr>
            <a:spLocks noGrp="1"/>
          </p:cNvSpPr>
          <p:nvPr>
            <p:ph type="sldNum" sz="quarter" idx="12"/>
          </p:nvPr>
        </p:nvSpPr>
        <p:spPr>
          <a:xfrm>
            <a:off x="0" y="6492875"/>
            <a:ext cx="395536" cy="365125"/>
          </a:xfrm>
        </p:spPr>
        <p:txBody>
          <a:bodyPr/>
          <a:lstStyle/>
          <a:p>
            <a:fld id="{36052F6A-383D-4658-9E2E-503D22466366}" type="slidenum">
              <a:rPr lang="en-GB" smtClean="0"/>
              <a:pPr/>
              <a:t>10</a:t>
            </a:fld>
            <a:endParaRPr lang="en-GB" dirty="0"/>
          </a:p>
        </p:txBody>
      </p:sp>
      <p:pic>
        <p:nvPicPr>
          <p:cNvPr id="6" name="Grafik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293465" y="1412776"/>
            <a:ext cx="3850535" cy="5445224"/>
          </a:xfrm>
          <a:prstGeom prst="rect">
            <a:avLst/>
          </a:prstGeom>
        </p:spPr>
      </p:pic>
    </p:spTree>
    <p:extLst>
      <p:ext uri="{BB962C8B-B14F-4D97-AF65-F5344CB8AC3E}">
        <p14:creationId xmlns="" xmlns:p14="http://schemas.microsoft.com/office/powerpoint/2010/main" val="3551684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smtClean="0"/>
              <a:t>Training and </a:t>
            </a:r>
            <a:r>
              <a:rPr lang="fi-FI" sz="3600" dirty="0" err="1"/>
              <a:t>E</a:t>
            </a:r>
            <a:r>
              <a:rPr lang="fi-FI" sz="3600" dirty="0" err="1" smtClean="0"/>
              <a:t>vents</a:t>
            </a:r>
            <a:r>
              <a:rPr lang="fi-FI" sz="3600" dirty="0" smtClean="0"/>
              <a:t> </a:t>
            </a:r>
            <a:r>
              <a:rPr lang="fi-FI" sz="3600" dirty="0" err="1"/>
              <a:t>P</a:t>
            </a:r>
            <a:r>
              <a:rPr lang="fi-FI" sz="3600" dirty="0" err="1" smtClean="0"/>
              <a:t>ortal</a:t>
            </a:r>
            <a:endParaRPr lang="fi-FI" sz="3600" dirty="0"/>
          </a:p>
        </p:txBody>
      </p:sp>
      <p:sp>
        <p:nvSpPr>
          <p:cNvPr id="3" name="Content Placeholder 2"/>
          <p:cNvSpPr>
            <a:spLocks noGrp="1"/>
          </p:cNvSpPr>
          <p:nvPr>
            <p:ph idx="1"/>
          </p:nvPr>
        </p:nvSpPr>
        <p:spPr>
          <a:xfrm>
            <a:off x="457200" y="2852936"/>
            <a:ext cx="4258816" cy="3273227"/>
          </a:xfrm>
        </p:spPr>
        <p:txBody>
          <a:bodyPr>
            <a:normAutofit/>
          </a:bodyPr>
          <a:lstStyle/>
          <a:p>
            <a:r>
              <a:rPr lang="en-US" sz="2400" dirty="0" smtClean="0">
                <a:hlinkClick r:id="rId3"/>
              </a:rPr>
              <a:t>www.training.prace-ri.eu</a:t>
            </a:r>
            <a:endParaRPr lang="en-US" sz="2400" dirty="0" smtClean="0"/>
          </a:p>
          <a:p>
            <a:r>
              <a:rPr lang="en-US" sz="2400" dirty="0" smtClean="0"/>
              <a:t>Single </a:t>
            </a:r>
            <a:r>
              <a:rPr lang="en-US" sz="2400" dirty="0"/>
              <a:t>hub for the PRACE training </a:t>
            </a:r>
            <a:r>
              <a:rPr lang="en-US" sz="2400" dirty="0" smtClean="0"/>
              <a:t>events, training </a:t>
            </a:r>
            <a:r>
              <a:rPr lang="en-US" sz="2400" dirty="0"/>
              <a:t>material and </a:t>
            </a:r>
            <a:r>
              <a:rPr lang="en-US" sz="2400" dirty="0" smtClean="0"/>
              <a:t>tutorials</a:t>
            </a:r>
          </a:p>
          <a:p>
            <a:r>
              <a:rPr lang="en-US" sz="2400" dirty="0" smtClean="0"/>
              <a:t>Number of page views </a:t>
            </a:r>
            <a:br>
              <a:rPr lang="en-US" sz="2400" dirty="0" smtClean="0"/>
            </a:br>
            <a:r>
              <a:rPr lang="en-US" sz="2400" dirty="0" smtClean="0"/>
              <a:t>increased by 25% and </a:t>
            </a:r>
            <a:br>
              <a:rPr lang="en-US" sz="2400" dirty="0" smtClean="0"/>
            </a:br>
            <a:r>
              <a:rPr lang="en-US" sz="2400" dirty="0" smtClean="0"/>
              <a:t>number </a:t>
            </a:r>
            <a:r>
              <a:rPr lang="en-US" sz="2400" dirty="0"/>
              <a:t>of users </a:t>
            </a:r>
            <a:r>
              <a:rPr lang="en-US" sz="2400" dirty="0" smtClean="0"/>
              <a:t>by 45%</a:t>
            </a:r>
            <a:r>
              <a:rPr lang="fi-FI" sz="2400" dirty="0" smtClean="0"/>
              <a:t> </a:t>
            </a:r>
            <a:br>
              <a:rPr lang="fi-FI" sz="2400" dirty="0" smtClean="0"/>
            </a:br>
            <a:r>
              <a:rPr lang="en-US" sz="2400" dirty="0" smtClean="0"/>
              <a:t>since 2014</a:t>
            </a:r>
          </a:p>
        </p:txBody>
      </p:sp>
      <p:pic>
        <p:nvPicPr>
          <p:cNvPr id="7" name="Picture 6"/>
          <p:cNvPicPr/>
          <p:nvPr/>
        </p:nvPicPr>
        <p:blipFill>
          <a:blip r:embed="rId4" cstate="print">
            <a:extLst>
              <a:ext uri="{28A0092B-C50C-407E-A947-70E740481C1C}">
                <a14:useLocalDpi xmlns="" xmlns:a14="http://schemas.microsoft.com/office/drawing/2010/main" val="0"/>
              </a:ext>
            </a:extLst>
          </a:blip>
          <a:stretch>
            <a:fillRect/>
          </a:stretch>
        </p:blipFill>
        <p:spPr>
          <a:xfrm>
            <a:off x="4536065" y="2780928"/>
            <a:ext cx="4572000" cy="3312368"/>
          </a:xfrm>
          <a:prstGeom prst="rect">
            <a:avLst/>
          </a:prstGeom>
        </p:spPr>
      </p:pic>
      <p:sp>
        <p:nvSpPr>
          <p:cNvPr id="8" name="Slide Number Placeholder 7"/>
          <p:cNvSpPr>
            <a:spLocks noGrp="1"/>
          </p:cNvSpPr>
          <p:nvPr>
            <p:ph type="sldNum" sz="quarter" idx="12"/>
          </p:nvPr>
        </p:nvSpPr>
        <p:spPr>
          <a:xfrm>
            <a:off x="0" y="6356350"/>
            <a:ext cx="395536" cy="365125"/>
          </a:xfrm>
        </p:spPr>
        <p:txBody>
          <a:bodyPr/>
          <a:lstStyle/>
          <a:p>
            <a:fld id="{36052F6A-383D-4658-9E2E-503D22466366}" type="slidenum">
              <a:rPr lang="en-GB" smtClean="0"/>
              <a:pPr/>
              <a:t>11</a:t>
            </a:fld>
            <a:endParaRPr lang="en-GB" dirty="0"/>
          </a:p>
        </p:txBody>
      </p:sp>
    </p:spTree>
    <p:extLst>
      <p:ext uri="{BB962C8B-B14F-4D97-AF65-F5344CB8AC3E}">
        <p14:creationId xmlns="" xmlns:p14="http://schemas.microsoft.com/office/powerpoint/2010/main" val="357564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p:spPr>
        <p:txBody>
          <a:bodyPr>
            <a:normAutofit/>
          </a:bodyPr>
          <a:lstStyle/>
          <a:p>
            <a:r>
              <a:rPr lang="fi-FI" sz="3600" dirty="0" smtClean="0"/>
              <a:t>CodeVault and More</a:t>
            </a:r>
            <a:endParaRPr lang="fi-FI" sz="3600"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04248" y="3131071"/>
            <a:ext cx="2195904" cy="1564382"/>
          </a:xfrm>
          <a:prstGeom prst="rect">
            <a:avLst/>
          </a:prstGeom>
        </p:spPr>
      </p:pic>
      <p:sp>
        <p:nvSpPr>
          <p:cNvPr id="3" name="Content Placeholder 2"/>
          <p:cNvSpPr>
            <a:spLocks noGrp="1"/>
          </p:cNvSpPr>
          <p:nvPr>
            <p:ph idx="1"/>
          </p:nvPr>
        </p:nvSpPr>
        <p:spPr>
          <a:xfrm>
            <a:off x="467544" y="2436575"/>
            <a:ext cx="6347048" cy="3273227"/>
          </a:xfrm>
        </p:spPr>
        <p:txBody>
          <a:bodyPr>
            <a:noAutofit/>
          </a:bodyPr>
          <a:lstStyle/>
          <a:p>
            <a:r>
              <a:rPr lang="fi-FI" sz="2400" dirty="0" smtClean="0"/>
              <a:t>Repository of Open </a:t>
            </a:r>
            <a:r>
              <a:rPr lang="fi-FI" sz="2400" dirty="0"/>
              <a:t>S</a:t>
            </a:r>
            <a:r>
              <a:rPr lang="fi-FI" sz="2400" dirty="0" smtClean="0"/>
              <a:t>ource code samples</a:t>
            </a:r>
          </a:p>
          <a:p>
            <a:pPr lvl="1"/>
            <a:r>
              <a:rPr lang="fi-FI" sz="2000" dirty="0">
                <a:hlinkClick r:id="rId4"/>
              </a:rPr>
              <a:t>https://</a:t>
            </a:r>
            <a:r>
              <a:rPr lang="fi-FI" sz="2000" dirty="0" smtClean="0">
                <a:hlinkClick r:id="rId4"/>
              </a:rPr>
              <a:t>gitlab.com/PRACE-4IP/CodeVault</a:t>
            </a:r>
            <a:endParaRPr lang="fi-FI" sz="2000" dirty="0" smtClean="0"/>
          </a:p>
          <a:p>
            <a:pPr lvl="1"/>
            <a:r>
              <a:rPr lang="en-GB" sz="2000" dirty="0" smtClean="0"/>
              <a:t>Examples </a:t>
            </a:r>
            <a:r>
              <a:rPr lang="en-GB" sz="2000" dirty="0"/>
              <a:t>and model solutions of common HPC programming </a:t>
            </a:r>
            <a:r>
              <a:rPr lang="en-GB" sz="2000" dirty="0" smtClean="0"/>
              <a:t>tasks</a:t>
            </a:r>
          </a:p>
          <a:p>
            <a:pPr lvl="2"/>
            <a:r>
              <a:rPr lang="en-GB" sz="1600" dirty="0" smtClean="0"/>
              <a:t>Possible to utilise in training and as building </a:t>
            </a:r>
            <a:r>
              <a:rPr lang="en-GB" sz="1600" dirty="0"/>
              <a:t>blocks of real-world </a:t>
            </a:r>
            <a:r>
              <a:rPr lang="en-GB" sz="1600" dirty="0" smtClean="0"/>
              <a:t>applications</a:t>
            </a:r>
          </a:p>
          <a:p>
            <a:pPr lvl="1"/>
            <a:r>
              <a:rPr lang="de-DE" sz="2000" dirty="0"/>
              <a:t>Anonymous </a:t>
            </a:r>
            <a:r>
              <a:rPr lang="de-DE" sz="2000" dirty="0" err="1"/>
              <a:t>read</a:t>
            </a:r>
            <a:r>
              <a:rPr lang="de-DE" sz="2000" dirty="0"/>
              <a:t> </a:t>
            </a:r>
            <a:r>
              <a:rPr lang="de-DE" sz="2000" dirty="0" err="1" smtClean="0"/>
              <a:t>access</a:t>
            </a:r>
            <a:endParaRPr lang="de-DE" sz="2000" dirty="0" smtClean="0"/>
          </a:p>
          <a:p>
            <a:r>
              <a:rPr lang="en-US" sz="2400" dirty="0"/>
              <a:t>Best Practice Guides </a:t>
            </a:r>
            <a:endParaRPr lang="en-US" sz="2400" dirty="0" smtClean="0"/>
          </a:p>
          <a:p>
            <a:pPr lvl="1"/>
            <a:r>
              <a:rPr lang="en-US" sz="2000" dirty="0" smtClean="0">
                <a:hlinkClick r:id="rId5"/>
              </a:rPr>
              <a:t>http</a:t>
            </a:r>
            <a:r>
              <a:rPr lang="en-US" sz="2000" dirty="0">
                <a:hlinkClick r:id="rId5"/>
              </a:rPr>
              <a:t>://www.prace-ri.eu/best-practice-guides</a:t>
            </a:r>
            <a:r>
              <a:rPr lang="en-US" sz="2000" dirty="0" smtClean="0">
                <a:hlinkClick r:id="rId5"/>
              </a:rPr>
              <a:t>/</a:t>
            </a:r>
            <a:endParaRPr lang="en-US" sz="2000" dirty="0" smtClean="0"/>
          </a:p>
          <a:p>
            <a:r>
              <a:rPr lang="en-US" sz="2400" dirty="0" smtClean="0"/>
              <a:t>White Papers</a:t>
            </a:r>
          </a:p>
          <a:p>
            <a:pPr lvl="1"/>
            <a:r>
              <a:rPr lang="en-GB" sz="2000" dirty="0">
                <a:hlinkClick r:id="rId6"/>
              </a:rPr>
              <a:t>http://www.prace-ri.eu/white-papers</a:t>
            </a:r>
            <a:r>
              <a:rPr lang="en-GB" sz="2000" dirty="0" smtClean="0">
                <a:hlinkClick r:id="rId6"/>
              </a:rPr>
              <a:t>/</a:t>
            </a:r>
            <a:endParaRPr lang="en-GB" sz="2000" dirty="0" smtClean="0"/>
          </a:p>
        </p:txBody>
      </p:sp>
      <p:sp>
        <p:nvSpPr>
          <p:cNvPr id="9" name="Slide Number Placeholder 8"/>
          <p:cNvSpPr>
            <a:spLocks noGrp="1"/>
          </p:cNvSpPr>
          <p:nvPr>
            <p:ph type="sldNum" sz="quarter" idx="12"/>
          </p:nvPr>
        </p:nvSpPr>
        <p:spPr>
          <a:xfrm>
            <a:off x="0" y="6356350"/>
            <a:ext cx="395536" cy="365125"/>
          </a:xfrm>
        </p:spPr>
        <p:txBody>
          <a:bodyPr/>
          <a:lstStyle/>
          <a:p>
            <a:fld id="{36052F6A-383D-4658-9E2E-503D22466366}" type="slidenum">
              <a:rPr lang="en-GB" smtClean="0"/>
              <a:pPr/>
              <a:t>12</a:t>
            </a:fld>
            <a:endParaRPr lang="en-GB" dirty="0"/>
          </a:p>
        </p:txBody>
      </p:sp>
    </p:spTree>
    <p:extLst>
      <p:ext uri="{BB962C8B-B14F-4D97-AF65-F5344CB8AC3E}">
        <p14:creationId xmlns="" xmlns:p14="http://schemas.microsoft.com/office/powerpoint/2010/main" val="294637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Future Training </a:t>
            </a:r>
            <a:r>
              <a:rPr lang="de-DE" sz="3600" dirty="0" err="1"/>
              <a:t>Activities</a:t>
            </a:r>
            <a:endParaRPr lang="de-DE" sz="3600" dirty="0"/>
          </a:p>
        </p:txBody>
      </p:sp>
      <p:sp>
        <p:nvSpPr>
          <p:cNvPr id="3" name="Inhaltsplatzhalter 2"/>
          <p:cNvSpPr>
            <a:spLocks noGrp="1"/>
          </p:cNvSpPr>
          <p:nvPr>
            <p:ph idx="1"/>
          </p:nvPr>
        </p:nvSpPr>
        <p:spPr/>
        <p:txBody>
          <a:bodyPr/>
          <a:lstStyle/>
          <a:p>
            <a:r>
              <a:rPr lang="de-DE" sz="2400" dirty="0" smtClean="0"/>
              <a:t>On-</a:t>
            </a:r>
            <a:r>
              <a:rPr lang="de-DE" sz="2400" dirty="0" err="1" smtClean="0"/>
              <a:t>demand</a:t>
            </a:r>
            <a:r>
              <a:rPr lang="de-DE" sz="2400" dirty="0" smtClean="0"/>
              <a:t> </a:t>
            </a:r>
            <a:r>
              <a:rPr lang="de-DE" sz="2400" dirty="0" err="1" smtClean="0"/>
              <a:t>events</a:t>
            </a:r>
            <a:r>
              <a:rPr lang="de-DE" sz="2400" dirty="0" smtClean="0"/>
              <a:t> </a:t>
            </a:r>
            <a:r>
              <a:rPr lang="de-DE" sz="2400" dirty="0" err="1" smtClean="0"/>
              <a:t>addressing</a:t>
            </a:r>
            <a:r>
              <a:rPr lang="de-DE" sz="2400" dirty="0" smtClean="0"/>
              <a:t> </a:t>
            </a:r>
            <a:r>
              <a:rPr lang="de-DE" sz="2400" dirty="0" err="1" smtClean="0"/>
              <a:t>the</a:t>
            </a:r>
            <a:r>
              <a:rPr lang="de-DE" sz="2400" dirty="0" smtClean="0"/>
              <a:t> </a:t>
            </a:r>
            <a:r>
              <a:rPr lang="de-DE" sz="2400" dirty="0" err="1" smtClean="0"/>
              <a:t>needs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CoEs</a:t>
            </a:r>
            <a:endParaRPr lang="de-DE" sz="2400" dirty="0" smtClean="0"/>
          </a:p>
          <a:p>
            <a:pPr lvl="1"/>
            <a:r>
              <a:rPr lang="en-US" sz="2000" dirty="0"/>
              <a:t>Needs for basic, intermediate, and advanced </a:t>
            </a:r>
            <a:r>
              <a:rPr lang="en-US" sz="2000" dirty="0" smtClean="0"/>
              <a:t>training</a:t>
            </a:r>
          </a:p>
          <a:p>
            <a:pPr marL="342900" lvl="1" indent="-342900">
              <a:buFont typeface="Arial" pitchFamily="34" charset="0"/>
              <a:buChar char="•"/>
            </a:pPr>
            <a:r>
              <a:rPr lang="en-US" sz="2400" dirty="0" smtClean="0"/>
              <a:t>Launch of Massive </a:t>
            </a:r>
            <a:r>
              <a:rPr lang="en-US" sz="2400" dirty="0"/>
              <a:t>Open Online </a:t>
            </a:r>
            <a:r>
              <a:rPr lang="en-US" sz="2400" dirty="0" smtClean="0"/>
              <a:t>Courses (MOOCs)</a:t>
            </a:r>
          </a:p>
          <a:p>
            <a:pPr marL="742950" lvl="2" indent="-342900">
              <a:buFont typeface="Symbol" panose="05050102010706020507" pitchFamily="18" charset="2"/>
              <a:buChar char="-"/>
            </a:pPr>
            <a:r>
              <a:rPr lang="en-US" sz="2000" dirty="0"/>
              <a:t>Introduction to HPC, coordinated by EPCC</a:t>
            </a:r>
          </a:p>
          <a:p>
            <a:pPr marL="742950" lvl="2" indent="-342900">
              <a:buFont typeface="Symbol" panose="05050102010706020507" pitchFamily="18" charset="2"/>
              <a:buChar char="-"/>
            </a:pPr>
            <a:r>
              <a:rPr lang="en-US" sz="2000" dirty="0"/>
              <a:t>Management of massive data, coordinated by Univ. </a:t>
            </a:r>
            <a:r>
              <a:rPr lang="en-US" sz="2000" dirty="0" smtClean="0"/>
              <a:t>Ljubljana</a:t>
            </a:r>
          </a:p>
          <a:p>
            <a:pPr marL="342900" lvl="1" indent="-342900">
              <a:buFont typeface="Arial" pitchFamily="34" charset="0"/>
              <a:buChar char="•"/>
            </a:pPr>
            <a:r>
              <a:rPr lang="en-US" sz="2400" dirty="0"/>
              <a:t>PRACE Training </a:t>
            </a:r>
            <a:r>
              <a:rPr lang="en-US" sz="2400" dirty="0" err="1" smtClean="0"/>
              <a:t>Centres</a:t>
            </a:r>
            <a:r>
              <a:rPr lang="en-US" sz="2400" dirty="0" smtClean="0"/>
              <a:t> (PTCs)</a:t>
            </a:r>
          </a:p>
          <a:p>
            <a:pPr marL="742950" lvl="2" indent="-342900">
              <a:buFont typeface="Symbol" panose="05050102010706020507" pitchFamily="18" charset="2"/>
              <a:buChar char="-"/>
            </a:pPr>
            <a:r>
              <a:rPr lang="en-US" sz="2000" dirty="0" smtClean="0"/>
              <a:t>Cover basic and advanced needs across Europe</a:t>
            </a:r>
            <a:endParaRPr lang="en-US" sz="2000" dirty="0"/>
          </a:p>
          <a:p>
            <a:pPr marL="457200" lvl="1" indent="0">
              <a:buNone/>
            </a:pPr>
            <a:endParaRPr lang="en-US" sz="2000" dirty="0"/>
          </a:p>
          <a:p>
            <a:pPr lvl="1"/>
            <a:endParaRPr lang="de-DE" sz="2400" dirty="0"/>
          </a:p>
        </p:txBody>
      </p:sp>
      <p:sp>
        <p:nvSpPr>
          <p:cNvPr id="6" name="Foliennummernplatzhalter 5"/>
          <p:cNvSpPr>
            <a:spLocks noGrp="1"/>
          </p:cNvSpPr>
          <p:nvPr>
            <p:ph type="sldNum" sz="quarter" idx="12"/>
          </p:nvPr>
        </p:nvSpPr>
        <p:spPr>
          <a:xfrm>
            <a:off x="0" y="6356350"/>
            <a:ext cx="467544" cy="365125"/>
          </a:xfrm>
        </p:spPr>
        <p:txBody>
          <a:bodyPr/>
          <a:lstStyle/>
          <a:p>
            <a:fld id="{36052F6A-383D-4658-9E2E-503D22466366}" type="slidenum">
              <a:rPr lang="en-GB" smtClean="0"/>
              <a:pPr/>
              <a:t>13</a:t>
            </a:fld>
            <a:endParaRPr lang="en-GB"/>
          </a:p>
        </p:txBody>
      </p:sp>
    </p:spTree>
    <p:extLst>
      <p:ext uri="{BB962C8B-B14F-4D97-AF65-F5344CB8AC3E}">
        <p14:creationId xmlns="" xmlns:p14="http://schemas.microsoft.com/office/powerpoint/2010/main" val="364931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ICHEC Summer of HPC_web.pd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73261" y="2456199"/>
            <a:ext cx="2875203" cy="4068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8" descr="PRACE_SummerOfHPC.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7130" y="3429000"/>
            <a:ext cx="3279531"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3" name="Slide Number Placeholder 10"/>
          <p:cNvSpPr>
            <a:spLocks noGrp="1"/>
          </p:cNvSpPr>
          <p:nvPr>
            <p:ph type="sldNum" sz="quarter" idx="10"/>
          </p:nvPr>
        </p:nvSpPr>
        <p:spPr>
          <a:xfrm>
            <a:off x="0" y="6356351"/>
            <a:ext cx="395536"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Char char="–"/>
              <a:defRPr sz="19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Char char="•"/>
              <a:defRPr sz="17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B0E12AB9-6003-45A7-A12A-7FF6F6CBD7E5}" type="slidenum">
              <a:rPr lang="en-GB" altLang="de-DE" sz="1400"/>
              <a:pPr algn="r" eaLnBrk="1" hangingPunct="1">
                <a:spcBef>
                  <a:spcPct val="0"/>
                </a:spcBef>
                <a:buFontTx/>
                <a:buNone/>
              </a:pPr>
              <a:t>14</a:t>
            </a:fld>
            <a:endParaRPr lang="en-GB" altLang="de-DE" sz="1400" dirty="0"/>
          </a:p>
        </p:txBody>
      </p:sp>
      <p:sp>
        <p:nvSpPr>
          <p:cNvPr id="22534" name="TextBox 13"/>
          <p:cNvSpPr txBox="1">
            <a:spLocks noChangeArrowheads="1"/>
          </p:cNvSpPr>
          <p:nvPr/>
        </p:nvSpPr>
        <p:spPr bwMode="auto">
          <a:xfrm>
            <a:off x="539552" y="2456199"/>
            <a:ext cx="510745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Char char="–"/>
              <a:defRPr sz="19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Char char="•"/>
              <a:defRPr sz="17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marL="0" indent="0" eaLnBrk="1" hangingPunct="1">
              <a:spcBef>
                <a:spcPct val="0"/>
              </a:spcBef>
              <a:buNone/>
            </a:pPr>
            <a:r>
              <a:rPr lang="en-US" altLang="de-DE" sz="1800" dirty="0">
                <a:solidFill>
                  <a:srgbClr val="19317B"/>
                </a:solidFill>
              </a:rPr>
              <a:t>Goal: To inspire the next generation of software engineering, </a:t>
            </a:r>
            <a:r>
              <a:rPr lang="en-US" altLang="de-DE" sz="1800" dirty="0" smtClean="0">
                <a:solidFill>
                  <a:srgbClr val="19317B"/>
                </a:solidFill>
              </a:rPr>
              <a:t>system administrators, </a:t>
            </a:r>
            <a:r>
              <a:rPr lang="en-US" altLang="de-DE" sz="1800" dirty="0">
                <a:solidFill>
                  <a:srgbClr val="19317B"/>
                </a:solidFill>
              </a:rPr>
              <a:t>and general users of </a:t>
            </a:r>
            <a:r>
              <a:rPr lang="en-US" altLang="de-DE" sz="1800" dirty="0" smtClean="0">
                <a:solidFill>
                  <a:srgbClr val="19317B"/>
                </a:solidFill>
              </a:rPr>
              <a:t>HPC</a:t>
            </a:r>
            <a:endParaRPr lang="en-US" altLang="de-DE" sz="1800" dirty="0">
              <a:solidFill>
                <a:srgbClr val="19317B"/>
              </a:solidFill>
            </a:endParaRPr>
          </a:p>
        </p:txBody>
      </p:sp>
      <p:sp>
        <p:nvSpPr>
          <p:cNvPr id="22535" name="Title 1"/>
          <p:cNvSpPr>
            <a:spLocks noGrp="1"/>
          </p:cNvSpPr>
          <p:nvPr>
            <p:ph type="title"/>
          </p:nvPr>
        </p:nvSpPr>
        <p:spPr>
          <a:xfrm>
            <a:off x="223471" y="1484312"/>
            <a:ext cx="8697057" cy="720725"/>
          </a:xfrm>
        </p:spPr>
        <p:txBody>
          <a:bodyPr>
            <a:normAutofit fontScale="90000"/>
          </a:bodyPr>
          <a:lstStyle/>
          <a:p>
            <a:r>
              <a:rPr lang="en-US" altLang="de-DE" dirty="0" smtClean="0">
                <a:ea typeface="ＭＳ Ｐゴシック" pitchFamily="34" charset="-128"/>
              </a:rPr>
              <a:t>PRACE Summer of HPC (</a:t>
            </a:r>
            <a:r>
              <a:rPr lang="en-US" altLang="de-DE" dirty="0" err="1" smtClean="0">
                <a:ea typeface="ＭＳ Ｐゴシック" pitchFamily="34" charset="-128"/>
              </a:rPr>
              <a:t>SoHPC</a:t>
            </a:r>
            <a:r>
              <a:rPr lang="en-US" altLang="de-DE" dirty="0" smtClean="0">
                <a:ea typeface="ＭＳ Ｐゴシック" pitchFamily="34" charset="-128"/>
              </a:rPr>
              <a:t>)</a:t>
            </a:r>
          </a:p>
        </p:txBody>
      </p:sp>
    </p:spTree>
    <p:extLst>
      <p:ext uri="{BB962C8B-B14F-4D97-AF65-F5344CB8AC3E}">
        <p14:creationId xmlns="" xmlns:p14="http://schemas.microsoft.com/office/powerpoint/2010/main" val="54928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7"/>
          <p:cNvPicPr>
            <a:picLocks noChangeAspect="1"/>
          </p:cNvPicPr>
          <p:nvPr/>
        </p:nvPicPr>
        <p:blipFill>
          <a:blip r:embed="rId2" cstate="print"/>
          <a:stretch>
            <a:fillRect/>
          </a:stretch>
        </p:blipFill>
        <p:spPr>
          <a:xfrm>
            <a:off x="3915224" y="4729735"/>
            <a:ext cx="953289" cy="721322"/>
          </a:xfrm>
          <a:prstGeom prst="rect">
            <a:avLst/>
          </a:prstGeom>
        </p:spPr>
      </p:pic>
      <p:pic>
        <p:nvPicPr>
          <p:cNvPr id="5" name="Image 3" descr="cs.jpg"/>
          <p:cNvPicPr>
            <a:picLocks noChangeAspect="1"/>
          </p:cNvPicPr>
          <p:nvPr/>
        </p:nvPicPr>
        <p:blipFill rotWithShape="1">
          <a:blip r:embed="rId3" cstate="print">
            <a:extLst>
              <a:ext uri="{28A0092B-C50C-407E-A947-70E740481C1C}">
                <a14:useLocalDpi xmlns="" xmlns:a14="http://schemas.microsoft.com/office/drawing/2010/main" val="0"/>
              </a:ext>
            </a:extLst>
          </a:blip>
          <a:srcRect l="1" r="82277"/>
          <a:stretch/>
        </p:blipFill>
        <p:spPr>
          <a:xfrm>
            <a:off x="445147" y="2570249"/>
            <a:ext cx="1620000" cy="961534"/>
          </a:xfrm>
          <a:prstGeom prst="rect">
            <a:avLst/>
          </a:prstGeom>
        </p:spPr>
      </p:pic>
      <p:pic>
        <p:nvPicPr>
          <p:cNvPr id="6" name="Image 4" descr="edf_logo.g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98332" y="3306354"/>
            <a:ext cx="1053599" cy="1106279"/>
          </a:xfrm>
          <a:prstGeom prst="rect">
            <a:avLst/>
          </a:prstGeom>
        </p:spPr>
      </p:pic>
      <p:pic>
        <p:nvPicPr>
          <p:cNvPr id="7" name="Image 5" descr="esiLogo.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95936" y="6161896"/>
            <a:ext cx="3423842" cy="684768"/>
          </a:xfrm>
          <a:prstGeom prst="rect">
            <a:avLst/>
          </a:prstGeom>
        </p:spPr>
      </p:pic>
      <p:pic>
        <p:nvPicPr>
          <p:cNvPr id="8" name="Image 6" descr="hydrocea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76622" y="6161896"/>
            <a:ext cx="1431281" cy="651480"/>
          </a:xfrm>
          <a:prstGeom prst="rect">
            <a:avLst/>
          </a:prstGeom>
        </p:spPr>
      </p:pic>
      <p:pic>
        <p:nvPicPr>
          <p:cNvPr id="9" name="Image 7" descr="logo_psa.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984810" y="1503882"/>
            <a:ext cx="2611118" cy="521777"/>
          </a:xfrm>
          <a:prstGeom prst="rect">
            <a:avLst/>
          </a:prstGeom>
        </p:spPr>
      </p:pic>
      <p:pic>
        <p:nvPicPr>
          <p:cNvPr id="10" name="Image 9" descr="safran.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660232" y="4230454"/>
            <a:ext cx="1215395" cy="911546"/>
          </a:xfrm>
          <a:prstGeom prst="rect">
            <a:avLst/>
          </a:prstGeom>
        </p:spPr>
      </p:pic>
      <p:pic>
        <p:nvPicPr>
          <p:cNvPr id="11" name="Picture 2" descr="J:\Bildarchiv\CT_Logos_Claims_Fonts\0_CT_logo_vorlagen\01_logos_continental\continental_ppt.png"/>
          <p:cNvPicPr>
            <a:picLocks noChangeAspect="1" noChangeArrowheads="1"/>
          </p:cNvPicPr>
          <p:nvPr/>
        </p:nvPicPr>
        <p:blipFill>
          <a:blip r:embed="rId9" cstate="print"/>
          <a:stretch>
            <a:fillRect/>
          </a:stretch>
        </p:blipFill>
        <p:spPr bwMode="auto">
          <a:xfrm>
            <a:off x="266372" y="3874983"/>
            <a:ext cx="1905657" cy="327234"/>
          </a:xfrm>
          <a:prstGeom prst="rect">
            <a:avLst/>
          </a:prstGeom>
          <a:noFill/>
        </p:spPr>
      </p:pic>
      <p:pic>
        <p:nvPicPr>
          <p:cNvPr id="12" name="Image 12" descr="dompe_spa.gif"/>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932040" y="2374776"/>
            <a:ext cx="1892300" cy="838200"/>
          </a:xfrm>
          <a:prstGeom prst="rect">
            <a:avLst/>
          </a:prstGeom>
        </p:spPr>
      </p:pic>
      <p:pic>
        <p:nvPicPr>
          <p:cNvPr id="13" name="Image 13" descr="ARIA TECHNOLOGIES.jp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292080" y="4149080"/>
            <a:ext cx="1260570" cy="1025362"/>
          </a:xfrm>
          <a:prstGeom prst="rect">
            <a:avLst/>
          </a:prstGeom>
        </p:spPr>
      </p:pic>
      <p:pic>
        <p:nvPicPr>
          <p:cNvPr id="14" name="Image 14" descr="image2647783008193384213.jp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025234" y="1522962"/>
            <a:ext cx="1663700" cy="851814"/>
          </a:xfrm>
          <a:prstGeom prst="rect">
            <a:avLst/>
          </a:prstGeom>
        </p:spPr>
      </p:pic>
      <p:pic>
        <p:nvPicPr>
          <p:cNvPr id="15" name="Image 15" descr="ascomp_.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372350" y="5733256"/>
            <a:ext cx="1506607" cy="679450"/>
          </a:xfrm>
          <a:prstGeom prst="rect">
            <a:avLst/>
          </a:prstGeom>
        </p:spPr>
      </p:pic>
      <p:pic>
        <p:nvPicPr>
          <p:cNvPr id="16" name="Image 16" descr="Munich-Re-610x340.jp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595928" y="1513279"/>
            <a:ext cx="1548072" cy="886600"/>
          </a:xfrm>
          <a:prstGeom prst="rect">
            <a:avLst/>
          </a:prstGeom>
        </p:spPr>
      </p:pic>
      <p:pic>
        <p:nvPicPr>
          <p:cNvPr id="17" name="Image 17" descr="logo-Tetra-pak.jpg"/>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279808" y="4888031"/>
            <a:ext cx="864096" cy="864096"/>
          </a:xfrm>
          <a:prstGeom prst="rect">
            <a:avLst/>
          </a:prstGeom>
        </p:spPr>
      </p:pic>
      <p:pic>
        <p:nvPicPr>
          <p:cNvPr id="18" name="Image 18" descr="logo Vratis.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4622860" y="4131197"/>
            <a:ext cx="723900" cy="687705"/>
          </a:xfrm>
          <a:prstGeom prst="rect">
            <a:avLst/>
          </a:prstGeom>
        </p:spPr>
      </p:pic>
      <p:pic>
        <p:nvPicPr>
          <p:cNvPr id="19" name="Image 19" descr="eurobios.jp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467544" y="3228295"/>
            <a:ext cx="1503197" cy="488737"/>
          </a:xfrm>
          <a:prstGeom prst="rect">
            <a:avLst/>
          </a:prstGeom>
        </p:spPr>
      </p:pic>
      <p:pic>
        <p:nvPicPr>
          <p:cNvPr id="20" name="Image 20" descr="eurecom.gif"/>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2433044" y="2246530"/>
            <a:ext cx="1466158" cy="651013"/>
          </a:xfrm>
          <a:prstGeom prst="rect">
            <a:avLst/>
          </a:prstGeom>
        </p:spPr>
      </p:pic>
      <p:pic>
        <p:nvPicPr>
          <p:cNvPr id="21" name="Image 21" descr="38a3434.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251520" y="4365104"/>
            <a:ext cx="1517650" cy="470472"/>
          </a:xfrm>
          <a:prstGeom prst="rect">
            <a:avLst/>
          </a:prstGeom>
        </p:spPr>
      </p:pic>
      <p:pic>
        <p:nvPicPr>
          <p:cNvPr id="22" name="Image 22" descr="logo-RTE1.PNG"/>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5580112" y="5373216"/>
            <a:ext cx="1652586" cy="528937"/>
          </a:xfrm>
          <a:prstGeom prst="rect">
            <a:avLst/>
          </a:prstGeom>
        </p:spPr>
      </p:pic>
      <p:pic>
        <p:nvPicPr>
          <p:cNvPr id="23" name="Image 23" descr="logo.gif"/>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5796136" y="3501008"/>
            <a:ext cx="2495550" cy="630189"/>
          </a:xfrm>
          <a:prstGeom prst="rect">
            <a:avLst/>
          </a:prstGeom>
        </p:spPr>
      </p:pic>
      <p:pic>
        <p:nvPicPr>
          <p:cNvPr id="24" name="Image 24" descr="646101_300.jpg"/>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0" y="1513279"/>
            <a:ext cx="649114" cy="649114"/>
          </a:xfrm>
          <a:prstGeom prst="rect">
            <a:avLst/>
          </a:prstGeom>
        </p:spPr>
      </p:pic>
      <p:pic>
        <p:nvPicPr>
          <p:cNvPr id="25" name="Picture 68" descr="sitelogo-deltares.gif"/>
          <p:cNvPicPr>
            <a:picLocks noChangeAspect="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5940152" y="2132856"/>
            <a:ext cx="1062592" cy="54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Image 2" descr="images.jpeg"/>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25911" y="6083929"/>
            <a:ext cx="1551384" cy="775692"/>
          </a:xfrm>
          <a:prstGeom prst="rect">
            <a:avLst/>
          </a:prstGeom>
        </p:spPr>
      </p:pic>
      <p:pic>
        <p:nvPicPr>
          <p:cNvPr id="27" name="Image 8" descr="logo-2.png"/>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2938996" y="4365104"/>
            <a:ext cx="1125125" cy="720080"/>
          </a:xfrm>
          <a:prstGeom prst="rect">
            <a:avLst/>
          </a:prstGeom>
        </p:spPr>
      </p:pic>
      <p:pic>
        <p:nvPicPr>
          <p:cNvPr id="28" name="Image 27" descr="05373902-photo-logo-stmicroelectronics.jpg.png"/>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2311768" y="3394023"/>
            <a:ext cx="1314564" cy="929490"/>
          </a:xfrm>
          <a:prstGeom prst="rect">
            <a:avLst/>
          </a:prstGeom>
        </p:spPr>
      </p:pic>
      <p:pic>
        <p:nvPicPr>
          <p:cNvPr id="29" name="Image 1" descr="Toyota_logo2.svg.png"/>
          <p:cNvPicPr>
            <a:picLocks noChangeAspect="1"/>
          </p:cNvPicPr>
          <p:nvPr/>
        </p:nvPicPr>
        <p:blipFill>
          <a:blip r:embed="rId27" cstate="print">
            <a:extLst>
              <a:ext uri="{28A0092B-C50C-407E-A947-70E740481C1C}">
                <a14:useLocalDpi xmlns="" xmlns:a14="http://schemas.microsoft.com/office/drawing/2010/main" val="0"/>
              </a:ext>
            </a:extLst>
          </a:blip>
          <a:stretch>
            <a:fillRect/>
          </a:stretch>
        </p:blipFill>
        <p:spPr>
          <a:xfrm>
            <a:off x="3809280" y="2264224"/>
            <a:ext cx="1115616" cy="917583"/>
          </a:xfrm>
          <a:prstGeom prst="rect">
            <a:avLst/>
          </a:prstGeom>
        </p:spPr>
      </p:pic>
      <p:pic>
        <p:nvPicPr>
          <p:cNvPr id="30" name="Image 26"/>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4271722" y="5314558"/>
            <a:ext cx="1267594" cy="527455"/>
          </a:xfrm>
          <a:prstGeom prst="rect">
            <a:avLst/>
          </a:prstGeom>
        </p:spPr>
      </p:pic>
      <p:pic>
        <p:nvPicPr>
          <p:cNvPr id="31" name="Image 28"/>
          <p:cNvPicPr>
            <a:picLocks noChangeAspect="1"/>
          </p:cNvPicPr>
          <p:nvPr/>
        </p:nvPicPr>
        <p:blipFill>
          <a:blip r:embed="rId29" cstate="print">
            <a:extLst>
              <a:ext uri="{28A0092B-C50C-407E-A947-70E740481C1C}">
                <a14:useLocalDpi xmlns="" xmlns:a14="http://schemas.microsoft.com/office/drawing/2010/main" val="0"/>
              </a:ext>
            </a:extLst>
          </a:blip>
          <a:stretch>
            <a:fillRect/>
          </a:stretch>
        </p:blipFill>
        <p:spPr>
          <a:xfrm>
            <a:off x="7342039" y="6438221"/>
            <a:ext cx="1669928" cy="325636"/>
          </a:xfrm>
          <a:prstGeom prst="rect">
            <a:avLst/>
          </a:prstGeom>
        </p:spPr>
      </p:pic>
      <p:pic>
        <p:nvPicPr>
          <p:cNvPr id="32" name="Image 29"/>
          <p:cNvPicPr>
            <a:picLocks noChangeAspect="1"/>
          </p:cNvPicPr>
          <p:nvPr/>
        </p:nvPicPr>
        <p:blipFill>
          <a:blip r:embed="rId30" cstate="print">
            <a:extLst>
              <a:ext uri="{28A0092B-C50C-407E-A947-70E740481C1C}">
                <a14:useLocalDpi xmlns="" xmlns:a14="http://schemas.microsoft.com/office/drawing/2010/main" val="0"/>
              </a:ext>
            </a:extLst>
          </a:blip>
          <a:stretch>
            <a:fillRect/>
          </a:stretch>
        </p:blipFill>
        <p:spPr>
          <a:xfrm>
            <a:off x="2195600" y="5190283"/>
            <a:ext cx="1730077" cy="776109"/>
          </a:xfrm>
          <a:prstGeom prst="rect">
            <a:avLst/>
          </a:prstGeom>
        </p:spPr>
      </p:pic>
      <p:pic>
        <p:nvPicPr>
          <p:cNvPr id="33" name="Image 30"/>
          <p:cNvPicPr>
            <a:picLocks noChangeAspect="1"/>
          </p:cNvPicPr>
          <p:nvPr/>
        </p:nvPicPr>
        <p:blipFill>
          <a:blip r:embed="rId31" cstate="print"/>
          <a:stretch>
            <a:fillRect/>
          </a:stretch>
        </p:blipFill>
        <p:spPr>
          <a:xfrm>
            <a:off x="5009780" y="3538307"/>
            <a:ext cx="600659" cy="575632"/>
          </a:xfrm>
          <a:prstGeom prst="rect">
            <a:avLst/>
          </a:prstGeom>
        </p:spPr>
      </p:pic>
      <p:pic>
        <p:nvPicPr>
          <p:cNvPr id="34" name="Image 31"/>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4614086" y="1950630"/>
            <a:ext cx="1062331" cy="349052"/>
          </a:xfrm>
          <a:prstGeom prst="rect">
            <a:avLst/>
          </a:prstGeom>
        </p:spPr>
      </p:pic>
      <p:pic>
        <p:nvPicPr>
          <p:cNvPr id="35" name="Image 32"/>
          <p:cNvPicPr>
            <a:picLocks noChangeAspect="1"/>
          </p:cNvPicPr>
          <p:nvPr/>
        </p:nvPicPr>
        <p:blipFill>
          <a:blip r:embed="rId33" cstate="print">
            <a:extLst>
              <a:ext uri="{28A0092B-C50C-407E-A947-70E740481C1C}">
                <a14:useLocalDpi xmlns="" xmlns:a14="http://schemas.microsoft.com/office/drawing/2010/main" val="0"/>
              </a:ext>
            </a:extLst>
          </a:blip>
          <a:stretch>
            <a:fillRect/>
          </a:stretch>
        </p:blipFill>
        <p:spPr>
          <a:xfrm>
            <a:off x="102601" y="5005593"/>
            <a:ext cx="912900" cy="580005"/>
          </a:xfrm>
          <a:prstGeom prst="rect">
            <a:avLst/>
          </a:prstGeom>
        </p:spPr>
      </p:pic>
      <p:pic>
        <p:nvPicPr>
          <p:cNvPr id="36" name="Picture 23" descr="Bull logo endorsed.jpeg"/>
          <p:cNvPicPr>
            <a:picLocks noChangeAspect="1"/>
          </p:cNvPicPr>
          <p:nvPr/>
        </p:nvPicPr>
        <p:blipFill>
          <a:blip r:embed="rId34" cstate="email"/>
          <a:srcRect l="29932" t="35081" r="29932" b="35081"/>
          <a:stretch>
            <a:fillRect/>
          </a:stretch>
        </p:blipFill>
        <p:spPr>
          <a:xfrm>
            <a:off x="8172400" y="4020492"/>
            <a:ext cx="792707" cy="416620"/>
          </a:xfrm>
          <a:prstGeom prst="rect">
            <a:avLst/>
          </a:prstGeom>
        </p:spPr>
      </p:pic>
      <p:pic>
        <p:nvPicPr>
          <p:cNvPr id="37" name="Image 34"/>
          <p:cNvPicPr>
            <a:picLocks noChangeAspect="1"/>
          </p:cNvPicPr>
          <p:nvPr/>
        </p:nvPicPr>
        <p:blipFill>
          <a:blip r:embed="rId35" cstate="print">
            <a:extLst>
              <a:ext uri="{28A0092B-C50C-407E-A947-70E740481C1C}">
                <a14:useLocalDpi xmlns="" xmlns:a14="http://schemas.microsoft.com/office/drawing/2010/main" val="0"/>
              </a:ext>
            </a:extLst>
          </a:blip>
          <a:stretch>
            <a:fillRect/>
          </a:stretch>
        </p:blipFill>
        <p:spPr>
          <a:xfrm>
            <a:off x="2195736" y="2996952"/>
            <a:ext cx="1626179" cy="357760"/>
          </a:xfrm>
          <a:prstGeom prst="rect">
            <a:avLst/>
          </a:prstGeom>
        </p:spPr>
      </p:pic>
      <p:pic>
        <p:nvPicPr>
          <p:cNvPr id="38" name="Picture 2" descr="logo AS+ Grand"/>
          <p:cNvPicPr>
            <a:picLocks noChangeAspect="1" noChangeArrowheads="1"/>
          </p:cNvPicPr>
          <p:nvPr/>
        </p:nvPicPr>
        <p:blipFill>
          <a:blip r:embed="rId36" cstate="print"/>
          <a:srcRect/>
          <a:stretch>
            <a:fillRect/>
          </a:stretch>
        </p:blipFill>
        <p:spPr bwMode="auto">
          <a:xfrm>
            <a:off x="1115616" y="6093296"/>
            <a:ext cx="1052554" cy="363867"/>
          </a:xfrm>
          <a:prstGeom prst="rect">
            <a:avLst/>
          </a:prstGeom>
          <a:noFill/>
          <a:ln w="9525">
            <a:noFill/>
            <a:miter lim="800000"/>
            <a:headEnd/>
            <a:tailEnd/>
          </a:ln>
        </p:spPr>
      </p:pic>
      <p:pic>
        <p:nvPicPr>
          <p:cNvPr id="39" name="Image 36"/>
          <p:cNvPicPr>
            <a:picLocks noChangeAspect="1"/>
          </p:cNvPicPr>
          <p:nvPr/>
        </p:nvPicPr>
        <p:blipFill>
          <a:blip r:embed="rId37" cstate="print">
            <a:extLst>
              <a:ext uri="{28A0092B-C50C-407E-A947-70E740481C1C}">
                <a14:useLocalDpi xmlns="" xmlns:a14="http://schemas.microsoft.com/office/drawing/2010/main" val="0"/>
              </a:ext>
            </a:extLst>
          </a:blip>
          <a:stretch>
            <a:fillRect/>
          </a:stretch>
        </p:blipFill>
        <p:spPr>
          <a:xfrm>
            <a:off x="7125320" y="5318458"/>
            <a:ext cx="1598844" cy="325879"/>
          </a:xfrm>
          <a:prstGeom prst="rect">
            <a:avLst/>
          </a:prstGeom>
        </p:spPr>
      </p:pic>
      <p:pic>
        <p:nvPicPr>
          <p:cNvPr id="41" name="Image 40"/>
          <p:cNvPicPr>
            <a:picLocks noChangeAspect="1"/>
          </p:cNvPicPr>
          <p:nvPr/>
        </p:nvPicPr>
        <p:blipFill>
          <a:blip r:embed="rId38" cstate="print">
            <a:extLst>
              <a:ext uri="{28A0092B-C50C-407E-A947-70E740481C1C}">
                <a14:useLocalDpi xmlns="" xmlns:a14="http://schemas.microsoft.com/office/drawing/2010/main" val="0"/>
              </a:ext>
            </a:extLst>
          </a:blip>
          <a:stretch>
            <a:fillRect/>
          </a:stretch>
        </p:blipFill>
        <p:spPr>
          <a:xfrm>
            <a:off x="3663071" y="1513355"/>
            <a:ext cx="1324119" cy="358794"/>
          </a:xfrm>
          <a:prstGeom prst="rect">
            <a:avLst/>
          </a:prstGeom>
        </p:spPr>
      </p:pic>
      <p:pic>
        <p:nvPicPr>
          <p:cNvPr id="42" name="Image 41"/>
          <p:cNvPicPr>
            <a:picLocks noChangeAspect="1"/>
          </p:cNvPicPr>
          <p:nvPr/>
        </p:nvPicPr>
        <p:blipFill>
          <a:blip r:embed="rId39" cstate="print">
            <a:extLst>
              <a:ext uri="{28A0092B-C50C-407E-A947-70E740481C1C}">
                <a14:useLocalDpi xmlns="" xmlns:a14="http://schemas.microsoft.com/office/drawing/2010/main" val="0"/>
              </a:ext>
            </a:extLst>
          </a:blip>
          <a:stretch>
            <a:fillRect/>
          </a:stretch>
        </p:blipFill>
        <p:spPr>
          <a:xfrm>
            <a:off x="141408" y="2086767"/>
            <a:ext cx="744979" cy="744979"/>
          </a:xfrm>
          <a:prstGeom prst="rect">
            <a:avLst/>
          </a:prstGeom>
        </p:spPr>
      </p:pic>
      <p:pic>
        <p:nvPicPr>
          <p:cNvPr id="43" name="Image 42"/>
          <p:cNvPicPr>
            <a:picLocks noChangeAspect="1"/>
          </p:cNvPicPr>
          <p:nvPr/>
        </p:nvPicPr>
        <p:blipFill>
          <a:blip r:embed="rId40" cstate="print"/>
          <a:stretch>
            <a:fillRect/>
          </a:stretch>
        </p:blipFill>
        <p:spPr>
          <a:xfrm>
            <a:off x="-3377" y="5728673"/>
            <a:ext cx="1536005" cy="363601"/>
          </a:xfrm>
          <a:prstGeom prst="rect">
            <a:avLst/>
          </a:prstGeom>
        </p:spPr>
      </p:pic>
      <p:pic>
        <p:nvPicPr>
          <p:cNvPr id="44" name="Image 43"/>
          <p:cNvPicPr>
            <a:picLocks noChangeAspect="1"/>
          </p:cNvPicPr>
          <p:nvPr/>
        </p:nvPicPr>
        <p:blipFill>
          <a:blip r:embed="rId41" cstate="print"/>
          <a:stretch>
            <a:fillRect/>
          </a:stretch>
        </p:blipFill>
        <p:spPr>
          <a:xfrm>
            <a:off x="7024507" y="2246080"/>
            <a:ext cx="1260648" cy="1260648"/>
          </a:xfrm>
          <a:prstGeom prst="rect">
            <a:avLst/>
          </a:prstGeom>
        </p:spPr>
      </p:pic>
      <p:pic>
        <p:nvPicPr>
          <p:cNvPr id="45" name="Image 10" descr="002f49d.png"/>
          <p:cNvPicPr>
            <a:picLocks noChangeAspect="1"/>
          </p:cNvPicPr>
          <p:nvPr/>
        </p:nvPicPr>
        <p:blipFill>
          <a:blip r:embed="rId42" cstate="print">
            <a:extLst>
              <a:ext uri="{28A0092B-C50C-407E-A947-70E740481C1C}">
                <a14:useLocalDpi xmlns="" xmlns:a14="http://schemas.microsoft.com/office/drawing/2010/main" val="0"/>
              </a:ext>
            </a:extLst>
          </a:blip>
          <a:stretch>
            <a:fillRect/>
          </a:stretch>
        </p:blipFill>
        <p:spPr>
          <a:xfrm>
            <a:off x="8090732" y="2320450"/>
            <a:ext cx="944147" cy="944147"/>
          </a:xfrm>
          <a:prstGeom prst="rect">
            <a:avLst/>
          </a:prstGeom>
        </p:spPr>
      </p:pic>
      <p:pic>
        <p:nvPicPr>
          <p:cNvPr id="46" name="Image 44"/>
          <p:cNvPicPr>
            <a:picLocks noChangeAspect="1"/>
          </p:cNvPicPr>
          <p:nvPr/>
        </p:nvPicPr>
        <p:blipFill>
          <a:blip r:embed="rId43" cstate="print"/>
          <a:stretch>
            <a:fillRect/>
          </a:stretch>
        </p:blipFill>
        <p:spPr>
          <a:xfrm>
            <a:off x="5610439" y="5996401"/>
            <a:ext cx="1447800" cy="406400"/>
          </a:xfrm>
          <a:prstGeom prst="rect">
            <a:avLst/>
          </a:prstGeom>
        </p:spPr>
      </p:pic>
      <p:pic>
        <p:nvPicPr>
          <p:cNvPr id="47" name="Image 45"/>
          <p:cNvPicPr>
            <a:picLocks noChangeAspect="1"/>
          </p:cNvPicPr>
          <p:nvPr/>
        </p:nvPicPr>
        <p:blipFill>
          <a:blip r:embed="rId44" cstate="print"/>
          <a:stretch>
            <a:fillRect/>
          </a:stretch>
        </p:blipFill>
        <p:spPr>
          <a:xfrm>
            <a:off x="1950272" y="4581128"/>
            <a:ext cx="965544" cy="462823"/>
          </a:xfrm>
          <a:prstGeom prst="rect">
            <a:avLst/>
          </a:prstGeom>
        </p:spPr>
      </p:pic>
      <p:pic>
        <p:nvPicPr>
          <p:cNvPr id="48" name="Image 46"/>
          <p:cNvPicPr>
            <a:picLocks noChangeAspect="1"/>
          </p:cNvPicPr>
          <p:nvPr/>
        </p:nvPicPr>
        <p:blipFill>
          <a:blip r:embed="rId45" cstate="print"/>
          <a:stretch>
            <a:fillRect/>
          </a:stretch>
        </p:blipFill>
        <p:spPr>
          <a:xfrm>
            <a:off x="652258" y="1509343"/>
            <a:ext cx="1372976" cy="485723"/>
          </a:xfrm>
          <a:prstGeom prst="rect">
            <a:avLst/>
          </a:prstGeom>
        </p:spPr>
      </p:pic>
      <p:pic>
        <p:nvPicPr>
          <p:cNvPr id="49" name="Image 47"/>
          <p:cNvPicPr>
            <a:picLocks noChangeAspect="1"/>
          </p:cNvPicPr>
          <p:nvPr/>
        </p:nvPicPr>
        <p:blipFill>
          <a:blip r:embed="rId46" cstate="print">
            <a:extLst>
              <a:ext uri="{28A0092B-C50C-407E-A947-70E740481C1C}">
                <a14:useLocalDpi xmlns="" xmlns:a14="http://schemas.microsoft.com/office/drawing/2010/main" val="0"/>
              </a:ext>
            </a:extLst>
          </a:blip>
          <a:stretch>
            <a:fillRect/>
          </a:stretch>
        </p:blipFill>
        <p:spPr>
          <a:xfrm>
            <a:off x="5611514" y="3006365"/>
            <a:ext cx="1719635" cy="429909"/>
          </a:xfrm>
          <a:prstGeom prst="rect">
            <a:avLst/>
          </a:prstGeom>
        </p:spPr>
      </p:pic>
      <p:pic>
        <p:nvPicPr>
          <p:cNvPr id="50" name="Image 48"/>
          <p:cNvPicPr>
            <a:picLocks noChangeAspect="1"/>
          </p:cNvPicPr>
          <p:nvPr/>
        </p:nvPicPr>
        <p:blipFill>
          <a:blip r:embed="rId47" cstate="print"/>
          <a:stretch>
            <a:fillRect/>
          </a:stretch>
        </p:blipFill>
        <p:spPr>
          <a:xfrm>
            <a:off x="1125361" y="2067194"/>
            <a:ext cx="1154466" cy="413769"/>
          </a:xfrm>
          <a:prstGeom prst="rect">
            <a:avLst/>
          </a:prstGeom>
        </p:spPr>
      </p:pic>
      <p:pic>
        <p:nvPicPr>
          <p:cNvPr id="51" name="Image 49"/>
          <p:cNvPicPr>
            <a:picLocks noChangeAspect="1"/>
          </p:cNvPicPr>
          <p:nvPr/>
        </p:nvPicPr>
        <p:blipFill>
          <a:blip r:embed="rId48" cstate="print"/>
          <a:stretch>
            <a:fillRect/>
          </a:stretch>
        </p:blipFill>
        <p:spPr>
          <a:xfrm>
            <a:off x="7884368" y="4596788"/>
            <a:ext cx="1188272" cy="332716"/>
          </a:xfrm>
          <a:prstGeom prst="rect">
            <a:avLst/>
          </a:prstGeom>
        </p:spPr>
      </p:pic>
      <p:pic>
        <p:nvPicPr>
          <p:cNvPr id="52" name="Image 50"/>
          <p:cNvPicPr>
            <a:picLocks noChangeAspect="1"/>
          </p:cNvPicPr>
          <p:nvPr/>
        </p:nvPicPr>
        <p:blipFill>
          <a:blip r:embed="rId49" cstate="print"/>
          <a:stretch>
            <a:fillRect/>
          </a:stretch>
        </p:blipFill>
        <p:spPr>
          <a:xfrm>
            <a:off x="2046804" y="5877272"/>
            <a:ext cx="3533308" cy="259109"/>
          </a:xfrm>
          <a:prstGeom prst="rect">
            <a:avLst/>
          </a:prstGeom>
        </p:spPr>
      </p:pic>
      <p:pic>
        <p:nvPicPr>
          <p:cNvPr id="53" name="Image 38"/>
          <p:cNvPicPr>
            <a:picLocks noChangeAspect="1"/>
          </p:cNvPicPr>
          <p:nvPr/>
        </p:nvPicPr>
        <p:blipFill>
          <a:blip r:embed="rId50" cstate="print"/>
          <a:stretch>
            <a:fillRect/>
          </a:stretch>
        </p:blipFill>
        <p:spPr>
          <a:xfrm>
            <a:off x="7884368" y="3368948"/>
            <a:ext cx="1217615" cy="442187"/>
          </a:xfrm>
          <a:prstGeom prst="rect">
            <a:avLst/>
          </a:prstGeom>
        </p:spPr>
      </p:pic>
    </p:spTree>
    <p:extLst>
      <p:ext uri="{BB962C8B-B14F-4D97-AF65-F5344CB8AC3E}">
        <p14:creationId xmlns="" xmlns:p14="http://schemas.microsoft.com/office/powerpoint/2010/main" val="229100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extLst/>
          </p:nvPr>
        </p:nvGraphicFramePr>
        <p:xfrm>
          <a:off x="47361" y="1396999"/>
          <a:ext cx="9025418" cy="4989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bwMode="auto">
          <a:xfrm>
            <a:off x="384458" y="3129890"/>
            <a:ext cx="1163206" cy="343858"/>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err="1">
                <a:solidFill>
                  <a:srgbClr val="FFFFFF"/>
                </a:solidFill>
              </a:rPr>
              <a:t>Climate</a:t>
            </a:r>
            <a:endParaRPr lang="fr-FR" sz="1662" b="1" dirty="0">
              <a:solidFill>
                <a:srgbClr val="FFFFFF"/>
              </a:solidFill>
            </a:endParaRPr>
          </a:p>
        </p:txBody>
      </p:sp>
      <p:sp>
        <p:nvSpPr>
          <p:cNvPr id="26" name="Rectangle 25"/>
          <p:cNvSpPr/>
          <p:nvPr/>
        </p:nvSpPr>
        <p:spPr bwMode="auto">
          <a:xfrm>
            <a:off x="1749321" y="3106050"/>
            <a:ext cx="1316191" cy="367697"/>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err="1">
                <a:solidFill>
                  <a:srgbClr val="FFFFFF"/>
                </a:solidFill>
              </a:rPr>
              <a:t>Astrophysics</a:t>
            </a:r>
            <a:endParaRPr lang="fr-FR" sz="1662" b="1" dirty="0">
              <a:solidFill>
                <a:srgbClr val="FFFFFF"/>
              </a:solidFill>
            </a:endParaRPr>
          </a:p>
        </p:txBody>
      </p:sp>
      <p:sp>
        <p:nvSpPr>
          <p:cNvPr id="27" name="Rectangle 26"/>
          <p:cNvSpPr/>
          <p:nvPr/>
        </p:nvSpPr>
        <p:spPr bwMode="auto">
          <a:xfrm>
            <a:off x="3255916" y="3129890"/>
            <a:ext cx="1163206" cy="343858"/>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err="1">
                <a:solidFill>
                  <a:srgbClr val="FFFFFF"/>
                </a:solidFill>
              </a:rPr>
              <a:t>Energy</a:t>
            </a:r>
            <a:endParaRPr lang="fr-FR" sz="1662" b="1" dirty="0">
              <a:solidFill>
                <a:srgbClr val="FFFFFF"/>
              </a:solidFill>
            </a:endParaRPr>
          </a:p>
        </p:txBody>
      </p:sp>
      <p:sp>
        <p:nvSpPr>
          <p:cNvPr id="28" name="Rectangle 27"/>
          <p:cNvSpPr/>
          <p:nvPr/>
        </p:nvSpPr>
        <p:spPr bwMode="auto">
          <a:xfrm>
            <a:off x="4691645" y="3129890"/>
            <a:ext cx="1163206" cy="343858"/>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err="1">
                <a:solidFill>
                  <a:srgbClr val="FFFFFF"/>
                </a:solidFill>
              </a:rPr>
              <a:t>Chemistry</a:t>
            </a:r>
            <a:endParaRPr lang="fr-FR" sz="1662" b="1" dirty="0">
              <a:solidFill>
                <a:srgbClr val="FFFFFF"/>
              </a:solidFill>
            </a:endParaRPr>
          </a:p>
        </p:txBody>
      </p:sp>
      <p:sp>
        <p:nvSpPr>
          <p:cNvPr id="29" name="Rectangle 28"/>
          <p:cNvSpPr/>
          <p:nvPr/>
        </p:nvSpPr>
        <p:spPr bwMode="auto">
          <a:xfrm>
            <a:off x="6127374" y="3129890"/>
            <a:ext cx="1163206" cy="343858"/>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err="1">
                <a:solidFill>
                  <a:srgbClr val="FFFFFF"/>
                </a:solidFill>
              </a:rPr>
              <a:t>Seismology</a:t>
            </a:r>
            <a:endParaRPr lang="fr-FR" sz="1662" b="1" dirty="0">
              <a:solidFill>
                <a:srgbClr val="FFFFFF"/>
              </a:solidFill>
            </a:endParaRPr>
          </a:p>
        </p:txBody>
      </p:sp>
      <p:sp>
        <p:nvSpPr>
          <p:cNvPr id="30" name="Rectangle 29"/>
          <p:cNvSpPr/>
          <p:nvPr/>
        </p:nvSpPr>
        <p:spPr bwMode="auto">
          <a:xfrm>
            <a:off x="7532155" y="3106050"/>
            <a:ext cx="1251068" cy="343858"/>
          </a:xfrm>
          <a:prstGeom prst="rect">
            <a:avLst/>
          </a:prstGeom>
          <a:solidFill>
            <a:srgbClr val="FF6B19"/>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fontAlgn="base">
              <a:spcBef>
                <a:spcPct val="0"/>
              </a:spcBef>
              <a:spcAft>
                <a:spcPct val="0"/>
              </a:spcAft>
            </a:pPr>
            <a:r>
              <a:rPr lang="fr-FR" sz="1662" b="1" dirty="0" smtClean="0">
                <a:solidFill>
                  <a:srgbClr val="FFFFFF"/>
                </a:solidFill>
              </a:rPr>
              <a:t>Life  </a:t>
            </a:r>
            <a:r>
              <a:rPr lang="fr-FR" sz="1600" b="1" dirty="0" smtClean="0">
                <a:solidFill>
                  <a:srgbClr val="FFFFFF"/>
                </a:solidFill>
              </a:rPr>
              <a:t>Science</a:t>
            </a:r>
            <a:endParaRPr lang="fr-FR" sz="1600" b="1" dirty="0">
              <a:solidFill>
                <a:srgbClr val="FFFFFF"/>
              </a:solidFill>
            </a:endParaRPr>
          </a:p>
        </p:txBody>
      </p:sp>
      <p:sp>
        <p:nvSpPr>
          <p:cNvPr id="31" name="Rectangle 2"/>
          <p:cNvSpPr txBox="1">
            <a:spLocks noChangeArrowheads="1"/>
          </p:cNvSpPr>
          <p:nvPr/>
        </p:nvSpPr>
        <p:spPr bwMode="auto">
          <a:xfrm>
            <a:off x="317990" y="3429000"/>
            <a:ext cx="1329379"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lvl1pPr algn="l" rtl="0" eaLnBrk="0" fontAlgn="base" hangingPunct="0">
              <a:spcBef>
                <a:spcPct val="0"/>
              </a:spcBef>
              <a:spcAft>
                <a:spcPct val="0"/>
              </a:spcAft>
              <a:defRPr sz="3200">
                <a:solidFill>
                  <a:srgbClr val="367CBB"/>
                </a:solidFill>
                <a:latin typeface="+mj-lt"/>
                <a:ea typeface="ＭＳ Ｐゴシック" charset="0"/>
                <a:cs typeface="+mj-cs"/>
              </a:defRPr>
            </a:lvl1pPr>
            <a:lvl2pPr algn="l" rtl="0" eaLnBrk="0" fontAlgn="base" hangingPunct="0">
              <a:spcBef>
                <a:spcPct val="0"/>
              </a:spcBef>
              <a:spcAft>
                <a:spcPct val="0"/>
              </a:spcAft>
              <a:defRPr sz="3200">
                <a:solidFill>
                  <a:srgbClr val="367CBB"/>
                </a:solidFill>
                <a:latin typeface="Arial" charset="0"/>
                <a:ea typeface="ＭＳ Ｐゴシック" charset="0"/>
                <a:cs typeface="Arial" charset="0"/>
              </a:defRPr>
            </a:lvl2pPr>
            <a:lvl3pPr algn="l" rtl="0" eaLnBrk="0" fontAlgn="base" hangingPunct="0">
              <a:spcBef>
                <a:spcPct val="0"/>
              </a:spcBef>
              <a:spcAft>
                <a:spcPct val="0"/>
              </a:spcAft>
              <a:defRPr sz="3200">
                <a:solidFill>
                  <a:srgbClr val="367CBB"/>
                </a:solidFill>
                <a:latin typeface="Arial" charset="0"/>
                <a:ea typeface="ＭＳ Ｐゴシック" charset="0"/>
                <a:cs typeface="Arial" charset="0"/>
              </a:defRPr>
            </a:lvl3pPr>
            <a:lvl4pPr algn="l" rtl="0" eaLnBrk="0" fontAlgn="base" hangingPunct="0">
              <a:spcBef>
                <a:spcPct val="0"/>
              </a:spcBef>
              <a:spcAft>
                <a:spcPct val="0"/>
              </a:spcAft>
              <a:defRPr sz="3200">
                <a:solidFill>
                  <a:srgbClr val="367CBB"/>
                </a:solidFill>
                <a:latin typeface="Arial" charset="0"/>
                <a:ea typeface="ＭＳ Ｐゴシック" charset="0"/>
                <a:cs typeface="Arial" charset="0"/>
              </a:defRPr>
            </a:lvl4pPr>
            <a:lvl5pPr algn="l" rtl="0" eaLnBrk="0" fontAlgn="base" hangingPunct="0">
              <a:spcBef>
                <a:spcPct val="0"/>
              </a:spcBef>
              <a:spcAft>
                <a:spcPct val="0"/>
              </a:spcAft>
              <a:defRPr sz="3200">
                <a:solidFill>
                  <a:srgbClr val="367CBB"/>
                </a:solidFill>
                <a:latin typeface="Arial" charset="0"/>
                <a:ea typeface="ＭＳ Ｐゴシック" charset="0"/>
                <a:cs typeface="Arial" charset="0"/>
              </a:defRPr>
            </a:lvl5pPr>
            <a:lvl6pPr marL="457200" algn="l" rtl="0" fontAlgn="base">
              <a:spcBef>
                <a:spcPct val="0"/>
              </a:spcBef>
              <a:spcAft>
                <a:spcPct val="0"/>
              </a:spcAft>
              <a:defRPr sz="3200">
                <a:solidFill>
                  <a:srgbClr val="367CBB"/>
                </a:solidFill>
                <a:latin typeface="Arial" charset="0"/>
                <a:cs typeface="Arial" charset="0"/>
              </a:defRPr>
            </a:lvl6pPr>
            <a:lvl7pPr marL="914400" algn="l" rtl="0" fontAlgn="base">
              <a:spcBef>
                <a:spcPct val="0"/>
              </a:spcBef>
              <a:spcAft>
                <a:spcPct val="0"/>
              </a:spcAft>
              <a:defRPr sz="3200">
                <a:solidFill>
                  <a:srgbClr val="367CBB"/>
                </a:solidFill>
                <a:latin typeface="Arial" charset="0"/>
                <a:cs typeface="Arial" charset="0"/>
              </a:defRPr>
            </a:lvl7pPr>
            <a:lvl8pPr marL="1371600" algn="l" rtl="0" fontAlgn="base">
              <a:spcBef>
                <a:spcPct val="0"/>
              </a:spcBef>
              <a:spcAft>
                <a:spcPct val="0"/>
              </a:spcAft>
              <a:defRPr sz="3200">
                <a:solidFill>
                  <a:srgbClr val="367CBB"/>
                </a:solidFill>
                <a:latin typeface="Arial" charset="0"/>
                <a:cs typeface="Arial" charset="0"/>
              </a:defRPr>
            </a:lvl8pPr>
            <a:lvl9pPr marL="1828800" algn="l" rtl="0" fontAlgn="base">
              <a:spcBef>
                <a:spcPct val="0"/>
              </a:spcBef>
              <a:spcAft>
                <a:spcPct val="0"/>
              </a:spcAft>
              <a:defRPr sz="3200">
                <a:solidFill>
                  <a:srgbClr val="367CBB"/>
                </a:solidFill>
                <a:latin typeface="Arial" charset="0"/>
                <a:cs typeface="Arial" charset="0"/>
              </a:defRPr>
            </a:lvl9pPr>
          </a:lstStyle>
          <a:p>
            <a:r>
              <a:rPr lang="en-GB" sz="1108" dirty="0" smtClean="0">
                <a:solidFill>
                  <a:schemeClr val="bg1"/>
                </a:solidFill>
              </a:rPr>
              <a:t>  </a:t>
            </a:r>
            <a:r>
              <a:rPr lang="en-GB" sz="1100" dirty="0" smtClean="0">
                <a:solidFill>
                  <a:schemeClr val="bg1"/>
                </a:solidFill>
                <a:latin typeface="Arial" panose="020B0604020202020204" pitchFamily="34" charset="0"/>
                <a:cs typeface="Arial" panose="020B0604020202020204" pitchFamily="34" charset="0"/>
              </a:rPr>
              <a:t>144 </a:t>
            </a:r>
            <a:r>
              <a:rPr lang="en-GB" sz="1100" dirty="0">
                <a:solidFill>
                  <a:schemeClr val="bg1"/>
                </a:solidFill>
                <a:latin typeface="Arial" panose="020B0604020202020204" pitchFamily="34" charset="0"/>
                <a:cs typeface="Arial" panose="020B0604020202020204" pitchFamily="34" charset="0"/>
              </a:rPr>
              <a:t>million core hrs</a:t>
            </a:r>
            <a:br>
              <a:rPr lang="en-GB" sz="1100" dirty="0">
                <a:solidFill>
                  <a:schemeClr val="bg1"/>
                </a:solidFill>
                <a:latin typeface="Arial" panose="020B0604020202020204" pitchFamily="34" charset="0"/>
                <a:cs typeface="Arial" panose="020B0604020202020204" pitchFamily="34" charset="0"/>
              </a:rPr>
            </a:br>
            <a:r>
              <a:rPr lang="en-GB" sz="1100" dirty="0">
                <a:solidFill>
                  <a:schemeClr val="bg1"/>
                </a:solidFill>
                <a:latin typeface="Arial" panose="020B0604020202020204" pitchFamily="34" charset="0"/>
                <a:cs typeface="Arial" panose="020B0604020202020204" pitchFamily="34" charset="0"/>
              </a:rPr>
              <a:t> </a:t>
            </a:r>
            <a:r>
              <a:rPr lang="en-GB" sz="1100" dirty="0" smtClean="0">
                <a:solidFill>
                  <a:schemeClr val="bg1"/>
                </a:solidFill>
                <a:latin typeface="Arial" panose="020B0604020202020204" pitchFamily="34" charset="0"/>
                <a:cs typeface="Arial" panose="020B0604020202020204" pitchFamily="34" charset="0"/>
              </a:rPr>
              <a:t> on </a:t>
            </a:r>
            <a:r>
              <a:rPr lang="en-GB" sz="1100" dirty="0">
                <a:solidFill>
                  <a:schemeClr val="bg1"/>
                </a:solidFill>
                <a:latin typeface="Arial" panose="020B0604020202020204" pitchFamily="34" charset="0"/>
                <a:cs typeface="Arial" panose="020B0604020202020204" pitchFamily="34" charset="0"/>
              </a:rPr>
              <a:t>Hermit (DE)</a:t>
            </a:r>
            <a:br>
              <a:rPr lang="en-GB" sz="1100"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 </a:t>
            </a:r>
            <a:r>
              <a:rPr lang="en-GB" sz="1100" b="1" dirty="0" smtClean="0">
                <a:solidFill>
                  <a:schemeClr val="bg1"/>
                </a:solidFill>
                <a:latin typeface="Arial" panose="020B0604020202020204" pitchFamily="34" charset="0"/>
                <a:cs typeface="Arial" panose="020B0604020202020204" pitchFamily="34" charset="0"/>
              </a:rPr>
              <a:t> for </a:t>
            </a:r>
            <a:r>
              <a:rPr lang="en-GB" sz="1100" b="1" dirty="0">
                <a:solidFill>
                  <a:schemeClr val="bg1"/>
                </a:solidFill>
                <a:latin typeface="Arial" panose="020B0604020202020204" pitchFamily="34" charset="0"/>
                <a:cs typeface="Arial" panose="020B0604020202020204" pitchFamily="34" charset="0"/>
              </a:rPr>
              <a:t>UK - UB</a:t>
            </a:r>
          </a:p>
        </p:txBody>
      </p:sp>
      <p:sp>
        <p:nvSpPr>
          <p:cNvPr id="32" name="Rectangle 2"/>
          <p:cNvSpPr txBox="1">
            <a:spLocks noChangeArrowheads="1"/>
          </p:cNvSpPr>
          <p:nvPr/>
        </p:nvSpPr>
        <p:spPr bwMode="auto">
          <a:xfrm>
            <a:off x="1825381" y="3528704"/>
            <a:ext cx="1262910"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defPPr>
              <a:defRPr lang="fi-FI"/>
            </a:defPPr>
            <a:lvl1pPr algn="l" eaLnBrk="0" hangingPunct="0">
              <a:defRPr sz="1200" i="0">
                <a:solidFill>
                  <a:schemeClr val="bg1"/>
                </a:solidFill>
                <a:latin typeface="+mj-lt"/>
                <a:ea typeface="ＭＳ Ｐゴシック" charset="0"/>
                <a:cs typeface="+mj-cs"/>
              </a:defRPr>
            </a:lvl1pPr>
            <a:lvl2pPr algn="l" eaLnBrk="0" hangingPunct="0">
              <a:defRPr sz="3200">
                <a:solidFill>
                  <a:srgbClr val="367CBB"/>
                </a:solidFill>
                <a:latin typeface="Arial" charset="0"/>
                <a:ea typeface="ＭＳ Ｐゴシック" charset="0"/>
                <a:cs typeface="Arial" charset="0"/>
              </a:defRPr>
            </a:lvl2pPr>
            <a:lvl3pPr algn="l" eaLnBrk="0" hangingPunct="0">
              <a:defRPr sz="3200">
                <a:solidFill>
                  <a:srgbClr val="367CBB"/>
                </a:solidFill>
                <a:latin typeface="Arial" charset="0"/>
                <a:ea typeface="ＭＳ Ｐゴシック" charset="0"/>
                <a:cs typeface="Arial" charset="0"/>
              </a:defRPr>
            </a:lvl3pPr>
            <a:lvl4pPr algn="l" eaLnBrk="0" hangingPunct="0">
              <a:defRPr sz="3200">
                <a:solidFill>
                  <a:srgbClr val="367CBB"/>
                </a:solidFill>
                <a:latin typeface="Arial" charset="0"/>
                <a:ea typeface="ＭＳ Ｐゴシック" charset="0"/>
                <a:cs typeface="Arial" charset="0"/>
              </a:defRPr>
            </a:lvl4pPr>
            <a:lvl5pPr algn="l" eaLnBrk="0" hangingPunct="0">
              <a:defRPr sz="3200">
                <a:solidFill>
                  <a:srgbClr val="367CBB"/>
                </a:solidFill>
                <a:latin typeface="Arial" charset="0"/>
                <a:ea typeface="ＭＳ Ｐゴシック" charset="0"/>
                <a:cs typeface="Arial" charset="0"/>
              </a:defRPr>
            </a:lvl5pPr>
            <a:lvl6pPr marL="457200" fontAlgn="base">
              <a:spcBef>
                <a:spcPct val="0"/>
              </a:spcBef>
              <a:spcAft>
                <a:spcPct val="0"/>
              </a:spcAft>
              <a:defRPr sz="3200">
                <a:solidFill>
                  <a:srgbClr val="367CBB"/>
                </a:solidFill>
                <a:latin typeface="Arial" charset="0"/>
                <a:cs typeface="Arial" charset="0"/>
              </a:defRPr>
            </a:lvl6pPr>
            <a:lvl7pPr marL="914400" fontAlgn="base">
              <a:spcBef>
                <a:spcPct val="0"/>
              </a:spcBef>
              <a:spcAft>
                <a:spcPct val="0"/>
              </a:spcAft>
              <a:defRPr sz="3200">
                <a:solidFill>
                  <a:srgbClr val="367CBB"/>
                </a:solidFill>
                <a:latin typeface="Arial" charset="0"/>
                <a:cs typeface="Arial" charset="0"/>
              </a:defRPr>
            </a:lvl7pPr>
            <a:lvl8pPr marL="1371600" fontAlgn="base">
              <a:spcBef>
                <a:spcPct val="0"/>
              </a:spcBef>
              <a:spcAft>
                <a:spcPct val="0"/>
              </a:spcAft>
              <a:defRPr sz="3200">
                <a:solidFill>
                  <a:srgbClr val="367CBB"/>
                </a:solidFill>
                <a:latin typeface="Arial" charset="0"/>
                <a:cs typeface="Arial" charset="0"/>
              </a:defRPr>
            </a:lvl8pPr>
            <a:lvl9pPr marL="1828800" fontAlgn="base">
              <a:spcBef>
                <a:spcPct val="0"/>
              </a:spcBef>
              <a:spcAft>
                <a:spcPct val="0"/>
              </a:spcAft>
              <a:defRPr sz="3200">
                <a:solidFill>
                  <a:srgbClr val="367CBB"/>
                </a:solidFill>
                <a:latin typeface="Arial" charset="0"/>
                <a:cs typeface="Arial" charset="0"/>
              </a:defRPr>
            </a:lvl9pPr>
          </a:lstStyle>
          <a:p>
            <a:r>
              <a:rPr lang="en-GB" sz="1100" dirty="0">
                <a:latin typeface="Arial" panose="020B0604020202020204" pitchFamily="34" charset="0"/>
                <a:cs typeface="Arial" panose="020B0604020202020204" pitchFamily="34" charset="0"/>
              </a:rPr>
              <a:t>million core </a:t>
            </a:r>
            <a:r>
              <a:rPr lang="en-GB" sz="1100" dirty="0" err="1">
                <a:latin typeface="Arial" panose="020B0604020202020204" pitchFamily="34" charset="0"/>
                <a:cs typeface="Arial" panose="020B0604020202020204" pitchFamily="34" charset="0"/>
              </a:rPr>
              <a:t>hrs</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98 on CURIE (FR) + 49 on </a:t>
            </a:r>
            <a:r>
              <a:rPr lang="en-GB" sz="1100" dirty="0" err="1">
                <a:latin typeface="Arial" panose="020B0604020202020204" pitchFamily="34" charset="0"/>
                <a:cs typeface="Arial" panose="020B0604020202020204" pitchFamily="34" charset="0"/>
              </a:rPr>
              <a:t>SuperMUC</a:t>
            </a:r>
            <a:r>
              <a:rPr lang="en-GB" sz="1100" dirty="0">
                <a:latin typeface="Arial" panose="020B0604020202020204" pitchFamily="34" charset="0"/>
                <a:cs typeface="Arial" panose="020B0604020202020204" pitchFamily="34" charset="0"/>
              </a:rPr>
              <a:t> (DE) </a:t>
            </a:r>
            <a:r>
              <a:rPr lang="en-GB" sz="1100" b="1" dirty="0">
                <a:latin typeface="Arial" panose="020B0604020202020204" pitchFamily="34" charset="0"/>
                <a:cs typeface="Arial" panose="020B0604020202020204" pitchFamily="34" charset="0"/>
              </a:rPr>
              <a:t>for Germany</a:t>
            </a:r>
          </a:p>
        </p:txBody>
      </p:sp>
      <p:sp>
        <p:nvSpPr>
          <p:cNvPr id="33" name="Rectangle 2"/>
          <p:cNvSpPr txBox="1">
            <a:spLocks noChangeArrowheads="1"/>
          </p:cNvSpPr>
          <p:nvPr/>
        </p:nvSpPr>
        <p:spPr bwMode="auto">
          <a:xfrm>
            <a:off x="6112627" y="3417159"/>
            <a:ext cx="1229675"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defPPr>
              <a:defRPr lang="fi-FI"/>
            </a:defPPr>
            <a:lvl1pPr algn="l" eaLnBrk="0" hangingPunct="0">
              <a:defRPr sz="1200" i="0">
                <a:solidFill>
                  <a:schemeClr val="bg1"/>
                </a:solidFill>
                <a:latin typeface="+mj-lt"/>
                <a:ea typeface="ＭＳ Ｐゴシック" charset="0"/>
                <a:cs typeface="+mj-cs"/>
              </a:defRPr>
            </a:lvl1pPr>
            <a:lvl2pPr algn="l" eaLnBrk="0" hangingPunct="0">
              <a:defRPr sz="3200">
                <a:solidFill>
                  <a:srgbClr val="367CBB"/>
                </a:solidFill>
                <a:latin typeface="Arial" charset="0"/>
                <a:ea typeface="ＭＳ Ｐゴシック" charset="0"/>
                <a:cs typeface="Arial" charset="0"/>
              </a:defRPr>
            </a:lvl2pPr>
            <a:lvl3pPr algn="l" eaLnBrk="0" hangingPunct="0">
              <a:defRPr sz="3200">
                <a:solidFill>
                  <a:srgbClr val="367CBB"/>
                </a:solidFill>
                <a:latin typeface="Arial" charset="0"/>
                <a:ea typeface="ＭＳ Ｐゴシック" charset="0"/>
                <a:cs typeface="Arial" charset="0"/>
              </a:defRPr>
            </a:lvl3pPr>
            <a:lvl4pPr algn="l" eaLnBrk="0" hangingPunct="0">
              <a:defRPr sz="3200">
                <a:solidFill>
                  <a:srgbClr val="367CBB"/>
                </a:solidFill>
                <a:latin typeface="Arial" charset="0"/>
                <a:ea typeface="ＭＳ Ｐゴシック" charset="0"/>
                <a:cs typeface="Arial" charset="0"/>
              </a:defRPr>
            </a:lvl4pPr>
            <a:lvl5pPr algn="l" eaLnBrk="0" hangingPunct="0">
              <a:defRPr sz="3200">
                <a:solidFill>
                  <a:srgbClr val="367CBB"/>
                </a:solidFill>
                <a:latin typeface="Arial" charset="0"/>
                <a:ea typeface="ＭＳ Ｐゴシック" charset="0"/>
                <a:cs typeface="Arial" charset="0"/>
              </a:defRPr>
            </a:lvl5pPr>
            <a:lvl6pPr marL="457200" fontAlgn="base">
              <a:spcBef>
                <a:spcPct val="0"/>
              </a:spcBef>
              <a:spcAft>
                <a:spcPct val="0"/>
              </a:spcAft>
              <a:defRPr sz="3200">
                <a:solidFill>
                  <a:srgbClr val="367CBB"/>
                </a:solidFill>
                <a:latin typeface="Arial" charset="0"/>
                <a:cs typeface="Arial" charset="0"/>
              </a:defRPr>
            </a:lvl6pPr>
            <a:lvl7pPr marL="914400" fontAlgn="base">
              <a:spcBef>
                <a:spcPct val="0"/>
              </a:spcBef>
              <a:spcAft>
                <a:spcPct val="0"/>
              </a:spcAft>
              <a:defRPr sz="3200">
                <a:solidFill>
                  <a:srgbClr val="367CBB"/>
                </a:solidFill>
                <a:latin typeface="Arial" charset="0"/>
                <a:cs typeface="Arial" charset="0"/>
              </a:defRPr>
            </a:lvl7pPr>
            <a:lvl8pPr marL="1371600" fontAlgn="base">
              <a:spcBef>
                <a:spcPct val="0"/>
              </a:spcBef>
              <a:spcAft>
                <a:spcPct val="0"/>
              </a:spcAft>
              <a:defRPr sz="3200">
                <a:solidFill>
                  <a:srgbClr val="367CBB"/>
                </a:solidFill>
                <a:latin typeface="Arial" charset="0"/>
                <a:cs typeface="Arial" charset="0"/>
              </a:defRPr>
            </a:lvl8pPr>
            <a:lvl9pPr marL="1828800" fontAlgn="base">
              <a:spcBef>
                <a:spcPct val="0"/>
              </a:spcBef>
              <a:spcAft>
                <a:spcPct val="0"/>
              </a:spcAft>
              <a:defRPr sz="3200">
                <a:solidFill>
                  <a:srgbClr val="367CBB"/>
                </a:solidFill>
                <a:latin typeface="Arial" charset="0"/>
                <a:cs typeface="Arial" charset="0"/>
              </a:defRPr>
            </a:lvl9pPr>
          </a:lstStyle>
          <a:p>
            <a:r>
              <a:rPr lang="en-GB" sz="1100" dirty="0">
                <a:latin typeface="Arial" panose="020B0604020202020204" pitchFamily="34" charset="0"/>
                <a:cs typeface="Arial" panose="020B0604020202020204" pitchFamily="34" charset="0"/>
              </a:rPr>
              <a:t>53.4 million core </a:t>
            </a:r>
            <a:r>
              <a:rPr lang="en-GB" sz="1100" dirty="0" err="1">
                <a:latin typeface="Arial" panose="020B0604020202020204" pitchFamily="34" charset="0"/>
                <a:cs typeface="Arial" panose="020B0604020202020204" pitchFamily="34" charset="0"/>
              </a:rPr>
              <a:t>hrs</a:t>
            </a:r>
            <a:r>
              <a:rPr lang="en-GB" sz="1100" dirty="0">
                <a:latin typeface="Arial" panose="020B0604020202020204" pitchFamily="34" charset="0"/>
                <a:cs typeface="Arial" panose="020B0604020202020204" pitchFamily="34" charset="0"/>
              </a:rPr>
              <a:t> on </a:t>
            </a:r>
            <a:r>
              <a:rPr lang="en-GB" sz="1100" dirty="0" err="1">
                <a:latin typeface="Arial" panose="020B0604020202020204" pitchFamily="34" charset="0"/>
                <a:cs typeface="Arial" panose="020B0604020202020204" pitchFamily="34" charset="0"/>
              </a:rPr>
              <a:t>SuperMUC</a:t>
            </a:r>
            <a:r>
              <a:rPr lang="en-GB" sz="1100" dirty="0">
                <a:latin typeface="Arial" panose="020B0604020202020204" pitchFamily="34" charset="0"/>
                <a:cs typeface="Arial" panose="020B0604020202020204" pitchFamily="34" charset="0"/>
              </a:rPr>
              <a:t> (DE) </a:t>
            </a:r>
            <a:r>
              <a:rPr lang="en-GB" sz="1100" b="1" dirty="0">
                <a:latin typeface="Arial" panose="020B0604020202020204" pitchFamily="34" charset="0"/>
                <a:cs typeface="Arial" panose="020B0604020202020204" pitchFamily="34" charset="0"/>
              </a:rPr>
              <a:t>for Italy</a:t>
            </a:r>
          </a:p>
        </p:txBody>
      </p:sp>
      <p:sp>
        <p:nvSpPr>
          <p:cNvPr id="34" name="Rectangle 2"/>
          <p:cNvSpPr txBox="1">
            <a:spLocks noChangeArrowheads="1"/>
          </p:cNvSpPr>
          <p:nvPr/>
        </p:nvSpPr>
        <p:spPr bwMode="auto">
          <a:xfrm>
            <a:off x="7518027" y="3417159"/>
            <a:ext cx="1296144"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defPPr>
              <a:defRPr lang="fi-FI"/>
            </a:defPPr>
            <a:lvl1pPr algn="l" eaLnBrk="0" hangingPunct="0">
              <a:defRPr sz="1200" i="0">
                <a:solidFill>
                  <a:schemeClr val="bg1"/>
                </a:solidFill>
                <a:latin typeface="+mj-lt"/>
                <a:ea typeface="ＭＳ Ｐゴシック" charset="0"/>
                <a:cs typeface="+mj-cs"/>
              </a:defRPr>
            </a:lvl1pPr>
            <a:lvl2pPr algn="l" eaLnBrk="0" hangingPunct="0">
              <a:defRPr sz="3200">
                <a:solidFill>
                  <a:srgbClr val="367CBB"/>
                </a:solidFill>
                <a:latin typeface="Arial" charset="0"/>
                <a:ea typeface="ＭＳ Ｐゴシック" charset="0"/>
                <a:cs typeface="Arial" charset="0"/>
              </a:defRPr>
            </a:lvl2pPr>
            <a:lvl3pPr algn="l" eaLnBrk="0" hangingPunct="0">
              <a:defRPr sz="3200">
                <a:solidFill>
                  <a:srgbClr val="367CBB"/>
                </a:solidFill>
                <a:latin typeface="Arial" charset="0"/>
                <a:ea typeface="ＭＳ Ｐゴシック" charset="0"/>
                <a:cs typeface="Arial" charset="0"/>
              </a:defRPr>
            </a:lvl3pPr>
            <a:lvl4pPr algn="l" eaLnBrk="0" hangingPunct="0">
              <a:defRPr sz="3200">
                <a:solidFill>
                  <a:srgbClr val="367CBB"/>
                </a:solidFill>
                <a:latin typeface="Arial" charset="0"/>
                <a:ea typeface="ＭＳ Ｐゴシック" charset="0"/>
                <a:cs typeface="Arial" charset="0"/>
              </a:defRPr>
            </a:lvl4pPr>
            <a:lvl5pPr algn="l" eaLnBrk="0" hangingPunct="0">
              <a:defRPr sz="3200">
                <a:solidFill>
                  <a:srgbClr val="367CBB"/>
                </a:solidFill>
                <a:latin typeface="Arial" charset="0"/>
                <a:ea typeface="ＭＳ Ｐゴシック" charset="0"/>
                <a:cs typeface="Arial" charset="0"/>
              </a:defRPr>
            </a:lvl5pPr>
            <a:lvl6pPr marL="457200" fontAlgn="base">
              <a:spcBef>
                <a:spcPct val="0"/>
              </a:spcBef>
              <a:spcAft>
                <a:spcPct val="0"/>
              </a:spcAft>
              <a:defRPr sz="3200">
                <a:solidFill>
                  <a:srgbClr val="367CBB"/>
                </a:solidFill>
                <a:latin typeface="Arial" charset="0"/>
                <a:cs typeface="Arial" charset="0"/>
              </a:defRPr>
            </a:lvl6pPr>
            <a:lvl7pPr marL="914400" fontAlgn="base">
              <a:spcBef>
                <a:spcPct val="0"/>
              </a:spcBef>
              <a:spcAft>
                <a:spcPct val="0"/>
              </a:spcAft>
              <a:defRPr sz="3200">
                <a:solidFill>
                  <a:srgbClr val="367CBB"/>
                </a:solidFill>
                <a:latin typeface="Arial" charset="0"/>
                <a:cs typeface="Arial" charset="0"/>
              </a:defRPr>
            </a:lvl7pPr>
            <a:lvl8pPr marL="1371600" fontAlgn="base">
              <a:spcBef>
                <a:spcPct val="0"/>
              </a:spcBef>
              <a:spcAft>
                <a:spcPct val="0"/>
              </a:spcAft>
              <a:defRPr sz="3200">
                <a:solidFill>
                  <a:srgbClr val="367CBB"/>
                </a:solidFill>
                <a:latin typeface="Arial" charset="0"/>
                <a:cs typeface="Arial" charset="0"/>
              </a:defRPr>
            </a:lvl8pPr>
            <a:lvl9pPr marL="1828800" fontAlgn="base">
              <a:spcBef>
                <a:spcPct val="0"/>
              </a:spcBef>
              <a:spcAft>
                <a:spcPct val="0"/>
              </a:spcAft>
              <a:defRPr sz="3200">
                <a:solidFill>
                  <a:srgbClr val="367CBB"/>
                </a:solidFill>
                <a:latin typeface="Arial" charset="0"/>
                <a:cs typeface="Arial" charset="0"/>
              </a:defRPr>
            </a:lvl9pPr>
          </a:lstStyle>
          <a:p>
            <a:r>
              <a:rPr lang="en-GB" sz="1108" dirty="0" smtClean="0"/>
              <a:t> </a:t>
            </a:r>
            <a:r>
              <a:rPr lang="en-GB" sz="1100" dirty="0" smtClean="0">
                <a:latin typeface="Arial" panose="020B0604020202020204" pitchFamily="34" charset="0"/>
                <a:cs typeface="Arial" panose="020B0604020202020204" pitchFamily="34" charset="0"/>
              </a:rPr>
              <a:t>40 </a:t>
            </a:r>
            <a:r>
              <a:rPr lang="en-GB" sz="1100" dirty="0">
                <a:latin typeface="Arial" panose="020B0604020202020204" pitchFamily="34" charset="0"/>
                <a:cs typeface="Arial" panose="020B0604020202020204" pitchFamily="34" charset="0"/>
              </a:rPr>
              <a:t>million core hrs </a:t>
            </a:r>
            <a:r>
              <a:rPr lang="en-GB" sz="1100" dirty="0" smtClean="0">
                <a:latin typeface="Arial" panose="020B0604020202020204" pitchFamily="34" charset="0"/>
                <a:cs typeface="Arial" panose="020B0604020202020204" pitchFamily="34" charset="0"/>
              </a:rPr>
              <a:t>    on JUQUEEN  (DE</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for </a:t>
            </a:r>
            <a:r>
              <a:rPr lang="en-GB" sz="1100" b="1" dirty="0">
                <a:latin typeface="Arial" panose="020B0604020202020204" pitchFamily="34" charset="0"/>
                <a:cs typeface="Arial" panose="020B0604020202020204" pitchFamily="34" charset="0"/>
              </a:rPr>
              <a:t>Germany</a:t>
            </a:r>
          </a:p>
        </p:txBody>
      </p:sp>
      <p:sp>
        <p:nvSpPr>
          <p:cNvPr id="35" name="Rectangle 2"/>
          <p:cNvSpPr txBox="1">
            <a:spLocks noChangeArrowheads="1"/>
          </p:cNvSpPr>
          <p:nvPr/>
        </p:nvSpPr>
        <p:spPr bwMode="auto">
          <a:xfrm>
            <a:off x="3233069" y="3500048"/>
            <a:ext cx="1296144"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defPPr>
              <a:defRPr lang="fi-FI"/>
            </a:defPPr>
            <a:lvl1pPr algn="l" eaLnBrk="0" hangingPunct="0">
              <a:defRPr sz="1200" i="0">
                <a:solidFill>
                  <a:schemeClr val="bg1"/>
                </a:solidFill>
                <a:latin typeface="+mj-lt"/>
                <a:ea typeface="ＭＳ Ｐゴシック" charset="0"/>
                <a:cs typeface="+mj-cs"/>
              </a:defRPr>
            </a:lvl1pPr>
            <a:lvl2pPr algn="l" eaLnBrk="0" hangingPunct="0">
              <a:defRPr sz="3200">
                <a:solidFill>
                  <a:srgbClr val="367CBB"/>
                </a:solidFill>
                <a:latin typeface="Arial" charset="0"/>
                <a:ea typeface="ＭＳ Ｐゴシック" charset="0"/>
                <a:cs typeface="Arial" charset="0"/>
              </a:defRPr>
            </a:lvl2pPr>
            <a:lvl3pPr algn="l" eaLnBrk="0" hangingPunct="0">
              <a:defRPr sz="3200">
                <a:solidFill>
                  <a:srgbClr val="367CBB"/>
                </a:solidFill>
                <a:latin typeface="Arial" charset="0"/>
                <a:ea typeface="ＭＳ Ｐゴシック" charset="0"/>
                <a:cs typeface="Arial" charset="0"/>
              </a:defRPr>
            </a:lvl3pPr>
            <a:lvl4pPr algn="l" eaLnBrk="0" hangingPunct="0">
              <a:defRPr sz="3200">
                <a:solidFill>
                  <a:srgbClr val="367CBB"/>
                </a:solidFill>
                <a:latin typeface="Arial" charset="0"/>
                <a:ea typeface="ＭＳ Ｐゴシック" charset="0"/>
                <a:cs typeface="Arial" charset="0"/>
              </a:defRPr>
            </a:lvl4pPr>
            <a:lvl5pPr algn="l" eaLnBrk="0" hangingPunct="0">
              <a:defRPr sz="3200">
                <a:solidFill>
                  <a:srgbClr val="367CBB"/>
                </a:solidFill>
                <a:latin typeface="Arial" charset="0"/>
                <a:ea typeface="ＭＳ Ｐゴシック" charset="0"/>
                <a:cs typeface="Arial" charset="0"/>
              </a:defRPr>
            </a:lvl5pPr>
            <a:lvl6pPr marL="457200" fontAlgn="base">
              <a:spcBef>
                <a:spcPct val="0"/>
              </a:spcBef>
              <a:spcAft>
                <a:spcPct val="0"/>
              </a:spcAft>
              <a:defRPr sz="3200">
                <a:solidFill>
                  <a:srgbClr val="367CBB"/>
                </a:solidFill>
                <a:latin typeface="Arial" charset="0"/>
                <a:cs typeface="Arial" charset="0"/>
              </a:defRPr>
            </a:lvl6pPr>
            <a:lvl7pPr marL="914400" fontAlgn="base">
              <a:spcBef>
                <a:spcPct val="0"/>
              </a:spcBef>
              <a:spcAft>
                <a:spcPct val="0"/>
              </a:spcAft>
              <a:defRPr sz="3200">
                <a:solidFill>
                  <a:srgbClr val="367CBB"/>
                </a:solidFill>
                <a:latin typeface="Arial" charset="0"/>
                <a:cs typeface="Arial" charset="0"/>
              </a:defRPr>
            </a:lvl7pPr>
            <a:lvl8pPr marL="1371600" fontAlgn="base">
              <a:spcBef>
                <a:spcPct val="0"/>
              </a:spcBef>
              <a:spcAft>
                <a:spcPct val="0"/>
              </a:spcAft>
              <a:defRPr sz="3200">
                <a:solidFill>
                  <a:srgbClr val="367CBB"/>
                </a:solidFill>
                <a:latin typeface="Arial" charset="0"/>
                <a:cs typeface="Arial" charset="0"/>
              </a:defRPr>
            </a:lvl8pPr>
            <a:lvl9pPr marL="1828800" fontAlgn="base">
              <a:spcBef>
                <a:spcPct val="0"/>
              </a:spcBef>
              <a:spcAft>
                <a:spcPct val="0"/>
              </a:spcAft>
              <a:defRPr sz="3200">
                <a:solidFill>
                  <a:srgbClr val="367CBB"/>
                </a:solidFill>
                <a:latin typeface="Arial" charset="0"/>
                <a:cs typeface="Arial" charset="0"/>
              </a:defRPr>
            </a:lvl9pPr>
          </a:lstStyle>
          <a:p>
            <a:r>
              <a:rPr lang="en-GB" sz="1108" dirty="0" smtClean="0"/>
              <a:t> </a:t>
            </a:r>
            <a:r>
              <a:rPr lang="en-GB" sz="1100" dirty="0" smtClean="0">
                <a:latin typeface="Arial" panose="020B0604020202020204" pitchFamily="34" charset="0"/>
                <a:cs typeface="Arial" panose="020B0604020202020204" pitchFamily="34" charset="0"/>
              </a:rPr>
              <a:t>30 </a:t>
            </a:r>
            <a:r>
              <a:rPr lang="en-GB" sz="1100" dirty="0">
                <a:latin typeface="Arial" panose="020B0604020202020204" pitchFamily="34" charset="0"/>
                <a:cs typeface="Arial" panose="020B0604020202020204" pitchFamily="34" charset="0"/>
              </a:rPr>
              <a:t>million core hrs</a:t>
            </a:r>
            <a:br>
              <a:rPr lang="en-GB" sz="1100" dirty="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 on </a:t>
            </a:r>
            <a:r>
              <a:rPr lang="en-GB" sz="1100" dirty="0" err="1">
                <a:latin typeface="Arial" panose="020B0604020202020204" pitchFamily="34" charset="0"/>
                <a:cs typeface="Arial" panose="020B0604020202020204" pitchFamily="34" charset="0"/>
              </a:rPr>
              <a:t>SuperMUC</a:t>
            </a:r>
            <a:r>
              <a:rPr lang="en-GB" sz="1100" dirty="0">
                <a:latin typeface="Arial" panose="020B0604020202020204" pitchFamily="34" charset="0"/>
                <a:cs typeface="Arial" panose="020B0604020202020204" pitchFamily="34" charset="0"/>
              </a:rPr>
              <a:t> (DE) </a:t>
            </a:r>
            <a:endParaRPr lang="en-GB" sz="11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 for </a:t>
            </a:r>
            <a:r>
              <a:rPr lang="en-GB" sz="1100" b="1" dirty="0">
                <a:latin typeface="Arial" panose="020B0604020202020204" pitchFamily="34" charset="0"/>
                <a:cs typeface="Arial" panose="020B0604020202020204" pitchFamily="34" charset="0"/>
              </a:rPr>
              <a:t>Finland</a:t>
            </a:r>
          </a:p>
        </p:txBody>
      </p:sp>
      <p:sp>
        <p:nvSpPr>
          <p:cNvPr id="36" name="Rectangle 2"/>
          <p:cNvSpPr txBox="1">
            <a:spLocks noChangeArrowheads="1"/>
          </p:cNvSpPr>
          <p:nvPr/>
        </p:nvSpPr>
        <p:spPr bwMode="auto">
          <a:xfrm>
            <a:off x="4662150" y="3429000"/>
            <a:ext cx="1383104" cy="664689"/>
          </a:xfrm>
          <a:prstGeom prst="rect">
            <a:avLst/>
          </a:prstGeom>
          <a:noFill/>
          <a:ln w="9525">
            <a:noFill/>
            <a:miter lim="800000"/>
            <a:headEnd/>
            <a:tailEnd/>
          </a:ln>
        </p:spPr>
        <p:txBody>
          <a:bodyPr vert="horz" wrap="square" lIns="0" tIns="42203" rIns="0" bIns="42203" numCol="1" anchor="ctr" anchorCtr="0" compatLnSpc="1">
            <a:prstTxWarp prst="textNoShape">
              <a:avLst/>
            </a:prstTxWarp>
            <a:noAutofit/>
          </a:bodyPr>
          <a:lstStyle>
            <a:defPPr>
              <a:defRPr lang="fi-FI"/>
            </a:defPPr>
            <a:lvl1pPr algn="l" eaLnBrk="0" hangingPunct="0">
              <a:defRPr sz="1200" i="0">
                <a:solidFill>
                  <a:schemeClr val="bg1"/>
                </a:solidFill>
                <a:latin typeface="+mj-lt"/>
                <a:ea typeface="ＭＳ Ｐゴシック" charset="0"/>
                <a:cs typeface="+mj-cs"/>
              </a:defRPr>
            </a:lvl1pPr>
            <a:lvl2pPr algn="l" eaLnBrk="0" hangingPunct="0">
              <a:defRPr sz="3200">
                <a:solidFill>
                  <a:srgbClr val="367CBB"/>
                </a:solidFill>
                <a:latin typeface="Arial" charset="0"/>
                <a:ea typeface="ＭＳ Ｐゴシック" charset="0"/>
                <a:cs typeface="Arial" charset="0"/>
              </a:defRPr>
            </a:lvl2pPr>
            <a:lvl3pPr algn="l" eaLnBrk="0" hangingPunct="0">
              <a:defRPr sz="3200">
                <a:solidFill>
                  <a:srgbClr val="367CBB"/>
                </a:solidFill>
                <a:latin typeface="Arial" charset="0"/>
                <a:ea typeface="ＭＳ Ｐゴシック" charset="0"/>
                <a:cs typeface="Arial" charset="0"/>
              </a:defRPr>
            </a:lvl3pPr>
            <a:lvl4pPr algn="l" eaLnBrk="0" hangingPunct="0">
              <a:defRPr sz="3200">
                <a:solidFill>
                  <a:srgbClr val="367CBB"/>
                </a:solidFill>
                <a:latin typeface="Arial" charset="0"/>
                <a:ea typeface="ＭＳ Ｐゴシック" charset="0"/>
                <a:cs typeface="Arial" charset="0"/>
              </a:defRPr>
            </a:lvl4pPr>
            <a:lvl5pPr algn="l" eaLnBrk="0" hangingPunct="0">
              <a:defRPr sz="3200">
                <a:solidFill>
                  <a:srgbClr val="367CBB"/>
                </a:solidFill>
                <a:latin typeface="Arial" charset="0"/>
                <a:ea typeface="ＭＳ Ｐゴシック" charset="0"/>
                <a:cs typeface="Arial" charset="0"/>
              </a:defRPr>
            </a:lvl5pPr>
            <a:lvl6pPr marL="457200" fontAlgn="base">
              <a:spcBef>
                <a:spcPct val="0"/>
              </a:spcBef>
              <a:spcAft>
                <a:spcPct val="0"/>
              </a:spcAft>
              <a:defRPr sz="3200">
                <a:solidFill>
                  <a:srgbClr val="367CBB"/>
                </a:solidFill>
                <a:latin typeface="Arial" charset="0"/>
                <a:cs typeface="Arial" charset="0"/>
              </a:defRPr>
            </a:lvl6pPr>
            <a:lvl7pPr marL="914400" fontAlgn="base">
              <a:spcBef>
                <a:spcPct val="0"/>
              </a:spcBef>
              <a:spcAft>
                <a:spcPct val="0"/>
              </a:spcAft>
              <a:defRPr sz="3200">
                <a:solidFill>
                  <a:srgbClr val="367CBB"/>
                </a:solidFill>
                <a:latin typeface="Arial" charset="0"/>
                <a:cs typeface="Arial" charset="0"/>
              </a:defRPr>
            </a:lvl7pPr>
            <a:lvl8pPr marL="1371600" fontAlgn="base">
              <a:spcBef>
                <a:spcPct val="0"/>
              </a:spcBef>
              <a:spcAft>
                <a:spcPct val="0"/>
              </a:spcAft>
              <a:defRPr sz="3200">
                <a:solidFill>
                  <a:srgbClr val="367CBB"/>
                </a:solidFill>
                <a:latin typeface="Arial" charset="0"/>
                <a:cs typeface="Arial" charset="0"/>
              </a:defRPr>
            </a:lvl8pPr>
            <a:lvl9pPr marL="1828800" fontAlgn="base">
              <a:spcBef>
                <a:spcPct val="0"/>
              </a:spcBef>
              <a:spcAft>
                <a:spcPct val="0"/>
              </a:spcAft>
              <a:defRPr sz="3200">
                <a:solidFill>
                  <a:srgbClr val="367CBB"/>
                </a:solidFill>
                <a:latin typeface="Arial" charset="0"/>
                <a:cs typeface="Arial" charset="0"/>
              </a:defRPr>
            </a:lvl9pPr>
          </a:lstStyle>
          <a:p>
            <a:r>
              <a:rPr lang="en-GB" sz="1108" dirty="0" smtClean="0"/>
              <a:t> </a:t>
            </a:r>
          </a:p>
          <a:p>
            <a:r>
              <a:rPr lang="en-GB" sz="1100" dirty="0" smtClean="0">
                <a:latin typeface="Arial" panose="020B0604020202020204" pitchFamily="34" charset="0"/>
                <a:cs typeface="Arial" panose="020B0604020202020204" pitchFamily="34" charset="0"/>
              </a:rPr>
              <a:t>59,8 </a:t>
            </a:r>
            <a:r>
              <a:rPr lang="en-GB" sz="1100" dirty="0">
                <a:latin typeface="Arial" panose="020B0604020202020204" pitchFamily="34" charset="0"/>
                <a:cs typeface="Arial" panose="020B0604020202020204" pitchFamily="34" charset="0"/>
              </a:rPr>
              <a:t>million core</a:t>
            </a:r>
          </a:p>
          <a:p>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hrs </a:t>
            </a:r>
            <a:r>
              <a:rPr lang="en-GB" sz="1100" dirty="0">
                <a:latin typeface="Arial" panose="020B0604020202020204" pitchFamily="34" charset="0"/>
                <a:cs typeface="Arial" panose="020B0604020202020204" pitchFamily="34" charset="0"/>
              </a:rPr>
              <a:t>on JUQUEEN (</a:t>
            </a:r>
            <a:r>
              <a:rPr lang="en-GB" sz="1000" dirty="0">
                <a:latin typeface="Arial" panose="020B0604020202020204" pitchFamily="34" charset="0"/>
                <a:cs typeface="Arial" panose="020B0604020202020204" pitchFamily="34" charset="0"/>
              </a:rPr>
              <a:t>DE) </a:t>
            </a:r>
            <a:endParaRPr lang="en-GB" sz="10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for </a:t>
            </a:r>
            <a:r>
              <a:rPr lang="en-GB" sz="1100" b="1" dirty="0">
                <a:latin typeface="Arial" panose="020B0604020202020204" pitchFamily="34" charset="0"/>
                <a:cs typeface="Arial" panose="020B0604020202020204" pitchFamily="34" charset="0"/>
              </a:rPr>
              <a:t>Switzerland</a:t>
            </a:r>
          </a:p>
        </p:txBody>
      </p:sp>
      <p:sp>
        <p:nvSpPr>
          <p:cNvPr id="37" name="Rectangle 36"/>
          <p:cNvSpPr/>
          <p:nvPr/>
        </p:nvSpPr>
        <p:spPr>
          <a:xfrm>
            <a:off x="360777" y="4272188"/>
            <a:ext cx="1229675" cy="1456296"/>
          </a:xfrm>
          <a:prstGeom prst="rect">
            <a:avLst/>
          </a:prstGeom>
          <a:solidFill>
            <a:srgbClr val="FFC000"/>
          </a:solidFill>
          <a:ln>
            <a:noFill/>
          </a:ln>
        </p:spPr>
        <p:txBody>
          <a:bodyPr wrap="square" lIns="33231" rIns="33231">
            <a:spAutoFit/>
          </a:bodyPr>
          <a:lstStyle/>
          <a:p>
            <a:pPr algn="l"/>
            <a:r>
              <a:rPr lang="en-GB" sz="1108" dirty="0">
                <a:solidFill>
                  <a:srgbClr val="000000"/>
                </a:solidFill>
                <a:latin typeface="Arial" panose="020B0604020202020204" pitchFamily="34" charset="0"/>
                <a:cs typeface="Arial" panose="020B0604020202020204" pitchFamily="34" charset="0"/>
              </a:rPr>
              <a:t>PRACE will give to UK Met a 3 years advance in the development of their models (high resolution global weather &amp; climate models).</a:t>
            </a:r>
            <a:endParaRPr lang="fr-FR" sz="1108" dirty="0">
              <a:solidFill>
                <a:srgbClr val="000000"/>
              </a:solidFill>
              <a:latin typeface="Arial" panose="020B0604020202020204" pitchFamily="34" charset="0"/>
              <a:cs typeface="Arial" panose="020B0604020202020204" pitchFamily="34" charset="0"/>
            </a:endParaRPr>
          </a:p>
        </p:txBody>
      </p:sp>
      <p:sp>
        <p:nvSpPr>
          <p:cNvPr id="38" name="Rectangle 37"/>
          <p:cNvSpPr/>
          <p:nvPr/>
        </p:nvSpPr>
        <p:spPr>
          <a:xfrm>
            <a:off x="1789859" y="4272188"/>
            <a:ext cx="1229675" cy="2138278"/>
          </a:xfrm>
          <a:prstGeom prst="rect">
            <a:avLst/>
          </a:prstGeom>
          <a:solidFill>
            <a:srgbClr val="FFC000"/>
          </a:solidFill>
          <a:ln>
            <a:noFill/>
          </a:ln>
        </p:spPr>
        <p:txBody>
          <a:bodyPr wrap="square" lIns="33231" rIns="33231">
            <a:spAutoFit/>
          </a:bodyPr>
          <a:lstStyle/>
          <a:p>
            <a:pPr algn="l"/>
            <a:r>
              <a:rPr lang="en-GB" sz="1108" dirty="0">
                <a:solidFill>
                  <a:srgbClr val="000000"/>
                </a:solidFill>
                <a:latin typeface="Arial" panose="020B0604020202020204" pitchFamily="34" charset="0"/>
                <a:cs typeface="Arial" panose="020B0604020202020204" pitchFamily="34" charset="0"/>
              </a:rPr>
              <a:t>This PRACE grant is one of the biggest worldwide allocation in this domain. Without this huge computational resources this project would not have been carried out in a decent time. </a:t>
            </a:r>
            <a:endParaRPr lang="fr-FR" sz="1108" dirty="0">
              <a:latin typeface="Arial" panose="020B0604020202020204" pitchFamily="34" charset="0"/>
              <a:cs typeface="Arial" panose="020B0604020202020204" pitchFamily="34" charset="0"/>
            </a:endParaRPr>
          </a:p>
        </p:txBody>
      </p:sp>
      <p:sp>
        <p:nvSpPr>
          <p:cNvPr id="39" name="Rectangle 38"/>
          <p:cNvSpPr/>
          <p:nvPr/>
        </p:nvSpPr>
        <p:spPr>
          <a:xfrm>
            <a:off x="3209387" y="4272187"/>
            <a:ext cx="1262910" cy="1797287"/>
          </a:xfrm>
          <a:prstGeom prst="rect">
            <a:avLst/>
          </a:prstGeom>
          <a:solidFill>
            <a:srgbClr val="FFC000"/>
          </a:solidFill>
          <a:ln>
            <a:noFill/>
          </a:ln>
        </p:spPr>
        <p:txBody>
          <a:bodyPr wrap="square" lIns="33231" rIns="33231">
            <a:spAutoFit/>
          </a:bodyPr>
          <a:lstStyle/>
          <a:p>
            <a:pPr algn="l"/>
            <a:r>
              <a:rPr lang="en-GB" sz="1108" dirty="0">
                <a:solidFill>
                  <a:srgbClr val="000000"/>
                </a:solidFill>
                <a:latin typeface="Arial" panose="020B0604020202020204" pitchFamily="34" charset="0"/>
                <a:cs typeface="Arial" panose="020B0604020202020204" pitchFamily="34" charset="0"/>
              </a:rPr>
              <a:t>PRACE resources enable the first European direct comparison of first-principles simulations to multi-scale experimental data for fusion energy (Link ITER).</a:t>
            </a:r>
            <a:endParaRPr lang="fr-FR" sz="1108" dirty="0">
              <a:solidFill>
                <a:srgbClr val="000000"/>
              </a:solidFill>
              <a:latin typeface="Arial" panose="020B0604020202020204" pitchFamily="34" charset="0"/>
              <a:cs typeface="Arial" panose="020B0604020202020204" pitchFamily="34" charset="0"/>
            </a:endParaRPr>
          </a:p>
        </p:txBody>
      </p:sp>
      <p:sp>
        <p:nvSpPr>
          <p:cNvPr id="40" name="Rectangle 39"/>
          <p:cNvSpPr/>
          <p:nvPr/>
        </p:nvSpPr>
        <p:spPr>
          <a:xfrm>
            <a:off x="4648023" y="4272188"/>
            <a:ext cx="1262910" cy="1967783"/>
          </a:xfrm>
          <a:prstGeom prst="rect">
            <a:avLst/>
          </a:prstGeom>
          <a:solidFill>
            <a:srgbClr val="FFC000"/>
          </a:solidFill>
          <a:ln>
            <a:noFill/>
          </a:ln>
        </p:spPr>
        <p:txBody>
          <a:bodyPr wrap="square" lIns="33231" rIns="33231">
            <a:spAutoFit/>
          </a:bodyPr>
          <a:lstStyle/>
          <a:p>
            <a:pPr algn="l"/>
            <a:r>
              <a:rPr lang="en-GB" sz="1108" dirty="0">
                <a:solidFill>
                  <a:srgbClr val="000000"/>
                </a:solidFill>
                <a:latin typeface="Arial" panose="020B0604020202020204" pitchFamily="34" charset="0"/>
                <a:cs typeface="Arial" panose="020B0604020202020204" pitchFamily="34" charset="0"/>
              </a:rPr>
              <a:t>Simplified models would not give reliable or meaningful results: Only PRACE systems are large enough to allow these computational models to be calculated.</a:t>
            </a:r>
          </a:p>
        </p:txBody>
      </p:sp>
      <p:sp>
        <p:nvSpPr>
          <p:cNvPr id="41" name="Rectangle 40"/>
          <p:cNvSpPr/>
          <p:nvPr/>
        </p:nvSpPr>
        <p:spPr>
          <a:xfrm>
            <a:off x="7520313" y="4272187"/>
            <a:ext cx="1262910" cy="2138278"/>
          </a:xfrm>
          <a:prstGeom prst="rect">
            <a:avLst/>
          </a:prstGeom>
          <a:solidFill>
            <a:srgbClr val="FFC000"/>
          </a:solidFill>
          <a:ln>
            <a:noFill/>
          </a:ln>
        </p:spPr>
        <p:txBody>
          <a:bodyPr wrap="square" lIns="33231" rIns="33231">
            <a:spAutoFit/>
          </a:bodyPr>
          <a:lstStyle/>
          <a:p>
            <a:pPr algn="l"/>
            <a:r>
              <a:rPr lang="en-GB" sz="1108" dirty="0">
                <a:solidFill>
                  <a:srgbClr val="000000"/>
                </a:solidFill>
                <a:latin typeface="Arial" panose="020B0604020202020204" pitchFamily="34" charset="0"/>
                <a:cs typeface="Arial" panose="020B0604020202020204" pitchFamily="34" charset="0"/>
              </a:rPr>
              <a:t>A single standard PC would need 5.000 years to do what JUGENE did in 100 days (40 million core hours)</a:t>
            </a:r>
          </a:p>
          <a:p>
            <a:pPr marL="0" lvl="2"/>
            <a:r>
              <a:rPr lang="en-GB" sz="1108" dirty="0">
                <a:solidFill>
                  <a:srgbClr val="000000"/>
                </a:solidFill>
                <a:latin typeface="Arial" panose="020B0604020202020204" pitchFamily="34" charset="0"/>
                <a:cs typeface="Arial" panose="020B0604020202020204" pitchFamily="34" charset="0"/>
              </a:rPr>
              <a:t>Only a PRACE system can offer enough resources to accomplish such a computationally intensive project.</a:t>
            </a:r>
            <a:endParaRPr lang="fr-FR" sz="1108" dirty="0">
              <a:solidFill>
                <a:srgbClr val="000000"/>
              </a:solidFill>
              <a:latin typeface="Arial" panose="020B0604020202020204" pitchFamily="34" charset="0"/>
              <a:cs typeface="Arial" panose="020B0604020202020204" pitchFamily="34" charset="0"/>
            </a:endParaRPr>
          </a:p>
        </p:txBody>
      </p:sp>
      <p:sp>
        <p:nvSpPr>
          <p:cNvPr id="42" name="Rectangle 41"/>
          <p:cNvSpPr/>
          <p:nvPr/>
        </p:nvSpPr>
        <p:spPr>
          <a:xfrm>
            <a:off x="6067551" y="4272188"/>
            <a:ext cx="1296144" cy="1967783"/>
          </a:xfrm>
          <a:prstGeom prst="rect">
            <a:avLst/>
          </a:prstGeom>
          <a:solidFill>
            <a:srgbClr val="FFC000"/>
          </a:solidFill>
          <a:ln>
            <a:noFill/>
          </a:ln>
        </p:spPr>
        <p:txBody>
          <a:bodyPr wrap="square" lIns="33231" rIns="0">
            <a:spAutoFit/>
          </a:bodyPr>
          <a:lstStyle/>
          <a:p>
            <a:pPr marL="0" lvl="2"/>
            <a:r>
              <a:rPr lang="en-GB" sz="1108" dirty="0">
                <a:solidFill>
                  <a:srgbClr val="000000"/>
                </a:solidFill>
                <a:latin typeface="Arial" panose="020B0604020202020204" pitchFamily="34" charset="0"/>
                <a:cs typeface="Arial" panose="020B0604020202020204" pitchFamily="34" charset="0"/>
              </a:rPr>
              <a:t>The massive allocation of computing resources awarded via PRACE can be used to explore the non-linearity involved in the dependence of local ground shaking on geological structure.</a:t>
            </a:r>
          </a:p>
        </p:txBody>
      </p:sp>
      <p:sp>
        <p:nvSpPr>
          <p:cNvPr id="22" name="Slide Number Placeholder 10"/>
          <p:cNvSpPr>
            <a:spLocks noGrp="1"/>
          </p:cNvSpPr>
          <p:nvPr>
            <p:ph type="sldNum" sz="quarter" idx="10"/>
          </p:nvPr>
        </p:nvSpPr>
        <p:spPr>
          <a:xfrm>
            <a:off x="0" y="6453336"/>
            <a:ext cx="395536" cy="4046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Char char="–"/>
              <a:defRPr sz="19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Char char="•"/>
              <a:defRPr sz="17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B0E12AB9-6003-45A7-A12A-7FF6F6CBD7E5}" type="slidenum">
              <a:rPr lang="en-GB" altLang="de-DE" sz="1400"/>
              <a:pPr algn="r" eaLnBrk="1" hangingPunct="1">
                <a:spcBef>
                  <a:spcPct val="0"/>
                </a:spcBef>
                <a:buFontTx/>
                <a:buNone/>
              </a:pPr>
              <a:t>16</a:t>
            </a:fld>
            <a:endParaRPr lang="en-GB" altLang="de-DE" sz="1400" dirty="0"/>
          </a:p>
        </p:txBody>
      </p:sp>
    </p:spTree>
    <p:extLst>
      <p:ext uri="{BB962C8B-B14F-4D97-AF65-F5344CB8AC3E}">
        <p14:creationId xmlns="" xmlns:p14="http://schemas.microsoft.com/office/powerpoint/2010/main" val="1356757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31592" t="7885" r="16489" b="10823"/>
          <a:stretch/>
        </p:blipFill>
        <p:spPr>
          <a:xfrm>
            <a:off x="5242198" y="2280244"/>
            <a:ext cx="3879272" cy="4544291"/>
          </a:xfrm>
          <a:prstGeom prst="rect">
            <a:avLst/>
          </a:prstGeom>
        </p:spPr>
      </p:pic>
      <p:sp>
        <p:nvSpPr>
          <p:cNvPr id="38918" name="CuadroTexto 1"/>
          <p:cNvSpPr txBox="1">
            <a:spLocks noChangeArrowheads="1"/>
          </p:cNvSpPr>
          <p:nvPr/>
        </p:nvSpPr>
        <p:spPr bwMode="auto">
          <a:xfrm>
            <a:off x="1461978" y="38528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GB" sz="1800" dirty="0"/>
          </a:p>
        </p:txBody>
      </p:sp>
      <p:sp>
        <p:nvSpPr>
          <p:cNvPr id="3" name="TextBox 2"/>
          <p:cNvSpPr txBox="1"/>
          <p:nvPr/>
        </p:nvSpPr>
        <p:spPr>
          <a:xfrm>
            <a:off x="185051" y="2428730"/>
            <a:ext cx="5701478" cy="4247317"/>
          </a:xfrm>
          <a:prstGeom prst="rect">
            <a:avLst/>
          </a:prstGeom>
          <a:noFill/>
        </p:spPr>
        <p:txBody>
          <a:bodyPr wrap="square" rtlCol="0">
            <a:spAutoFit/>
          </a:bodyPr>
          <a:lstStyle/>
          <a:p>
            <a:pPr algn="l"/>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is an international not-for-profit association under Belgian law, with its seat in Brussels.</a:t>
            </a:r>
          </a:p>
          <a:p>
            <a:pPr algn="l"/>
            <a:endParaRPr lang="en-US" dirty="0">
              <a:latin typeface="Arial" panose="020B0604020202020204" pitchFamily="34" charset="0"/>
              <a:cs typeface="Arial" panose="020B0604020202020204" pitchFamily="34" charset="0"/>
            </a:endParaRPr>
          </a:p>
          <a:p>
            <a:pPr algn="l"/>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counts 25 members and 2 observers.</a:t>
            </a:r>
            <a:endParaRPr lang="en-GB"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The </a:t>
            </a:r>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Hosting Members are France, </a:t>
            </a:r>
            <a:r>
              <a:rPr lang="en-US"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ermany, Italy and Spain.</a:t>
            </a:r>
          </a:p>
          <a:p>
            <a:pPr algn="l"/>
            <a:endParaRPr lang="en-US" dirty="0">
              <a:latin typeface="Arial" panose="020B0604020202020204" pitchFamily="34" charset="0"/>
              <a:cs typeface="Arial" panose="020B0604020202020204" pitchFamily="34" charset="0"/>
            </a:endParaRPr>
          </a:p>
          <a:p>
            <a:pPr algn="l"/>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is governed by the </a:t>
            </a:r>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Council in which each member has a seat. The daily management of the association is delegated to the Board of Directors.</a:t>
            </a:r>
          </a:p>
          <a:p>
            <a:pPr algn="l"/>
            <a:endParaRPr lang="en-US" dirty="0">
              <a:latin typeface="Arial" panose="020B0604020202020204" pitchFamily="34" charset="0"/>
              <a:cs typeface="Arial" panose="020B0604020202020204" pitchFamily="34" charset="0"/>
            </a:endParaRPr>
          </a:p>
          <a:p>
            <a:pPr algn="l"/>
            <a:r>
              <a:rPr lang="en-US" b="1" dirty="0" smtClean="0">
                <a:solidFill>
                  <a:srgbClr val="19317B"/>
                </a:solidFill>
                <a:latin typeface="Arial" panose="020B0604020202020204" pitchFamily="34" charset="0"/>
                <a:cs typeface="Arial" panose="020B0604020202020204" pitchFamily="34" charset="0"/>
              </a:rPr>
              <a:t>PRACE</a:t>
            </a:r>
            <a:r>
              <a:rPr lang="en-US" dirty="0" smtClean="0">
                <a:latin typeface="Arial" panose="020B0604020202020204" pitchFamily="34" charset="0"/>
                <a:cs typeface="Arial" panose="020B0604020202020204" pitchFamily="34" charset="0"/>
              </a:rPr>
              <a:t> is funded by its members as well as through a series of implementation projects supported by the European Commission.</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85050" y="1628800"/>
            <a:ext cx="8851445" cy="523220"/>
          </a:xfrm>
          <a:prstGeom prst="rect">
            <a:avLst/>
          </a:prstGeom>
          <a:noFill/>
        </p:spPr>
        <p:txBody>
          <a:bodyPr wrap="square" rtlCol="0">
            <a:spAutoFit/>
          </a:bodyPr>
          <a:lstStyle/>
          <a:p>
            <a:pPr algn="l"/>
            <a:r>
              <a:rPr lang="en-US" sz="2800" b="1" dirty="0" smtClean="0">
                <a:solidFill>
                  <a:srgbClr val="19317B"/>
                </a:solidFill>
                <a:latin typeface="Arial" panose="020B0604020202020204" pitchFamily="34" charset="0"/>
                <a:cs typeface="Arial" panose="020B0604020202020204" pitchFamily="34" charset="0"/>
              </a:rPr>
              <a:t>Partnership for Advanced Computing in Europe</a:t>
            </a:r>
            <a:endParaRPr lang="en-GB" sz="2800" b="1" dirty="0">
              <a:solidFill>
                <a:srgbClr val="19317B"/>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4640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244407" y="2023413"/>
            <a:ext cx="816011" cy="736672"/>
          </a:xfrm>
          <a:prstGeom prst="rect">
            <a:avLst/>
          </a:prstGeom>
          <a:ln>
            <a:noFill/>
          </a:ln>
          <a:effectLst/>
        </p:spPr>
      </p:pic>
      <p:pic>
        <p:nvPicPr>
          <p:cNvPr id="4" name="Image 3" descr="M2012_011_Vue_002.jpg"/>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297463" y="4949050"/>
            <a:ext cx="2083959" cy="1442272"/>
          </a:xfrm>
          <a:prstGeom prst="rect">
            <a:avLst/>
          </a:prstGeom>
          <a:ln>
            <a:noFill/>
          </a:ln>
          <a:effectLst/>
        </p:spPr>
      </p:pic>
      <p:sp>
        <p:nvSpPr>
          <p:cNvPr id="13" name="Textfeld 3"/>
          <p:cNvSpPr txBox="1">
            <a:spLocks noChangeArrowheads="1"/>
          </p:cNvSpPr>
          <p:nvPr/>
        </p:nvSpPr>
        <p:spPr bwMode="auto">
          <a:xfrm>
            <a:off x="254297" y="3813169"/>
            <a:ext cx="17551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de-DE" sz="1200" b="1" dirty="0" smtClean="0">
                <a:solidFill>
                  <a:srgbClr val="FF6B19"/>
                </a:solidFill>
                <a:cs typeface="Arial" panose="020B0604020202020204" pitchFamily="34" charset="0"/>
              </a:rPr>
              <a:t>MareNostrum</a:t>
            </a:r>
            <a:r>
              <a:rPr lang="de-DE" sz="1200" b="1" dirty="0" smtClean="0">
                <a:solidFill>
                  <a:srgbClr val="19317B"/>
                </a:solidFill>
                <a:cs typeface="Arial" panose="020B0604020202020204" pitchFamily="34" charset="0"/>
              </a:rPr>
              <a:t>: </a:t>
            </a:r>
            <a:r>
              <a:rPr lang="de-DE" sz="1200" dirty="0" smtClean="0">
                <a:solidFill>
                  <a:srgbClr val="19317B"/>
                </a:solidFill>
                <a:cs typeface="Arial" panose="020B0604020202020204" pitchFamily="34" charset="0"/>
              </a:rPr>
              <a:t>IBM</a:t>
            </a:r>
            <a:r>
              <a:rPr lang="de-DE" sz="1200" b="1" dirty="0">
                <a:solidFill>
                  <a:srgbClr val="19317B"/>
                </a:solidFill>
                <a:cs typeface="Arial" panose="020B0604020202020204" pitchFamily="34" charset="0"/>
              </a:rPr>
              <a:t/>
            </a:r>
            <a:br>
              <a:rPr lang="de-DE" sz="1200" b="1" dirty="0">
                <a:solidFill>
                  <a:srgbClr val="19317B"/>
                </a:solidFill>
                <a:cs typeface="Arial" panose="020B0604020202020204" pitchFamily="34" charset="0"/>
              </a:rPr>
            </a:br>
            <a:r>
              <a:rPr lang="de-DE" sz="1200" dirty="0" smtClean="0">
                <a:solidFill>
                  <a:srgbClr val="19317B"/>
                </a:solidFill>
                <a:cs typeface="Arial" panose="020B0604020202020204" pitchFamily="34" charset="0"/>
              </a:rPr>
              <a:t>BSC, Barcelona, Spain</a:t>
            </a:r>
            <a:endParaRPr lang="de-DE" sz="1200" dirty="0">
              <a:solidFill>
                <a:srgbClr val="19317B"/>
              </a:solidFill>
              <a:cs typeface="Arial" panose="020B0604020202020204" pitchFamily="34" charset="0"/>
            </a:endParaRPr>
          </a:p>
        </p:txBody>
      </p:sp>
      <p:sp>
        <p:nvSpPr>
          <p:cNvPr id="14" name="Rectangle 13"/>
          <p:cNvSpPr/>
          <p:nvPr/>
        </p:nvSpPr>
        <p:spPr>
          <a:xfrm>
            <a:off x="6683653" y="2015164"/>
            <a:ext cx="1560754" cy="830997"/>
          </a:xfrm>
          <a:prstGeom prst="rect">
            <a:avLst/>
          </a:prstGeom>
        </p:spPr>
        <p:txBody>
          <a:bodyPr wrap="square">
            <a:spAutoFit/>
          </a:bodyPr>
          <a:lstStyle/>
          <a:p>
            <a:r>
              <a:rPr lang="en-US" sz="1200" b="1" dirty="0" smtClean="0">
                <a:solidFill>
                  <a:srgbClr val="FF6B19"/>
                </a:solidFill>
                <a:latin typeface="Arial" panose="020B0604020202020204" pitchFamily="34" charset="0"/>
                <a:cs typeface="Arial" panose="020B0604020202020204" pitchFamily="34" charset="0"/>
              </a:rPr>
              <a:t>JUQUEEN</a:t>
            </a:r>
            <a:r>
              <a:rPr lang="en-US" sz="1200" b="1" dirty="0" smtClean="0">
                <a:solidFill>
                  <a:srgbClr val="19317B"/>
                </a:solidFill>
                <a:latin typeface="Arial" panose="020B0604020202020204" pitchFamily="34" charset="0"/>
                <a:cs typeface="Arial" panose="020B0604020202020204" pitchFamily="34" charset="0"/>
              </a:rPr>
              <a:t>:</a:t>
            </a:r>
            <a:r>
              <a:rPr lang="en-US" sz="1200" dirty="0" smtClean="0">
                <a:solidFill>
                  <a:srgbClr val="19317B"/>
                </a:solidFill>
                <a:latin typeface="Arial" panose="020B0604020202020204" pitchFamily="34" charset="0"/>
                <a:cs typeface="Arial" panose="020B0604020202020204" pitchFamily="34" charset="0"/>
              </a:rPr>
              <a:t> IBM </a:t>
            </a:r>
            <a:r>
              <a:rPr lang="en-US" sz="1200" dirty="0">
                <a:solidFill>
                  <a:srgbClr val="19317B"/>
                </a:solidFill>
                <a:latin typeface="Arial" panose="020B0604020202020204" pitchFamily="34" charset="0"/>
                <a:cs typeface="Arial" panose="020B0604020202020204" pitchFamily="34" charset="0"/>
              </a:rPr>
              <a:t>BlueGene</a:t>
            </a:r>
            <a:r>
              <a:rPr lang="en-US" sz="1200" dirty="0" smtClean="0">
                <a:solidFill>
                  <a:srgbClr val="19317B"/>
                </a:solidFill>
                <a:latin typeface="Arial" panose="020B0604020202020204" pitchFamily="34" charset="0"/>
                <a:cs typeface="Arial" panose="020B0604020202020204" pitchFamily="34" charset="0"/>
              </a:rPr>
              <a:t>/Q </a:t>
            </a:r>
          </a:p>
          <a:p>
            <a:r>
              <a:rPr lang="en-US" sz="1200" dirty="0" smtClean="0">
                <a:solidFill>
                  <a:srgbClr val="19317B"/>
                </a:solidFill>
                <a:latin typeface="Arial" panose="020B0604020202020204" pitchFamily="34" charset="0"/>
                <a:cs typeface="Arial" panose="020B0604020202020204" pitchFamily="34" charset="0"/>
              </a:rPr>
              <a:t>GAUSS/FZJ</a:t>
            </a:r>
          </a:p>
          <a:p>
            <a:r>
              <a:rPr lang="en-US" sz="1200" dirty="0" smtClean="0">
                <a:solidFill>
                  <a:srgbClr val="19317B"/>
                </a:solidFill>
                <a:latin typeface="Arial" panose="020B0604020202020204" pitchFamily="34" charset="0"/>
                <a:cs typeface="Arial" panose="020B0604020202020204" pitchFamily="34" charset="0"/>
              </a:rPr>
              <a:t>Jülich, Germany</a:t>
            </a:r>
            <a:endParaRPr lang="en-US" sz="1200" dirty="0">
              <a:solidFill>
                <a:srgbClr val="19317B"/>
              </a:solidFill>
              <a:latin typeface="Arial" panose="020B0604020202020204" pitchFamily="34" charset="0"/>
              <a:cs typeface="Arial" panose="020B0604020202020204" pitchFamily="34" charset="0"/>
            </a:endParaRPr>
          </a:p>
        </p:txBody>
      </p:sp>
      <p:sp>
        <p:nvSpPr>
          <p:cNvPr id="19" name="Rectangle 18"/>
          <p:cNvSpPr/>
          <p:nvPr/>
        </p:nvSpPr>
        <p:spPr>
          <a:xfrm>
            <a:off x="2659766" y="5330582"/>
            <a:ext cx="2681568" cy="646331"/>
          </a:xfrm>
          <a:prstGeom prst="rect">
            <a:avLst/>
          </a:prstGeom>
        </p:spPr>
        <p:txBody>
          <a:bodyPr wrap="square">
            <a:spAutoFit/>
          </a:bodyPr>
          <a:lstStyle/>
          <a:p>
            <a:r>
              <a:rPr lang="en-US" sz="1200" b="1" dirty="0" smtClean="0">
                <a:solidFill>
                  <a:srgbClr val="FF6B19"/>
                </a:solidFill>
                <a:latin typeface="Arial" panose="020B0604020202020204" pitchFamily="34" charset="0"/>
                <a:cs typeface="Arial" panose="020B0604020202020204" pitchFamily="34" charset="0"/>
              </a:rPr>
              <a:t>CURIE</a:t>
            </a:r>
            <a:r>
              <a:rPr lang="en-US" sz="1200" b="1" dirty="0" smtClean="0">
                <a:solidFill>
                  <a:srgbClr val="19317B"/>
                </a:solidFill>
                <a:latin typeface="Arial" panose="020B0604020202020204" pitchFamily="34" charset="0"/>
                <a:cs typeface="Arial" panose="020B0604020202020204" pitchFamily="34" charset="0"/>
              </a:rPr>
              <a:t>: </a:t>
            </a:r>
            <a:r>
              <a:rPr lang="en-US" sz="1200" dirty="0" smtClean="0">
                <a:solidFill>
                  <a:srgbClr val="19317B"/>
                </a:solidFill>
                <a:latin typeface="Arial" panose="020B0604020202020204" pitchFamily="34" charset="0"/>
                <a:cs typeface="Arial" panose="020B0604020202020204" pitchFamily="34" charset="0"/>
              </a:rPr>
              <a:t>Bull </a:t>
            </a:r>
            <a:r>
              <a:rPr lang="en-US" sz="1200" dirty="0">
                <a:solidFill>
                  <a:srgbClr val="19317B"/>
                </a:solidFill>
                <a:latin typeface="Arial" panose="020B0604020202020204" pitchFamily="34" charset="0"/>
                <a:cs typeface="Arial" panose="020B0604020202020204" pitchFamily="34" charset="0"/>
              </a:rPr>
              <a:t>Bullx </a:t>
            </a:r>
            <a:r>
              <a:rPr lang="en-US" sz="1200" dirty="0" smtClean="0">
                <a:solidFill>
                  <a:srgbClr val="19317B"/>
                </a:solidFill>
                <a:latin typeface="Arial" panose="020B0604020202020204" pitchFamily="34" charset="0"/>
                <a:cs typeface="Arial" panose="020B0604020202020204" pitchFamily="34" charset="0"/>
              </a:rPr>
              <a:t/>
            </a:r>
            <a:br>
              <a:rPr lang="en-US" sz="1200" dirty="0" smtClean="0">
                <a:solidFill>
                  <a:srgbClr val="19317B"/>
                </a:solidFill>
                <a:latin typeface="Arial" panose="020B0604020202020204" pitchFamily="34" charset="0"/>
                <a:cs typeface="Arial" panose="020B0604020202020204" pitchFamily="34" charset="0"/>
              </a:rPr>
            </a:br>
            <a:r>
              <a:rPr lang="en-US" sz="1200" dirty="0" smtClean="0">
                <a:solidFill>
                  <a:srgbClr val="19317B"/>
                </a:solidFill>
                <a:latin typeface="Arial" panose="020B0604020202020204" pitchFamily="34" charset="0"/>
                <a:cs typeface="Arial" panose="020B0604020202020204" pitchFamily="34" charset="0"/>
              </a:rPr>
              <a:t>GENCI/CEA</a:t>
            </a:r>
          </a:p>
          <a:p>
            <a:r>
              <a:rPr lang="en-US" sz="1200" dirty="0" err="1" smtClean="0">
                <a:solidFill>
                  <a:srgbClr val="19317B"/>
                </a:solidFill>
                <a:latin typeface="Arial" panose="020B0604020202020204" pitchFamily="34" charset="0"/>
                <a:cs typeface="Arial" panose="020B0604020202020204" pitchFamily="34" charset="0"/>
              </a:rPr>
              <a:t>Bruyères</a:t>
            </a:r>
            <a:r>
              <a:rPr lang="en-US" sz="1200" dirty="0" smtClean="0">
                <a:solidFill>
                  <a:srgbClr val="19317B"/>
                </a:solidFill>
                <a:latin typeface="Arial" panose="020B0604020202020204" pitchFamily="34" charset="0"/>
                <a:cs typeface="Arial" panose="020B0604020202020204" pitchFamily="34" charset="0"/>
              </a:rPr>
              <a:t>-le-</a:t>
            </a:r>
            <a:r>
              <a:rPr lang="en-US" sz="1200" dirty="0" err="1" smtClean="0">
                <a:solidFill>
                  <a:srgbClr val="19317B"/>
                </a:solidFill>
                <a:latin typeface="Arial" panose="020B0604020202020204" pitchFamily="34" charset="0"/>
                <a:cs typeface="Arial" panose="020B0604020202020204" pitchFamily="34" charset="0"/>
              </a:rPr>
              <a:t>Châtel</a:t>
            </a:r>
            <a:r>
              <a:rPr lang="en-US" sz="1200" dirty="0" smtClean="0">
                <a:solidFill>
                  <a:srgbClr val="19317B"/>
                </a:solidFill>
                <a:latin typeface="Arial" panose="020B0604020202020204" pitchFamily="34" charset="0"/>
                <a:cs typeface="Arial" panose="020B0604020202020204" pitchFamily="34" charset="0"/>
              </a:rPr>
              <a:t>, France </a:t>
            </a:r>
            <a:endParaRPr lang="en-US" sz="1200" dirty="0">
              <a:solidFill>
                <a:srgbClr val="19317B"/>
              </a:solidFill>
              <a:latin typeface="Arial" panose="020B0604020202020204" pitchFamily="34" charset="0"/>
              <a:cs typeface="Arial" panose="020B0604020202020204" pitchFamily="34" charset="0"/>
            </a:endParaRPr>
          </a:p>
        </p:txBody>
      </p:sp>
      <p:sp>
        <p:nvSpPr>
          <p:cNvPr id="22" name="Rectangle 21"/>
          <p:cNvSpPr/>
          <p:nvPr/>
        </p:nvSpPr>
        <p:spPr>
          <a:xfrm>
            <a:off x="7425931" y="2872261"/>
            <a:ext cx="1634487" cy="646331"/>
          </a:xfrm>
          <a:prstGeom prst="rect">
            <a:avLst/>
          </a:prstGeom>
          <a:noFill/>
        </p:spPr>
        <p:txBody>
          <a:bodyPr wrap="square">
            <a:spAutoFit/>
          </a:bodyPr>
          <a:lstStyle/>
          <a:p>
            <a:r>
              <a:rPr lang="en-US" sz="1200" b="1" dirty="0" smtClean="0">
                <a:solidFill>
                  <a:srgbClr val="FF6B19"/>
                </a:solidFill>
                <a:latin typeface="Arial" panose="020B0604020202020204" pitchFamily="34" charset="0"/>
                <a:cs typeface="Arial" panose="020B0604020202020204" pitchFamily="34" charset="0"/>
              </a:rPr>
              <a:t>SuperMUC</a:t>
            </a:r>
            <a:r>
              <a:rPr lang="en-US" sz="1200" b="1" dirty="0" smtClean="0">
                <a:solidFill>
                  <a:srgbClr val="19317B"/>
                </a:solidFill>
                <a:latin typeface="Arial" panose="020B0604020202020204" pitchFamily="34" charset="0"/>
                <a:cs typeface="Arial" panose="020B0604020202020204" pitchFamily="34" charset="0"/>
              </a:rPr>
              <a:t>: </a:t>
            </a:r>
            <a:r>
              <a:rPr lang="en-US" sz="1200" dirty="0" smtClean="0">
                <a:solidFill>
                  <a:srgbClr val="19317B"/>
                </a:solidFill>
                <a:latin typeface="Arial" panose="020B0604020202020204" pitchFamily="34" charset="0"/>
                <a:cs typeface="Arial" panose="020B0604020202020204" pitchFamily="34" charset="0"/>
              </a:rPr>
              <a:t>IBM </a:t>
            </a:r>
          </a:p>
          <a:p>
            <a:r>
              <a:rPr lang="en-US" sz="1200" dirty="0" smtClean="0">
                <a:solidFill>
                  <a:srgbClr val="19317B"/>
                </a:solidFill>
                <a:latin typeface="Arial" panose="020B0604020202020204" pitchFamily="34" charset="0"/>
                <a:cs typeface="Arial" panose="020B0604020202020204" pitchFamily="34" charset="0"/>
              </a:rPr>
              <a:t>GAUSS/LRZ </a:t>
            </a:r>
            <a:r>
              <a:rPr lang="en-US" sz="1200" dirty="0" err="1" smtClean="0">
                <a:solidFill>
                  <a:srgbClr val="19317B"/>
                </a:solidFill>
                <a:latin typeface="Arial" panose="020B0604020202020204" pitchFamily="34" charset="0"/>
                <a:cs typeface="Arial" panose="020B0604020202020204" pitchFamily="34" charset="0"/>
              </a:rPr>
              <a:t>Garching</a:t>
            </a:r>
            <a:r>
              <a:rPr lang="en-US" sz="1200" dirty="0" smtClean="0">
                <a:solidFill>
                  <a:srgbClr val="19317B"/>
                </a:solidFill>
                <a:latin typeface="Arial" panose="020B0604020202020204" pitchFamily="34" charset="0"/>
                <a:cs typeface="Arial" panose="020B0604020202020204" pitchFamily="34" charset="0"/>
              </a:rPr>
              <a:t>, Germany</a:t>
            </a:r>
            <a:endParaRPr lang="en-US" sz="1200" dirty="0">
              <a:solidFill>
                <a:srgbClr val="19317B"/>
              </a:solidFill>
              <a:latin typeface="Arial" panose="020B0604020202020204" pitchFamily="34" charset="0"/>
              <a:cs typeface="Arial" panose="020B0604020202020204" pitchFamily="34" charset="0"/>
            </a:endParaRPr>
          </a:p>
        </p:txBody>
      </p:sp>
      <p:pic>
        <p:nvPicPr>
          <p:cNvPr id="23" name="Image 22" descr="supermuc.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976904" y="2867492"/>
            <a:ext cx="1413497" cy="879049"/>
          </a:xfrm>
          <a:prstGeom prst="rect">
            <a:avLst/>
          </a:prstGeom>
          <a:ln>
            <a:noFill/>
          </a:ln>
          <a:effectLst/>
        </p:spPr>
      </p:pic>
      <p:sp>
        <p:nvSpPr>
          <p:cNvPr id="29" name="Rectangle 28"/>
          <p:cNvSpPr/>
          <p:nvPr/>
        </p:nvSpPr>
        <p:spPr>
          <a:xfrm>
            <a:off x="6097494" y="3824572"/>
            <a:ext cx="1502209" cy="646331"/>
          </a:xfrm>
          <a:prstGeom prst="rect">
            <a:avLst/>
          </a:prstGeom>
        </p:spPr>
        <p:txBody>
          <a:bodyPr wrap="square">
            <a:spAutoFit/>
          </a:bodyPr>
          <a:lstStyle/>
          <a:p>
            <a:r>
              <a:rPr lang="en-US" sz="1200" b="1" dirty="0" smtClean="0">
                <a:solidFill>
                  <a:srgbClr val="FF6B19"/>
                </a:solidFill>
                <a:latin typeface="Arial" panose="020B0604020202020204" pitchFamily="34" charset="0"/>
                <a:cs typeface="Arial" panose="020B0604020202020204" pitchFamily="34" charset="0"/>
              </a:rPr>
              <a:t>Hazel Hen</a:t>
            </a:r>
            <a:r>
              <a:rPr lang="en-US" sz="1200" b="1" dirty="0" smtClean="0">
                <a:solidFill>
                  <a:srgbClr val="19317B"/>
                </a:solidFill>
                <a:latin typeface="Arial" panose="020B0604020202020204" pitchFamily="34" charset="0"/>
                <a:cs typeface="Arial" panose="020B0604020202020204" pitchFamily="34" charset="0"/>
              </a:rPr>
              <a:t>: </a:t>
            </a:r>
            <a:r>
              <a:rPr lang="en-US" sz="1200" dirty="0" smtClean="0">
                <a:solidFill>
                  <a:srgbClr val="19317B"/>
                </a:solidFill>
                <a:latin typeface="Arial" panose="020B0604020202020204" pitchFamily="34" charset="0"/>
                <a:cs typeface="Arial" panose="020B0604020202020204" pitchFamily="34" charset="0"/>
              </a:rPr>
              <a:t>Cray </a:t>
            </a:r>
          </a:p>
          <a:p>
            <a:r>
              <a:rPr lang="en-US" sz="1200" dirty="0" smtClean="0">
                <a:solidFill>
                  <a:srgbClr val="19317B"/>
                </a:solidFill>
                <a:latin typeface="Arial" panose="020B0604020202020204" pitchFamily="34" charset="0"/>
                <a:cs typeface="Arial" panose="020B0604020202020204" pitchFamily="34" charset="0"/>
              </a:rPr>
              <a:t>GAUSS/HLRS,</a:t>
            </a:r>
          </a:p>
          <a:p>
            <a:r>
              <a:rPr lang="en-US" sz="1200" dirty="0" smtClean="0">
                <a:solidFill>
                  <a:srgbClr val="19317B"/>
                </a:solidFill>
                <a:latin typeface="Arial" panose="020B0604020202020204" pitchFamily="34" charset="0"/>
                <a:cs typeface="Arial" panose="020B0604020202020204" pitchFamily="34" charset="0"/>
              </a:rPr>
              <a:t>Stuttgart, Germany</a:t>
            </a:r>
            <a:endParaRPr lang="en-US" sz="1200" dirty="0">
              <a:solidFill>
                <a:srgbClr val="19317B"/>
              </a:solidFill>
              <a:latin typeface="Arial" panose="020B0604020202020204" pitchFamily="34" charset="0"/>
              <a:cs typeface="Arial" panose="020B0604020202020204" pitchFamily="34" charset="0"/>
            </a:endParaRPr>
          </a:p>
        </p:txBody>
      </p:sp>
      <p:sp>
        <p:nvSpPr>
          <p:cNvPr id="6" name="TextBox 5"/>
          <p:cNvSpPr txBox="1"/>
          <p:nvPr/>
        </p:nvSpPr>
        <p:spPr>
          <a:xfrm>
            <a:off x="209777" y="1508564"/>
            <a:ext cx="8724447" cy="954107"/>
          </a:xfrm>
          <a:prstGeom prst="rect">
            <a:avLst/>
          </a:prstGeom>
          <a:noFill/>
        </p:spPr>
        <p:txBody>
          <a:bodyPr wrap="square" rtlCol="0">
            <a:spAutoFit/>
          </a:bodyPr>
          <a:lstStyle/>
          <a:p>
            <a:pPr algn="ctr"/>
            <a:r>
              <a:rPr lang="en-US" sz="2800" b="1" dirty="0" smtClean="0">
                <a:solidFill>
                  <a:srgbClr val="FF6B19"/>
                </a:solidFill>
                <a:latin typeface="Arial" panose="020B0604020202020204" pitchFamily="34" charset="0"/>
                <a:cs typeface="Arial" panose="020B0604020202020204" pitchFamily="34" charset="0"/>
              </a:rPr>
              <a:t>4</a:t>
            </a:r>
            <a:r>
              <a:rPr lang="en-US" sz="2800" b="1" dirty="0" smtClean="0">
                <a:solidFill>
                  <a:srgbClr val="19317B"/>
                </a:solidFill>
                <a:latin typeface="Arial" panose="020B0604020202020204" pitchFamily="34" charset="0"/>
                <a:cs typeface="Arial" panose="020B0604020202020204" pitchFamily="34" charset="0"/>
              </a:rPr>
              <a:t> Hosting Members offering core hours on</a:t>
            </a:r>
            <a:br>
              <a:rPr lang="en-US" sz="2800" b="1" dirty="0" smtClean="0">
                <a:solidFill>
                  <a:srgbClr val="19317B"/>
                </a:solidFill>
                <a:latin typeface="Arial" panose="020B0604020202020204" pitchFamily="34" charset="0"/>
                <a:cs typeface="Arial" panose="020B0604020202020204" pitchFamily="34" charset="0"/>
              </a:rPr>
            </a:br>
            <a:r>
              <a:rPr lang="en-US" sz="2800" b="1" dirty="0" smtClean="0">
                <a:solidFill>
                  <a:srgbClr val="FF6B19"/>
                </a:solidFill>
                <a:latin typeface="Arial" panose="020B0604020202020204" pitchFamily="34" charset="0"/>
                <a:cs typeface="Arial" panose="020B0604020202020204" pitchFamily="34" charset="0"/>
              </a:rPr>
              <a:t>6</a:t>
            </a:r>
            <a:r>
              <a:rPr lang="en-US" sz="2800" b="1" dirty="0" smtClean="0">
                <a:solidFill>
                  <a:srgbClr val="19317B"/>
                </a:solidFill>
                <a:latin typeface="Arial" panose="020B0604020202020204" pitchFamily="34" charset="0"/>
                <a:cs typeface="Arial" panose="020B0604020202020204" pitchFamily="34" charset="0"/>
              </a:rPr>
              <a:t> world-class machines</a:t>
            </a:r>
            <a:endParaRPr lang="en-GB" sz="2800" b="1" dirty="0">
              <a:solidFill>
                <a:srgbClr val="19317B"/>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43695" y="3746541"/>
            <a:ext cx="1416723" cy="944482"/>
          </a:xfrm>
          <a:prstGeom prst="rect">
            <a:avLst/>
          </a:prstGeom>
        </p:spPr>
      </p:pic>
      <p:pic>
        <p:nvPicPr>
          <p:cNvPr id="20" name="Image 1"/>
          <p:cNvPicPr>
            <a:picLocks noChangeAspect="1"/>
          </p:cNvPicPr>
          <p:nvPr/>
        </p:nvPicPr>
        <p:blipFill>
          <a:blip r:embed="rId7" cstate="print"/>
          <a:srcRect/>
          <a:stretch>
            <a:fillRect/>
          </a:stretch>
        </p:blipFill>
        <p:spPr bwMode="auto">
          <a:xfrm>
            <a:off x="209777" y="2176387"/>
            <a:ext cx="2197710" cy="16367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8" cstate="print"/>
          <a:stretch>
            <a:fillRect/>
          </a:stretch>
        </p:blipFill>
        <p:spPr>
          <a:xfrm>
            <a:off x="2039434" y="2402767"/>
            <a:ext cx="4734647" cy="3158550"/>
          </a:xfrm>
          <a:prstGeom prst="rect">
            <a:avLst/>
          </a:prstGeom>
        </p:spPr>
      </p:pic>
      <p:sp>
        <p:nvSpPr>
          <p:cNvPr id="17" name="ZoneTexte 27"/>
          <p:cNvSpPr txBox="1"/>
          <p:nvPr/>
        </p:nvSpPr>
        <p:spPr>
          <a:xfrm>
            <a:off x="7464030" y="5644639"/>
            <a:ext cx="1511986" cy="646331"/>
          </a:xfrm>
          <a:prstGeom prst="rect">
            <a:avLst/>
          </a:prstGeom>
          <a:noFill/>
        </p:spPr>
        <p:txBody>
          <a:bodyPr wrap="square" rtlCol="0">
            <a:spAutoFit/>
          </a:bodyPr>
          <a:lstStyle/>
          <a:p>
            <a:r>
              <a:rPr lang="de-DE" sz="1200" b="1" dirty="0" smtClean="0">
                <a:solidFill>
                  <a:srgbClr val="FF6B19"/>
                </a:solidFill>
                <a:latin typeface="Arial" panose="020B0604020202020204" pitchFamily="34" charset="0"/>
                <a:cs typeface="Arial" panose="020B0604020202020204" pitchFamily="34" charset="0"/>
              </a:rPr>
              <a:t>MARCONI</a:t>
            </a:r>
            <a:r>
              <a:rPr lang="de-DE" sz="1200" b="1" dirty="0">
                <a:solidFill>
                  <a:srgbClr val="19317B"/>
                </a:solidFill>
                <a:latin typeface="Arial" panose="020B0604020202020204" pitchFamily="34" charset="0"/>
                <a:cs typeface="Arial" panose="020B0604020202020204" pitchFamily="34" charset="0"/>
              </a:rPr>
              <a:t>: </a:t>
            </a:r>
            <a:r>
              <a:rPr lang="de-DE" sz="1200" dirty="0" smtClean="0">
                <a:solidFill>
                  <a:srgbClr val="19317B"/>
                </a:solidFill>
                <a:latin typeface="Arial" panose="020B0604020202020204" pitchFamily="34" charset="0"/>
                <a:cs typeface="Arial" panose="020B0604020202020204" pitchFamily="34" charset="0"/>
              </a:rPr>
              <a:t>Lenovo</a:t>
            </a:r>
          </a:p>
          <a:p>
            <a:r>
              <a:rPr lang="de-DE" sz="1200" dirty="0" smtClean="0">
                <a:solidFill>
                  <a:srgbClr val="19317B"/>
                </a:solidFill>
                <a:latin typeface="Arial" panose="020B0604020202020204" pitchFamily="34" charset="0"/>
                <a:cs typeface="Arial" panose="020B0604020202020204" pitchFamily="34" charset="0"/>
              </a:rPr>
              <a:t>CINECA</a:t>
            </a:r>
          </a:p>
          <a:p>
            <a:r>
              <a:rPr lang="de-DE" sz="1200" dirty="0" smtClean="0">
                <a:solidFill>
                  <a:srgbClr val="19317B"/>
                </a:solidFill>
                <a:latin typeface="Arial" panose="020B0604020202020204" pitchFamily="34" charset="0"/>
                <a:cs typeface="Arial" panose="020B0604020202020204" pitchFamily="34" charset="0"/>
              </a:rPr>
              <a:t>Bologna, Italy</a:t>
            </a:r>
          </a:p>
        </p:txBody>
      </p:sp>
      <p:pic>
        <p:nvPicPr>
          <p:cNvPr id="2" name="Picture 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197905" y="4994287"/>
            <a:ext cx="1266125" cy="1296683"/>
          </a:xfrm>
          <a:prstGeom prst="rect">
            <a:avLst/>
          </a:prstGeom>
        </p:spPr>
      </p:pic>
    </p:spTree>
    <p:extLst>
      <p:ext uri="{BB962C8B-B14F-4D97-AF65-F5344CB8AC3E}">
        <p14:creationId xmlns="" xmlns:p14="http://schemas.microsoft.com/office/powerpoint/2010/main" val="387520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4044179" y="2541074"/>
            <a:ext cx="1004140" cy="187808"/>
          </a:xfrm>
          <a:custGeom>
            <a:avLst/>
            <a:gdLst>
              <a:gd name="connsiteX0" fmla="*/ 0 w 1004140"/>
              <a:gd name="connsiteY0" fmla="*/ 0 h 187808"/>
              <a:gd name="connsiteX1" fmla="*/ 1004140 w 1004140"/>
              <a:gd name="connsiteY1" fmla="*/ 0 h 187808"/>
              <a:gd name="connsiteX2" fmla="*/ 1004140 w 1004140"/>
              <a:gd name="connsiteY2" fmla="*/ 187808 h 187808"/>
              <a:gd name="connsiteX3" fmla="*/ 0 w 1004140"/>
              <a:gd name="connsiteY3" fmla="*/ 187808 h 187808"/>
              <a:gd name="connsiteX4" fmla="*/ 0 w 1004140"/>
              <a:gd name="connsiteY4" fmla="*/ 0 h 18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140" h="187808">
                <a:moveTo>
                  <a:pt x="0" y="0"/>
                </a:moveTo>
                <a:lnTo>
                  <a:pt x="1004140" y="0"/>
                </a:lnTo>
                <a:lnTo>
                  <a:pt x="1004140" y="187808"/>
                </a:lnTo>
                <a:lnTo>
                  <a:pt x="0" y="1878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defTabSz="889000" fontAlgn="base">
              <a:lnSpc>
                <a:spcPct val="90000"/>
              </a:lnSpc>
              <a:spcBef>
                <a:spcPct val="0"/>
              </a:spcBef>
              <a:spcAft>
                <a:spcPct val="35000"/>
              </a:spcAft>
            </a:pPr>
            <a:endParaRPr lang="en-US" sz="2000" dirty="0">
              <a:solidFill>
                <a:prstClr val="black">
                  <a:hueOff val="0"/>
                  <a:satOff val="0"/>
                  <a:lumOff val="0"/>
                  <a:alphaOff val="0"/>
                </a:prstClr>
              </a:solidFill>
            </a:endParaRPr>
          </a:p>
        </p:txBody>
      </p:sp>
      <p:sp>
        <p:nvSpPr>
          <p:cNvPr id="13" name="Forme libre 12"/>
          <p:cNvSpPr/>
          <p:nvPr/>
        </p:nvSpPr>
        <p:spPr>
          <a:xfrm>
            <a:off x="-4043903" y="3482295"/>
            <a:ext cx="1004570" cy="187808"/>
          </a:xfrm>
          <a:custGeom>
            <a:avLst/>
            <a:gdLst>
              <a:gd name="connsiteX0" fmla="*/ 0 w 1004570"/>
              <a:gd name="connsiteY0" fmla="*/ 0 h 187808"/>
              <a:gd name="connsiteX1" fmla="*/ 1004570 w 1004570"/>
              <a:gd name="connsiteY1" fmla="*/ 0 h 187808"/>
              <a:gd name="connsiteX2" fmla="*/ 1004570 w 1004570"/>
              <a:gd name="connsiteY2" fmla="*/ 187808 h 187808"/>
              <a:gd name="connsiteX3" fmla="*/ 0 w 1004570"/>
              <a:gd name="connsiteY3" fmla="*/ 187808 h 187808"/>
              <a:gd name="connsiteX4" fmla="*/ 0 w 1004570"/>
              <a:gd name="connsiteY4" fmla="*/ 0 h 18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87808">
                <a:moveTo>
                  <a:pt x="0" y="0"/>
                </a:moveTo>
                <a:lnTo>
                  <a:pt x="1004570" y="0"/>
                </a:lnTo>
                <a:lnTo>
                  <a:pt x="1004570" y="187808"/>
                </a:lnTo>
                <a:lnTo>
                  <a:pt x="0" y="1878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 rIns="0" bIns="7620" numCol="1" spcCol="1270" anchor="ctr" anchorCtr="0">
            <a:noAutofit/>
          </a:bodyPr>
          <a:lstStyle/>
          <a:p>
            <a:pPr defTabSz="266700" fontAlgn="base">
              <a:lnSpc>
                <a:spcPct val="90000"/>
              </a:lnSpc>
              <a:spcBef>
                <a:spcPct val="0"/>
              </a:spcBef>
              <a:spcAft>
                <a:spcPct val="35000"/>
              </a:spcAft>
            </a:pPr>
            <a:endParaRPr lang="en-US" sz="600" dirty="0">
              <a:solidFill>
                <a:prstClr val="black">
                  <a:hueOff val="0"/>
                  <a:satOff val="0"/>
                  <a:lumOff val="0"/>
                  <a:alphaOff val="0"/>
                </a:prstClr>
              </a:solidFill>
            </a:endParaRPr>
          </a:p>
        </p:txBody>
      </p:sp>
      <p:sp>
        <p:nvSpPr>
          <p:cNvPr id="17" name="Forme libre 16"/>
          <p:cNvSpPr/>
          <p:nvPr/>
        </p:nvSpPr>
        <p:spPr>
          <a:xfrm>
            <a:off x="-2340768" y="3576199"/>
            <a:ext cx="1004570" cy="187808"/>
          </a:xfrm>
          <a:custGeom>
            <a:avLst/>
            <a:gdLst>
              <a:gd name="connsiteX0" fmla="*/ 0 w 1004570"/>
              <a:gd name="connsiteY0" fmla="*/ 0 h 187808"/>
              <a:gd name="connsiteX1" fmla="*/ 1004570 w 1004570"/>
              <a:gd name="connsiteY1" fmla="*/ 0 h 187808"/>
              <a:gd name="connsiteX2" fmla="*/ 1004570 w 1004570"/>
              <a:gd name="connsiteY2" fmla="*/ 187808 h 187808"/>
              <a:gd name="connsiteX3" fmla="*/ 0 w 1004570"/>
              <a:gd name="connsiteY3" fmla="*/ 187808 h 187808"/>
              <a:gd name="connsiteX4" fmla="*/ 0 w 1004570"/>
              <a:gd name="connsiteY4" fmla="*/ 0 h 18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87808">
                <a:moveTo>
                  <a:pt x="0" y="0"/>
                </a:moveTo>
                <a:lnTo>
                  <a:pt x="1004570" y="0"/>
                </a:lnTo>
                <a:lnTo>
                  <a:pt x="1004570" y="187808"/>
                </a:lnTo>
                <a:lnTo>
                  <a:pt x="0" y="1878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 rIns="0" bIns="7620" numCol="1" spcCol="1270" anchor="ctr" anchorCtr="0">
            <a:noAutofit/>
          </a:bodyPr>
          <a:lstStyle/>
          <a:p>
            <a:pPr defTabSz="266700" fontAlgn="base">
              <a:lnSpc>
                <a:spcPct val="90000"/>
              </a:lnSpc>
              <a:spcBef>
                <a:spcPct val="0"/>
              </a:spcBef>
              <a:spcAft>
                <a:spcPct val="35000"/>
              </a:spcAft>
            </a:pPr>
            <a:endParaRPr lang="en-US" sz="600">
              <a:solidFill>
                <a:prstClr val="black">
                  <a:hueOff val="0"/>
                  <a:satOff val="0"/>
                  <a:lumOff val="0"/>
                  <a:alphaOff val="0"/>
                </a:prstClr>
              </a:solidFill>
            </a:endParaRPr>
          </a:p>
        </p:txBody>
      </p:sp>
      <p:sp>
        <p:nvSpPr>
          <p:cNvPr id="22" name="Forme libre 21"/>
          <p:cNvSpPr/>
          <p:nvPr/>
        </p:nvSpPr>
        <p:spPr>
          <a:xfrm>
            <a:off x="-4043903" y="5364738"/>
            <a:ext cx="1004570" cy="187808"/>
          </a:xfrm>
          <a:custGeom>
            <a:avLst/>
            <a:gdLst>
              <a:gd name="connsiteX0" fmla="*/ 0 w 1004570"/>
              <a:gd name="connsiteY0" fmla="*/ 0 h 187808"/>
              <a:gd name="connsiteX1" fmla="*/ 1004570 w 1004570"/>
              <a:gd name="connsiteY1" fmla="*/ 0 h 187808"/>
              <a:gd name="connsiteX2" fmla="*/ 1004570 w 1004570"/>
              <a:gd name="connsiteY2" fmla="*/ 187808 h 187808"/>
              <a:gd name="connsiteX3" fmla="*/ 0 w 1004570"/>
              <a:gd name="connsiteY3" fmla="*/ 187808 h 187808"/>
              <a:gd name="connsiteX4" fmla="*/ 0 w 1004570"/>
              <a:gd name="connsiteY4" fmla="*/ 0 h 18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87808">
                <a:moveTo>
                  <a:pt x="0" y="0"/>
                </a:moveTo>
                <a:lnTo>
                  <a:pt x="1004570" y="0"/>
                </a:lnTo>
                <a:lnTo>
                  <a:pt x="1004570" y="187808"/>
                </a:lnTo>
                <a:lnTo>
                  <a:pt x="0" y="1878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 rIns="0" bIns="7620" numCol="1" spcCol="1270" anchor="ctr" anchorCtr="0">
            <a:noAutofit/>
          </a:bodyPr>
          <a:lstStyle/>
          <a:p>
            <a:pPr defTabSz="266700" fontAlgn="base">
              <a:lnSpc>
                <a:spcPct val="90000"/>
              </a:lnSpc>
              <a:spcBef>
                <a:spcPct val="0"/>
              </a:spcBef>
              <a:spcAft>
                <a:spcPct val="35000"/>
              </a:spcAft>
            </a:pPr>
            <a:endParaRPr lang="en-US" sz="600" dirty="0">
              <a:solidFill>
                <a:prstClr val="black">
                  <a:hueOff val="0"/>
                  <a:satOff val="0"/>
                  <a:lumOff val="0"/>
                  <a:alphaOff val="0"/>
                </a:prstClr>
              </a:solidFill>
            </a:endParaRPr>
          </a:p>
        </p:txBody>
      </p:sp>
      <p:grpSp>
        <p:nvGrpSpPr>
          <p:cNvPr id="3" name="Agrupar 2"/>
          <p:cNvGrpSpPr/>
          <p:nvPr/>
        </p:nvGrpSpPr>
        <p:grpSpPr>
          <a:xfrm>
            <a:off x="535682" y="1577959"/>
            <a:ext cx="5396091" cy="723405"/>
            <a:chOff x="572095" y="3604792"/>
            <a:chExt cx="4964962" cy="723405"/>
          </a:xfrm>
        </p:grpSpPr>
        <p:sp>
          <p:nvSpPr>
            <p:cNvPr id="15" name="Ellipse 14"/>
            <p:cNvSpPr/>
            <p:nvPr/>
          </p:nvSpPr>
          <p:spPr>
            <a:xfrm>
              <a:off x="572095" y="3608197"/>
              <a:ext cx="662474" cy="720000"/>
            </a:xfrm>
            <a:prstGeom prst="ellipse">
              <a:avLst/>
            </a:prstGeom>
            <a:solidFill>
              <a:srgbClr val="FF6B1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5625132"/>
                <a:satOff val="-8440"/>
                <a:lumOff val="-1373"/>
                <a:alphaOff val="0"/>
              </a:schemeClr>
            </a:fillRef>
            <a:effectRef idx="2">
              <a:schemeClr val="accent3">
                <a:alpha val="50000"/>
                <a:hueOff val="5625132"/>
                <a:satOff val="-8440"/>
                <a:lumOff val="-1373"/>
                <a:alphaOff val="0"/>
              </a:schemeClr>
            </a:effectRef>
            <a:fontRef idx="minor">
              <a:schemeClr val="tx1"/>
            </a:fontRef>
          </p:style>
        </p:sp>
        <p:sp>
          <p:nvSpPr>
            <p:cNvPr id="18" name="Forme libre 17"/>
            <p:cNvSpPr/>
            <p:nvPr/>
          </p:nvSpPr>
          <p:spPr>
            <a:xfrm>
              <a:off x="1420602" y="3604792"/>
              <a:ext cx="4116455" cy="583477"/>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l" defTabSz="889000" fontAlgn="base">
                <a:spcBef>
                  <a:spcPct val="0"/>
                </a:spcBef>
                <a:spcAft>
                  <a:spcPct val="0"/>
                </a:spcAft>
              </a:pPr>
              <a:r>
                <a:rPr lang="en-US" sz="2400" b="1" dirty="0" smtClean="0">
                  <a:solidFill>
                    <a:prstClr val="black">
                      <a:hueOff val="0"/>
                      <a:satOff val="0"/>
                      <a:lumOff val="0"/>
                      <a:alphaOff val="0"/>
                    </a:prstClr>
                  </a:solidFill>
                  <a:latin typeface="Arial" panose="020B0604020202020204" pitchFamily="34" charset="0"/>
                  <a:cs typeface="Arial" panose="020B0604020202020204" pitchFamily="34" charset="0"/>
                </a:rPr>
                <a:t>465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scientific projects </a:t>
              </a:r>
              <a:r>
                <a:rPr lang="en-US" sz="2400" b="1" dirty="0" smtClean="0">
                  <a:solidFill>
                    <a:srgbClr val="FF6B19"/>
                  </a:solidFill>
                  <a:latin typeface="Arial" panose="020B0604020202020204" pitchFamily="34" charset="0"/>
                  <a:cs typeface="Arial" panose="020B0604020202020204" pitchFamily="34" charset="0"/>
                </a:rPr>
                <a:t>enabled</a:t>
              </a:r>
              <a:endParaRPr lang="en-US" sz="2400" b="1" dirty="0">
                <a:solidFill>
                  <a:srgbClr val="FF6B19"/>
                </a:solidFill>
                <a:latin typeface="Arial" panose="020B0604020202020204" pitchFamily="34" charset="0"/>
                <a:cs typeface="Arial" panose="020B0604020202020204" pitchFamily="34" charset="0"/>
              </a:endParaRPr>
            </a:p>
          </p:txBody>
        </p:sp>
      </p:grpSp>
      <p:grpSp>
        <p:nvGrpSpPr>
          <p:cNvPr id="2" name="Agrupar 1"/>
          <p:cNvGrpSpPr/>
          <p:nvPr/>
        </p:nvGrpSpPr>
        <p:grpSpPr>
          <a:xfrm>
            <a:off x="771214" y="5132388"/>
            <a:ext cx="8257782" cy="840316"/>
            <a:chOff x="1649806" y="1940532"/>
            <a:chExt cx="8603388" cy="840316"/>
          </a:xfrm>
        </p:grpSpPr>
        <p:sp>
          <p:nvSpPr>
            <p:cNvPr id="19" name="Ellipse 18"/>
            <p:cNvSpPr/>
            <p:nvPr/>
          </p:nvSpPr>
          <p:spPr>
            <a:xfrm>
              <a:off x="1649806" y="2060848"/>
              <a:ext cx="750134" cy="720000"/>
            </a:xfrm>
            <a:prstGeom prst="ellipse">
              <a:avLst/>
            </a:prstGeom>
            <a:solidFill>
              <a:srgbClr val="84CEE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8437698"/>
                <a:satOff val="-12660"/>
                <a:lumOff val="-2059"/>
                <a:alphaOff val="0"/>
              </a:schemeClr>
            </a:fillRef>
            <a:effectRef idx="2">
              <a:schemeClr val="accent3">
                <a:alpha val="50000"/>
                <a:hueOff val="8437698"/>
                <a:satOff val="-12660"/>
                <a:lumOff val="-2059"/>
                <a:alphaOff val="0"/>
              </a:schemeClr>
            </a:effectRef>
            <a:fontRef idx="minor">
              <a:schemeClr val="tx1"/>
            </a:fontRef>
          </p:style>
        </p:sp>
        <p:sp>
          <p:nvSpPr>
            <p:cNvPr id="23" name="Forme libre 22"/>
            <p:cNvSpPr/>
            <p:nvPr/>
          </p:nvSpPr>
          <p:spPr>
            <a:xfrm>
              <a:off x="2826872" y="1940532"/>
              <a:ext cx="7426322" cy="720000"/>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l" defTabSz="889000" fontAlgn="base">
                <a:spcBef>
                  <a:spcPct val="0"/>
                </a:spcBef>
              </a:pPr>
              <a:r>
                <a:rPr lang="en-US" sz="2400" b="1" dirty="0" smtClean="0">
                  <a:solidFill>
                    <a:prstClr val="black">
                      <a:hueOff val="0"/>
                      <a:satOff val="0"/>
                      <a:lumOff val="0"/>
                      <a:alphaOff val="0"/>
                    </a:prstClr>
                  </a:solidFill>
                  <a:latin typeface="Arial" panose="020B0604020202020204" pitchFamily="34" charset="0"/>
                  <a:cs typeface="Arial" panose="020B0604020202020204" pitchFamily="34" charset="0"/>
                </a:rPr>
                <a:t>530 M€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of </a:t>
              </a:r>
              <a:r>
                <a:rPr lang="en-US" dirty="0">
                  <a:solidFill>
                    <a:prstClr val="black">
                      <a:hueOff val="0"/>
                      <a:satOff val="0"/>
                      <a:lumOff val="0"/>
                      <a:alphaOff val="0"/>
                    </a:prstClr>
                  </a:solidFill>
                  <a:latin typeface="Arial" panose="020B0604020202020204" pitchFamily="34" charset="0"/>
                  <a:cs typeface="Arial" panose="020B0604020202020204" pitchFamily="34" charset="0"/>
                </a:rPr>
                <a:t>funding for </a:t>
              </a:r>
              <a:r>
                <a:rPr lang="en-US" sz="2400" b="1" dirty="0" smtClean="0">
                  <a:solidFill>
                    <a:srgbClr val="84CEEF"/>
                  </a:solidFill>
                  <a:latin typeface="Arial" panose="020B0604020202020204" pitchFamily="34" charset="0"/>
                  <a:cs typeface="Arial" panose="020B0604020202020204" pitchFamily="34" charset="0"/>
                </a:rPr>
                <a:t>2010-2015</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 access </a:t>
              </a:r>
              <a:r>
                <a:rPr lang="en-US" sz="2400" b="1" dirty="0">
                  <a:solidFill>
                    <a:srgbClr val="84CEEF"/>
                  </a:solidFill>
                  <a:latin typeface="Arial" panose="020B0604020202020204" pitchFamily="34" charset="0"/>
                  <a:cs typeface="Arial" panose="020B0604020202020204" pitchFamily="34" charset="0"/>
                </a:rPr>
                <a:t>free at the point of usage</a:t>
              </a:r>
            </a:p>
          </p:txBody>
        </p:sp>
      </p:grpSp>
      <p:grpSp>
        <p:nvGrpSpPr>
          <p:cNvPr id="16" name="Agrupar 15"/>
          <p:cNvGrpSpPr/>
          <p:nvPr/>
        </p:nvGrpSpPr>
        <p:grpSpPr>
          <a:xfrm>
            <a:off x="367134" y="4317036"/>
            <a:ext cx="8535922" cy="720000"/>
            <a:chOff x="632520" y="4149080"/>
            <a:chExt cx="9109765" cy="720000"/>
          </a:xfrm>
        </p:grpSpPr>
        <p:sp>
          <p:nvSpPr>
            <p:cNvPr id="11" name="Ellipse 10"/>
            <p:cNvSpPr/>
            <p:nvPr/>
          </p:nvSpPr>
          <p:spPr>
            <a:xfrm>
              <a:off x="632520" y="4149080"/>
              <a:ext cx="768403" cy="720000"/>
            </a:xfrm>
            <a:prstGeom prst="ellipse">
              <a:avLst/>
            </a:prstGeom>
            <a:solidFill>
              <a:srgbClr val="19317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2812566"/>
                <a:satOff val="-4220"/>
                <a:lumOff val="-686"/>
                <a:alphaOff val="0"/>
              </a:schemeClr>
            </a:fillRef>
            <a:effectRef idx="2">
              <a:schemeClr val="accent3">
                <a:alpha val="50000"/>
                <a:hueOff val="2812566"/>
                <a:satOff val="-4220"/>
                <a:lumOff val="-686"/>
                <a:alphaOff val="0"/>
              </a:schemeClr>
            </a:effectRef>
            <a:fontRef idx="minor">
              <a:schemeClr val="tx1"/>
            </a:fontRef>
          </p:style>
        </p:sp>
        <p:sp>
          <p:nvSpPr>
            <p:cNvPr id="14" name="Forme libre 13"/>
            <p:cNvSpPr/>
            <p:nvPr/>
          </p:nvSpPr>
          <p:spPr>
            <a:xfrm>
              <a:off x="1965423" y="4149080"/>
              <a:ext cx="7776862" cy="504056"/>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l" defTabSz="889000" fontAlgn="base">
                <a:spcBef>
                  <a:spcPct val="0"/>
                </a:spcBef>
                <a:spcAft>
                  <a:spcPct val="0"/>
                </a:spcAft>
              </a:pPr>
              <a:r>
                <a:rPr lang="en-GB" sz="2400" b="1" dirty="0" smtClean="0">
                  <a:solidFill>
                    <a:prstClr val="black">
                      <a:hueOff val="0"/>
                      <a:satOff val="0"/>
                      <a:lumOff val="0"/>
                      <a:alphaOff val="0"/>
                    </a:prstClr>
                  </a:solidFill>
                  <a:latin typeface="Arial" panose="020B0604020202020204" pitchFamily="34" charset="0"/>
                  <a:cs typeface="Arial" panose="020B0604020202020204" pitchFamily="34" charset="0"/>
                </a:rPr>
                <a:t>21 </a:t>
              </a:r>
              <a:r>
                <a:rPr lang="en-GB" sz="2400" b="1" dirty="0" err="1" smtClean="0">
                  <a:solidFill>
                    <a:prstClr val="black">
                      <a:hueOff val="0"/>
                      <a:satOff val="0"/>
                      <a:lumOff val="0"/>
                      <a:alphaOff val="0"/>
                    </a:prstClr>
                  </a:solidFill>
                  <a:latin typeface="Arial" panose="020B0604020202020204" pitchFamily="34" charset="0"/>
                  <a:cs typeface="Arial" panose="020B0604020202020204" pitchFamily="34" charset="0"/>
                </a:rPr>
                <a:t>Pflop</a:t>
              </a:r>
              <a:r>
                <a:rPr lang="en-GB" sz="2400" b="1" dirty="0" smtClean="0">
                  <a:solidFill>
                    <a:prstClr val="black">
                      <a:hueOff val="0"/>
                      <a:satOff val="0"/>
                      <a:lumOff val="0"/>
                      <a:alphaOff val="0"/>
                    </a:prstClr>
                  </a:solidFill>
                  <a:latin typeface="Arial" panose="020B0604020202020204" pitchFamily="34" charset="0"/>
                  <a:cs typeface="Arial" panose="020B0604020202020204" pitchFamily="34" charset="0"/>
                </a:rPr>
                <a:t>/s </a:t>
              </a:r>
              <a:r>
                <a:rPr lang="en-GB" dirty="0" smtClean="0">
                  <a:solidFill>
                    <a:prstClr val="black">
                      <a:hueOff val="0"/>
                      <a:satOff val="0"/>
                      <a:lumOff val="0"/>
                      <a:alphaOff val="0"/>
                    </a:prstClr>
                  </a:solidFill>
                  <a:latin typeface="Arial" panose="020B0604020202020204" pitchFamily="34" charset="0"/>
                  <a:cs typeface="Arial" panose="020B0604020202020204" pitchFamily="34" charset="0"/>
                </a:rPr>
                <a:t>of peak performance on</a:t>
              </a:r>
              <a:r>
                <a:rPr lang="en-GB" sz="2400" b="1" dirty="0" smtClean="0">
                  <a:solidFill>
                    <a:prstClr val="black">
                      <a:hueOff val="0"/>
                      <a:satOff val="0"/>
                      <a:lumOff val="0"/>
                      <a:alphaOff val="0"/>
                    </a:prstClr>
                  </a:solidFill>
                  <a:latin typeface="Arial" panose="020B0604020202020204" pitchFamily="34" charset="0"/>
                  <a:cs typeface="Arial" panose="020B0604020202020204" pitchFamily="34" charset="0"/>
                </a:rPr>
                <a:t> </a:t>
              </a:r>
              <a:r>
                <a:rPr lang="en-GB" sz="2400" b="1" dirty="0" smtClean="0">
                  <a:solidFill>
                    <a:srgbClr val="19317B"/>
                  </a:solidFill>
                  <a:latin typeface="Arial" panose="020B0604020202020204" pitchFamily="34" charset="0"/>
                  <a:cs typeface="Arial" panose="020B0604020202020204" pitchFamily="34" charset="0"/>
                </a:rPr>
                <a:t>6 world-class systems</a:t>
              </a:r>
              <a:endParaRPr lang="en-GB" sz="1200" b="1" dirty="0">
                <a:solidFill>
                  <a:srgbClr val="19317B"/>
                </a:solidFill>
                <a:latin typeface="Arial" panose="020B0604020202020204" pitchFamily="34" charset="0"/>
                <a:cs typeface="Arial" panose="020B0604020202020204" pitchFamily="34" charset="0"/>
              </a:endParaRPr>
            </a:p>
          </p:txBody>
        </p:sp>
      </p:grpSp>
      <p:grpSp>
        <p:nvGrpSpPr>
          <p:cNvPr id="12" name="Agrupar 11"/>
          <p:cNvGrpSpPr/>
          <p:nvPr/>
        </p:nvGrpSpPr>
        <p:grpSpPr>
          <a:xfrm>
            <a:off x="323528" y="2319299"/>
            <a:ext cx="8712968" cy="895339"/>
            <a:chOff x="848544" y="2881178"/>
            <a:chExt cx="8850270" cy="764102"/>
          </a:xfrm>
        </p:grpSpPr>
        <p:sp>
          <p:nvSpPr>
            <p:cNvPr id="4" name="Ellipse 3"/>
            <p:cNvSpPr/>
            <p:nvPr/>
          </p:nvSpPr>
          <p:spPr>
            <a:xfrm>
              <a:off x="848544" y="3030816"/>
              <a:ext cx="731346" cy="614464"/>
            </a:xfrm>
            <a:prstGeom prst="ellipse">
              <a:avLst/>
            </a:prstGeom>
            <a:solidFill>
              <a:srgbClr val="19317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0" name="Forme libre 9"/>
            <p:cNvSpPr/>
            <p:nvPr/>
          </p:nvSpPr>
          <p:spPr>
            <a:xfrm>
              <a:off x="1756677" y="2881178"/>
              <a:ext cx="7942137" cy="720080"/>
            </a:xfrm>
            <a:custGeom>
              <a:avLst/>
              <a:gdLst>
                <a:gd name="connsiteX0" fmla="*/ 0 w 1005552"/>
                <a:gd name="connsiteY0" fmla="*/ 0 h 134167"/>
                <a:gd name="connsiteX1" fmla="*/ 1005552 w 1005552"/>
                <a:gd name="connsiteY1" fmla="*/ 0 h 134167"/>
                <a:gd name="connsiteX2" fmla="*/ 1005552 w 1005552"/>
                <a:gd name="connsiteY2" fmla="*/ 134167 h 134167"/>
                <a:gd name="connsiteX3" fmla="*/ 0 w 1005552"/>
                <a:gd name="connsiteY3" fmla="*/ 134167 h 134167"/>
                <a:gd name="connsiteX4" fmla="*/ 0 w 1005552"/>
                <a:gd name="connsiteY4" fmla="*/ 0 h 134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52" h="134167">
                  <a:moveTo>
                    <a:pt x="0" y="0"/>
                  </a:moveTo>
                  <a:lnTo>
                    <a:pt x="1005552" y="0"/>
                  </a:lnTo>
                  <a:lnTo>
                    <a:pt x="1005552" y="134167"/>
                  </a:lnTo>
                  <a:lnTo>
                    <a:pt x="0" y="1341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algn="l" defTabSz="533400" fontAlgn="base">
                <a:lnSpc>
                  <a:spcPct val="90000"/>
                </a:lnSpc>
                <a:spcBef>
                  <a:spcPct val="0"/>
                </a:spcBef>
                <a:spcAft>
                  <a:spcPct val="35000"/>
                </a:spcAft>
              </a:pPr>
              <a:r>
                <a:rPr lang="en-GB" sz="2400" b="1" dirty="0" smtClean="0">
                  <a:solidFill>
                    <a:prstClr val="black">
                      <a:hueOff val="0"/>
                      <a:satOff val="0"/>
                      <a:lumOff val="0"/>
                      <a:alphaOff val="0"/>
                    </a:prstClr>
                  </a:solidFill>
                  <a:latin typeface="Arial" panose="020B0604020202020204" pitchFamily="34" charset="0"/>
                  <a:cs typeface="Arial" panose="020B0604020202020204" pitchFamily="34" charset="0"/>
                </a:rPr>
                <a:t>12.2 thousand million </a:t>
              </a:r>
              <a:r>
                <a:rPr lang="en-GB" dirty="0" smtClean="0">
                  <a:solidFill>
                    <a:prstClr val="black">
                      <a:hueOff val="0"/>
                      <a:satOff val="0"/>
                      <a:lumOff val="0"/>
                      <a:alphaOff val="0"/>
                    </a:prstClr>
                  </a:solidFill>
                  <a:latin typeface="Arial" panose="020B0604020202020204" pitchFamily="34" charset="0"/>
                  <a:cs typeface="Arial" panose="020B0604020202020204" pitchFamily="34" charset="0"/>
                </a:rPr>
                <a:t>core hours awarded since 2010 with peer review, main criterion is </a:t>
              </a:r>
              <a:r>
                <a:rPr lang="en-GB" sz="2400" b="1" dirty="0" smtClean="0">
                  <a:solidFill>
                    <a:srgbClr val="19317B"/>
                  </a:solidFill>
                  <a:latin typeface="Arial" panose="020B0604020202020204" pitchFamily="34" charset="0"/>
                  <a:cs typeface="Arial" panose="020B0604020202020204" pitchFamily="34" charset="0"/>
                </a:rPr>
                <a:t>scientific excellence</a:t>
              </a:r>
              <a:r>
                <a:rPr lang="en-GB" dirty="0" smtClean="0">
                  <a:solidFill>
                    <a:prstClr val="black">
                      <a:hueOff val="0"/>
                      <a:satOff val="0"/>
                      <a:lumOff val="0"/>
                      <a:alphaOff val="0"/>
                    </a:prstClr>
                  </a:solidFill>
                  <a:latin typeface="Arial" panose="020B0604020202020204" pitchFamily="34" charset="0"/>
                  <a:cs typeface="Arial" panose="020B0604020202020204" pitchFamily="34" charset="0"/>
                </a:rPr>
                <a:t>. </a:t>
              </a:r>
              <a:r>
                <a:rPr lang="en-GB" b="1" dirty="0" smtClean="0">
                  <a:solidFill>
                    <a:prstClr val="black">
                      <a:hueOff val="0"/>
                      <a:satOff val="0"/>
                      <a:lumOff val="0"/>
                      <a:alphaOff val="0"/>
                    </a:prstClr>
                  </a:solidFill>
                  <a:latin typeface="Arial" panose="020B0604020202020204" pitchFamily="34" charset="0"/>
                  <a:cs typeface="Arial" panose="020B0604020202020204" pitchFamily="34" charset="0"/>
                </a:rPr>
                <a:t>Open R&amp;D</a:t>
              </a:r>
              <a:r>
                <a:rPr lang="en-GB" dirty="0" smtClean="0">
                  <a:solidFill>
                    <a:prstClr val="black">
                      <a:hueOff val="0"/>
                      <a:satOff val="0"/>
                      <a:lumOff val="0"/>
                      <a:alphaOff val="0"/>
                    </a:prstClr>
                  </a:solidFill>
                  <a:latin typeface="Arial" panose="020B0604020202020204" pitchFamily="34" charset="0"/>
                  <a:cs typeface="Arial" panose="020B0604020202020204" pitchFamily="34" charset="0"/>
                </a:rPr>
                <a:t> access for </a:t>
              </a:r>
              <a:r>
                <a:rPr lang="en-GB" sz="2400" b="1" dirty="0" smtClean="0">
                  <a:solidFill>
                    <a:srgbClr val="19317B"/>
                  </a:solidFill>
                  <a:latin typeface="Arial" panose="020B0604020202020204" pitchFamily="34" charset="0"/>
                  <a:cs typeface="Arial" panose="020B0604020202020204" pitchFamily="34" charset="0"/>
                </a:rPr>
                <a:t>industrial users </a:t>
              </a:r>
              <a:r>
                <a:rPr lang="en-GB" dirty="0">
                  <a:solidFill>
                    <a:prstClr val="black">
                      <a:hueOff val="0"/>
                      <a:satOff val="0"/>
                      <a:lumOff val="0"/>
                      <a:alphaOff val="0"/>
                    </a:prstClr>
                  </a:solidFill>
                  <a:latin typeface="Arial" panose="020B0604020202020204" pitchFamily="34" charset="0"/>
                  <a:cs typeface="Arial" panose="020B0604020202020204" pitchFamily="34" charset="0"/>
                </a:rPr>
                <a:t>with</a:t>
              </a:r>
              <a:r>
                <a:rPr lang="en-GB" sz="2400" b="1" dirty="0" smtClean="0">
                  <a:solidFill>
                    <a:srgbClr val="19317B"/>
                  </a:solidFill>
                  <a:latin typeface="Arial" panose="020B0604020202020204" pitchFamily="34" charset="0"/>
                  <a:cs typeface="Arial" panose="020B0604020202020204" pitchFamily="34" charset="0"/>
                </a:rPr>
                <a:t> </a:t>
              </a:r>
              <a:r>
                <a:rPr lang="en-GB" sz="2400" b="1" dirty="0" smtClean="0">
                  <a:solidFill>
                    <a:schemeClr val="tx1"/>
                  </a:solidFill>
                  <a:latin typeface="Arial" panose="020B0604020202020204" pitchFamily="34" charset="0"/>
                  <a:cs typeface="Arial" panose="020B0604020202020204" pitchFamily="34" charset="0"/>
                </a:rPr>
                <a:t>&gt;50 companies </a:t>
              </a:r>
              <a:r>
                <a:rPr lang="en-GB" dirty="0">
                  <a:solidFill>
                    <a:prstClr val="black">
                      <a:hueOff val="0"/>
                      <a:satOff val="0"/>
                      <a:lumOff val="0"/>
                      <a:alphaOff val="0"/>
                    </a:prstClr>
                  </a:solidFill>
                  <a:latin typeface="Arial" panose="020B0604020202020204" pitchFamily="34" charset="0"/>
                  <a:cs typeface="Arial" panose="020B0604020202020204" pitchFamily="34" charset="0"/>
                </a:rPr>
                <a:t>supported</a:t>
              </a:r>
            </a:p>
          </p:txBody>
        </p:sp>
      </p:grpSp>
      <p:grpSp>
        <p:nvGrpSpPr>
          <p:cNvPr id="7" name="Agrupar 6"/>
          <p:cNvGrpSpPr/>
          <p:nvPr/>
        </p:nvGrpSpPr>
        <p:grpSpPr>
          <a:xfrm>
            <a:off x="1335872" y="5979579"/>
            <a:ext cx="7847386" cy="720000"/>
            <a:chOff x="620401" y="2783128"/>
            <a:chExt cx="8091807" cy="720000"/>
          </a:xfrm>
        </p:grpSpPr>
        <p:sp>
          <p:nvSpPr>
            <p:cNvPr id="40" name="Ellipse 39"/>
            <p:cNvSpPr/>
            <p:nvPr/>
          </p:nvSpPr>
          <p:spPr>
            <a:xfrm>
              <a:off x="620401" y="2783128"/>
              <a:ext cx="742426" cy="720000"/>
            </a:xfrm>
            <a:prstGeom prst="ellipse">
              <a:avLst/>
            </a:prstGeom>
            <a:solidFill>
              <a:srgbClr val="FF6B1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8437698"/>
                <a:satOff val="-12660"/>
                <a:lumOff val="-2059"/>
                <a:alphaOff val="0"/>
              </a:schemeClr>
            </a:fillRef>
            <a:effectRef idx="2">
              <a:schemeClr val="accent3">
                <a:alpha val="50000"/>
                <a:hueOff val="8437698"/>
                <a:satOff val="-12660"/>
                <a:lumOff val="-2059"/>
                <a:alphaOff val="0"/>
              </a:schemeClr>
            </a:effectRef>
            <a:fontRef idx="minor">
              <a:schemeClr val="tx1"/>
            </a:fontRef>
          </p:style>
        </p:sp>
        <p:sp>
          <p:nvSpPr>
            <p:cNvPr id="41" name="Forme libre 40"/>
            <p:cNvSpPr/>
            <p:nvPr/>
          </p:nvSpPr>
          <p:spPr>
            <a:xfrm>
              <a:off x="1598727" y="2790003"/>
              <a:ext cx="7113481" cy="558755"/>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l" defTabSz="889000" fontAlgn="base">
                <a:lnSpc>
                  <a:spcPct val="90000"/>
                </a:lnSpc>
                <a:spcBef>
                  <a:spcPct val="0"/>
                </a:spcBef>
                <a:spcAft>
                  <a:spcPct val="35000"/>
                </a:spcAft>
              </a:pPr>
              <a:r>
                <a:rPr lang="en-US" sz="2400" b="1" dirty="0">
                  <a:solidFill>
                    <a:prstClr val="black">
                      <a:hueOff val="0"/>
                      <a:satOff val="0"/>
                      <a:lumOff val="0"/>
                      <a:alphaOff val="0"/>
                    </a:prstClr>
                  </a:solidFill>
                  <a:latin typeface="Arial" panose="020B0604020202020204" pitchFamily="34" charset="0"/>
                  <a:cs typeface="Arial" panose="020B0604020202020204" pitchFamily="34" charset="0"/>
                </a:rPr>
                <a:t>25 </a:t>
              </a:r>
              <a:r>
                <a:rPr lang="en-US" sz="2400" b="1" dirty="0" smtClean="0">
                  <a:solidFill>
                    <a:prstClr val="black">
                      <a:hueOff val="0"/>
                      <a:satOff val="0"/>
                      <a:lumOff val="0"/>
                      <a:alphaOff val="0"/>
                    </a:prstClr>
                  </a:solidFill>
                  <a:latin typeface="Arial" panose="020B0604020202020204" pitchFamily="34" charset="0"/>
                  <a:cs typeface="Arial" panose="020B0604020202020204" pitchFamily="34" charset="0"/>
                </a:rPr>
                <a:t>member</a:t>
              </a:r>
              <a:r>
                <a:rPr lang="en-GB" sz="2400" b="1" dirty="0" smtClean="0">
                  <a:solidFill>
                    <a:prstClr val="black">
                      <a:hueOff val="0"/>
                      <a:satOff val="0"/>
                      <a:lumOff val="0"/>
                      <a:alphaOff val="0"/>
                    </a:prstClr>
                  </a:solidFill>
                  <a:latin typeface="Arial" panose="020B0604020202020204" pitchFamily="34" charset="0"/>
                  <a:cs typeface="Arial" panose="020B0604020202020204" pitchFamily="34" charset="0"/>
                </a:rPr>
                <a:t>s</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 </a:t>
              </a:r>
              <a:r>
                <a:rPr lang="en-US" dirty="0">
                  <a:solidFill>
                    <a:prstClr val="black">
                      <a:hueOff val="0"/>
                      <a:satOff val="0"/>
                      <a:lumOff val="0"/>
                      <a:alphaOff val="0"/>
                    </a:prstClr>
                  </a:solidFill>
                  <a:latin typeface="Arial" panose="020B0604020202020204" pitchFamily="34" charset="0"/>
                  <a:cs typeface="Arial" panose="020B0604020202020204" pitchFamily="34" charset="0"/>
                </a:rPr>
                <a:t>including </a:t>
              </a:r>
              <a:r>
                <a:rPr lang="en-US" sz="2400" b="1" dirty="0">
                  <a:solidFill>
                    <a:srgbClr val="FF6B19"/>
                  </a:solidFill>
                  <a:latin typeface="Arial" panose="020B0604020202020204" pitchFamily="34" charset="0"/>
                  <a:cs typeface="Arial" panose="020B0604020202020204" pitchFamily="34" charset="0"/>
                </a:rPr>
                <a:t>4 Hosting </a:t>
              </a:r>
              <a:r>
                <a:rPr lang="en-US" sz="2400" b="1" dirty="0" smtClean="0">
                  <a:solidFill>
                    <a:srgbClr val="FF6B19"/>
                  </a:solidFill>
                  <a:latin typeface="Arial" panose="020B0604020202020204" pitchFamily="34" charset="0"/>
                  <a:cs typeface="Arial" panose="020B0604020202020204" pitchFamily="34" charset="0"/>
                </a:rPr>
                <a:t>Members</a:t>
              </a:r>
              <a:r>
                <a:rPr lang="en-US" sz="2400" b="1" dirty="0" smtClean="0">
                  <a:solidFill>
                    <a:srgbClr val="FF9900"/>
                  </a:solidFill>
                  <a:latin typeface="Arial" panose="020B0604020202020204" pitchFamily="34" charset="0"/>
                  <a:cs typeface="Arial" panose="020B0604020202020204" pitchFamily="34" charset="0"/>
                </a:rPr>
                <a:t/>
              </a:r>
              <a:br>
                <a:rPr lang="en-US" sz="2400" b="1" dirty="0" smtClean="0">
                  <a:solidFill>
                    <a:srgbClr val="FF9900"/>
                  </a:solidFill>
                  <a:latin typeface="Arial" panose="020B0604020202020204" pitchFamily="34" charset="0"/>
                  <a:cs typeface="Arial" panose="020B0604020202020204" pitchFamily="34" charset="0"/>
                </a:rPr>
              </a:b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a:t>
              </a:r>
              <a:r>
                <a:rPr lang="en-US" dirty="0">
                  <a:solidFill>
                    <a:prstClr val="black">
                      <a:hueOff val="0"/>
                      <a:satOff val="0"/>
                      <a:lumOff val="0"/>
                      <a:alphaOff val="0"/>
                    </a:prstClr>
                  </a:solidFill>
                  <a:latin typeface="Arial" panose="020B0604020202020204" pitchFamily="34" charset="0"/>
                  <a:cs typeface="Arial" panose="020B0604020202020204" pitchFamily="34" charset="0"/>
                </a:rPr>
                <a:t>France, Germany,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Italy, Spain)</a:t>
              </a:r>
              <a:endParaRPr lang="en-US"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pSp>
      <p:grpSp>
        <p:nvGrpSpPr>
          <p:cNvPr id="20" name="Agrupar 19"/>
          <p:cNvGrpSpPr/>
          <p:nvPr/>
        </p:nvGrpSpPr>
        <p:grpSpPr>
          <a:xfrm>
            <a:off x="107505" y="3404007"/>
            <a:ext cx="8480791" cy="720000"/>
            <a:chOff x="704528" y="3717032"/>
            <a:chExt cx="8842038" cy="720000"/>
          </a:xfrm>
        </p:grpSpPr>
        <p:sp>
          <p:nvSpPr>
            <p:cNvPr id="33" name="Ellipse 32"/>
            <p:cNvSpPr/>
            <p:nvPr/>
          </p:nvSpPr>
          <p:spPr>
            <a:xfrm>
              <a:off x="704528" y="3717032"/>
              <a:ext cx="750669" cy="720000"/>
            </a:xfrm>
            <a:prstGeom prst="ellipse">
              <a:avLst/>
            </a:prstGeom>
            <a:solidFill>
              <a:srgbClr val="84CEE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5625132"/>
                <a:satOff val="-8440"/>
                <a:lumOff val="-1373"/>
                <a:alphaOff val="0"/>
              </a:schemeClr>
            </a:fillRef>
            <a:effectRef idx="2">
              <a:schemeClr val="accent3">
                <a:alpha val="50000"/>
                <a:hueOff val="5625132"/>
                <a:satOff val="-8440"/>
                <a:lumOff val="-1373"/>
                <a:alphaOff val="0"/>
              </a:schemeClr>
            </a:effectRef>
            <a:fontRef idx="minor">
              <a:schemeClr val="tx1"/>
            </a:fontRef>
          </p:style>
        </p:sp>
        <p:sp>
          <p:nvSpPr>
            <p:cNvPr id="26" name="Forme libre 25"/>
            <p:cNvSpPr/>
            <p:nvPr/>
          </p:nvSpPr>
          <p:spPr>
            <a:xfrm>
              <a:off x="1605388" y="3742111"/>
              <a:ext cx="7941178" cy="652659"/>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l" defTabSz="889000" fontAlgn="base">
                <a:lnSpc>
                  <a:spcPct val="90000"/>
                </a:lnSpc>
                <a:spcBef>
                  <a:spcPct val="0"/>
                </a:spcBef>
                <a:spcAft>
                  <a:spcPct val="35000"/>
                </a:spcAft>
              </a:pPr>
              <a:r>
                <a:rPr lang="en-US" sz="2400" b="1" dirty="0" smtClean="0">
                  <a:solidFill>
                    <a:schemeClr val="tx1"/>
                  </a:solidFill>
                  <a:latin typeface="Arial" panose="020B0604020202020204" pitchFamily="34" charset="0"/>
                  <a:cs typeface="Arial" panose="020B0604020202020204" pitchFamily="34" charset="0"/>
                </a:rPr>
                <a:t>&gt;7 350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people</a:t>
              </a:r>
              <a:r>
                <a:rPr lang="en-US" b="1" dirty="0" smtClean="0">
                  <a:solidFill>
                    <a:prstClr val="black">
                      <a:hueOff val="0"/>
                      <a:satOff val="0"/>
                      <a:lumOff val="0"/>
                      <a:alphaOff val="0"/>
                    </a:prstClr>
                  </a:solidFill>
                  <a:latin typeface="Arial" panose="020B0604020202020204" pitchFamily="34" charset="0"/>
                  <a:cs typeface="Arial" panose="020B0604020202020204" pitchFamily="34" charset="0"/>
                </a:rPr>
                <a:t>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trained by </a:t>
              </a:r>
              <a:r>
                <a:rPr lang="en-US" sz="2400" b="1" dirty="0" smtClean="0">
                  <a:solidFill>
                    <a:prstClr val="black">
                      <a:hueOff val="0"/>
                      <a:satOff val="0"/>
                      <a:lumOff val="0"/>
                      <a:alphaOff val="0"/>
                    </a:prstClr>
                  </a:solidFill>
                  <a:latin typeface="Arial" panose="020B0604020202020204" pitchFamily="34" charset="0"/>
                  <a:cs typeface="Arial" panose="020B0604020202020204" pitchFamily="34" charset="0"/>
                </a:rPr>
                <a:t>6 </a:t>
              </a:r>
              <a:r>
                <a:rPr lang="en-US" sz="2400" b="1" dirty="0">
                  <a:solidFill>
                    <a:srgbClr val="84CEEF"/>
                  </a:solidFill>
                  <a:latin typeface="Arial" panose="020B0604020202020204" pitchFamily="34" charset="0"/>
                  <a:cs typeface="Arial" panose="020B0604020202020204" pitchFamily="34" charset="0"/>
                </a:rPr>
                <a:t>PRACE </a:t>
              </a:r>
              <a:r>
                <a:rPr lang="en-US" sz="2400" b="1" dirty="0" smtClean="0">
                  <a:solidFill>
                    <a:srgbClr val="84CEEF"/>
                  </a:solidFill>
                  <a:latin typeface="Arial" panose="020B0604020202020204" pitchFamily="34" charset="0"/>
                  <a:cs typeface="Arial" panose="020B0604020202020204" pitchFamily="34" charset="0"/>
                </a:rPr>
                <a:t>Advanced Training Centers</a:t>
              </a:r>
              <a:r>
                <a:rPr lang="en-US" sz="2400" b="1" dirty="0" smtClean="0">
                  <a:solidFill>
                    <a:srgbClr val="4BACC6">
                      <a:lumMod val="75000"/>
                    </a:srgbClr>
                  </a:solidFill>
                  <a:latin typeface="Arial" panose="020B0604020202020204" pitchFamily="34" charset="0"/>
                  <a:cs typeface="Arial" panose="020B0604020202020204" pitchFamily="34" charset="0"/>
                </a:rPr>
                <a:t> </a:t>
              </a:r>
              <a:r>
                <a:rPr lang="en-US" dirty="0" smtClean="0">
                  <a:solidFill>
                    <a:prstClr val="black">
                      <a:hueOff val="0"/>
                      <a:satOff val="0"/>
                      <a:lumOff val="0"/>
                      <a:alphaOff val="0"/>
                    </a:prstClr>
                  </a:solidFill>
                  <a:latin typeface="Arial" panose="020B0604020202020204" pitchFamily="34" charset="0"/>
                  <a:cs typeface="Arial" panose="020B0604020202020204" pitchFamily="34" charset="0"/>
                </a:rPr>
                <a:t>and </a:t>
              </a:r>
              <a:r>
                <a:rPr lang="en-US" dirty="0">
                  <a:solidFill>
                    <a:prstClr val="black">
                      <a:hueOff val="0"/>
                      <a:satOff val="0"/>
                      <a:lumOff val="0"/>
                      <a:alphaOff val="0"/>
                    </a:prstClr>
                  </a:solidFill>
                  <a:latin typeface="Arial" panose="020B0604020202020204" pitchFamily="34" charset="0"/>
                  <a:cs typeface="Arial" panose="020B0604020202020204" pitchFamily="34" charset="0"/>
                </a:rPr>
                <a:t>others events</a:t>
              </a:r>
            </a:p>
          </p:txBody>
        </p:sp>
      </p:grpSp>
    </p:spTree>
    <p:extLst>
      <p:ext uri="{BB962C8B-B14F-4D97-AF65-F5344CB8AC3E}">
        <p14:creationId xmlns="" xmlns:p14="http://schemas.microsoft.com/office/powerpoint/2010/main" val="2518218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rot="20316847">
            <a:off x="7182534" y="1017680"/>
            <a:ext cx="1771559" cy="1200329"/>
          </a:xfrm>
          <a:prstGeom prst="rect">
            <a:avLst/>
          </a:prstGeom>
          <a:gradFill flip="none" rotWithShape="1">
            <a:gsLst>
              <a:gs pos="0">
                <a:srgbClr val="84CEEF">
                  <a:tint val="66000"/>
                  <a:satMod val="160000"/>
                </a:srgbClr>
              </a:gs>
              <a:gs pos="50000">
                <a:srgbClr val="84CEEF">
                  <a:tint val="44500"/>
                  <a:satMod val="160000"/>
                </a:srgbClr>
              </a:gs>
              <a:gs pos="100000">
                <a:srgbClr val="84CEEF">
                  <a:tint val="23500"/>
                  <a:satMod val="160000"/>
                </a:srgbClr>
              </a:gs>
            </a:gsLst>
            <a:path path="circle">
              <a:fillToRect l="50000" t="50000" r="50000" b="50000"/>
            </a:path>
            <a:tileRect/>
          </a:gradFill>
          <a:ln/>
        </p:spPr>
        <p:style>
          <a:lnRef idx="1">
            <a:schemeClr val="accent6"/>
          </a:lnRef>
          <a:fillRef idx="2">
            <a:schemeClr val="accent6"/>
          </a:fillRef>
          <a:effectRef idx="1">
            <a:schemeClr val="accent6"/>
          </a:effectRef>
          <a:fontRef idx="minor">
            <a:schemeClr val="dk1"/>
          </a:fontRef>
        </p:style>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sz="2400" b="1" dirty="0" smtClean="0">
                <a:solidFill>
                  <a:srgbClr val="FF6B19"/>
                </a:solidFill>
              </a:rPr>
              <a:t>Criterion:</a:t>
            </a:r>
            <a:br>
              <a:rPr lang="en-GB" sz="2400" b="1" dirty="0" smtClean="0">
                <a:solidFill>
                  <a:srgbClr val="FF6B19"/>
                </a:solidFill>
              </a:rPr>
            </a:br>
            <a:r>
              <a:rPr lang="en-GB" sz="2400" b="1" dirty="0" smtClean="0">
                <a:solidFill>
                  <a:srgbClr val="FF6B19"/>
                </a:solidFill>
              </a:rPr>
              <a:t>Scientific Excellence</a:t>
            </a:r>
          </a:p>
        </p:txBody>
      </p:sp>
      <p:sp>
        <p:nvSpPr>
          <p:cNvPr id="5122" name="Title 1"/>
          <p:cNvSpPr>
            <a:spLocks noGrp="1"/>
          </p:cNvSpPr>
          <p:nvPr>
            <p:ph type="title"/>
          </p:nvPr>
        </p:nvSpPr>
        <p:spPr>
          <a:xfrm>
            <a:off x="164160" y="1594278"/>
            <a:ext cx="7200800" cy="798875"/>
          </a:xfrm>
        </p:spPr>
        <p:txBody>
          <a:bodyPr>
            <a:normAutofit/>
          </a:bodyPr>
          <a:lstStyle/>
          <a:p>
            <a:pPr algn="l"/>
            <a:r>
              <a:rPr lang="en-GB" sz="2800" b="1" dirty="0" smtClean="0"/>
              <a:t>Access through PRACE Peer Review</a:t>
            </a:r>
            <a:endParaRPr lang="en-GB" sz="2800" b="1" dirty="0"/>
          </a:p>
        </p:txBody>
      </p:sp>
      <p:grpSp>
        <p:nvGrpSpPr>
          <p:cNvPr id="5" name="Agrupar 2"/>
          <p:cNvGrpSpPr/>
          <p:nvPr/>
        </p:nvGrpSpPr>
        <p:grpSpPr>
          <a:xfrm>
            <a:off x="199119" y="2542628"/>
            <a:ext cx="8805234" cy="860663"/>
            <a:chOff x="565711" y="3604792"/>
            <a:chExt cx="8101726" cy="860663"/>
          </a:xfrm>
        </p:grpSpPr>
        <p:sp>
          <p:nvSpPr>
            <p:cNvPr id="6" name="Ellipse 14"/>
            <p:cNvSpPr/>
            <p:nvPr/>
          </p:nvSpPr>
          <p:spPr>
            <a:xfrm>
              <a:off x="565711" y="3611567"/>
              <a:ext cx="662474" cy="720000"/>
            </a:xfrm>
            <a:prstGeom prst="ellipse">
              <a:avLst/>
            </a:prstGeom>
            <a:solidFill>
              <a:srgbClr val="FF6B1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5625132"/>
                <a:satOff val="-8440"/>
                <a:lumOff val="-1373"/>
                <a:alphaOff val="0"/>
              </a:schemeClr>
            </a:fillRef>
            <a:effectRef idx="2">
              <a:schemeClr val="accent3">
                <a:alpha val="50000"/>
                <a:hueOff val="5625132"/>
                <a:satOff val="-8440"/>
                <a:lumOff val="-1373"/>
                <a:alphaOff val="0"/>
              </a:schemeClr>
            </a:effectRef>
            <a:fontRef idx="minor">
              <a:schemeClr val="tx1"/>
            </a:fontRef>
          </p:style>
        </p:sp>
        <p:sp>
          <p:nvSpPr>
            <p:cNvPr id="7" name="Forme libre 17"/>
            <p:cNvSpPr/>
            <p:nvPr/>
          </p:nvSpPr>
          <p:spPr>
            <a:xfrm>
              <a:off x="1358749" y="3604792"/>
              <a:ext cx="7308688" cy="860663"/>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r>
                <a:rPr lang="en-US" sz="2400" b="1" dirty="0" smtClean="0">
                  <a:solidFill>
                    <a:srgbClr val="FF6B19"/>
                  </a:solidFill>
                  <a:latin typeface="Arial" panose="020B0604020202020204" pitchFamily="34" charset="0"/>
                  <a:cs typeface="Arial" panose="020B0604020202020204" pitchFamily="34" charset="0"/>
                </a:rPr>
                <a:t>Free-of-charge </a:t>
              </a:r>
              <a:r>
                <a:rPr lang="en-US" dirty="0" smtClean="0">
                  <a:latin typeface="Arial" panose="020B0604020202020204" pitchFamily="34" charset="0"/>
                  <a:cs typeface="Arial" panose="020B0604020202020204" pitchFamily="34" charset="0"/>
                </a:rPr>
                <a:t>required </a:t>
              </a:r>
              <a:r>
                <a:rPr lang="en-US" dirty="0">
                  <a:latin typeface="Arial" panose="020B0604020202020204" pitchFamily="34" charset="0"/>
                  <a:cs typeface="Arial" panose="020B0604020202020204" pitchFamily="34" charset="0"/>
                </a:rPr>
                <a:t>to publish results at the end of the award </a:t>
              </a:r>
              <a:r>
                <a:rPr lang="en-US" dirty="0" smtClean="0">
                  <a:latin typeface="Arial" panose="020B0604020202020204" pitchFamily="34" charset="0"/>
                  <a:cs typeface="Arial" panose="020B0604020202020204" pitchFamily="34" charset="0"/>
                </a:rPr>
                <a:t>period</a:t>
              </a:r>
            </a:p>
            <a:p>
              <a:r>
                <a:rPr lang="en-US" dirty="0" smtClean="0">
                  <a:latin typeface="Arial" panose="020B0604020202020204" pitchFamily="34" charset="0"/>
                  <a:cs typeface="Arial" panose="020B0604020202020204" pitchFamily="34" charset="0"/>
                </a:rPr>
                <a:t>Open to </a:t>
              </a:r>
              <a:r>
                <a:rPr lang="en-US" sz="2400" b="1" dirty="0">
                  <a:latin typeface="Arial" panose="020B0604020202020204" pitchFamily="34" charset="0"/>
                  <a:cs typeface="Arial" panose="020B0604020202020204" pitchFamily="34" charset="0"/>
                </a:rPr>
                <a:t>international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projects</a:t>
              </a:r>
              <a:endParaRPr lang="en-US" dirty="0">
                <a:latin typeface="Arial" panose="020B0604020202020204" pitchFamily="34" charset="0"/>
                <a:cs typeface="Arial" panose="020B0604020202020204" pitchFamily="34" charset="0"/>
              </a:endParaRPr>
            </a:p>
          </p:txBody>
        </p:sp>
      </p:grpSp>
      <p:grpSp>
        <p:nvGrpSpPr>
          <p:cNvPr id="8" name="Agrupar 11"/>
          <p:cNvGrpSpPr/>
          <p:nvPr/>
        </p:nvGrpSpPr>
        <p:grpSpPr>
          <a:xfrm>
            <a:off x="199119" y="3660324"/>
            <a:ext cx="8712968" cy="1440160"/>
            <a:chOff x="848544" y="2881178"/>
            <a:chExt cx="8850270" cy="1229064"/>
          </a:xfrm>
        </p:grpSpPr>
        <p:sp>
          <p:nvSpPr>
            <p:cNvPr id="9" name="Ellipse 3"/>
            <p:cNvSpPr/>
            <p:nvPr/>
          </p:nvSpPr>
          <p:spPr>
            <a:xfrm>
              <a:off x="848544" y="3030816"/>
              <a:ext cx="731346" cy="614464"/>
            </a:xfrm>
            <a:prstGeom prst="ellipse">
              <a:avLst/>
            </a:prstGeom>
            <a:solidFill>
              <a:srgbClr val="19317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0" name="Forme libre 9"/>
            <p:cNvSpPr/>
            <p:nvPr/>
          </p:nvSpPr>
          <p:spPr>
            <a:xfrm>
              <a:off x="1756677" y="2881178"/>
              <a:ext cx="7942137" cy="1229064"/>
            </a:xfrm>
            <a:custGeom>
              <a:avLst/>
              <a:gdLst>
                <a:gd name="connsiteX0" fmla="*/ 0 w 1005552"/>
                <a:gd name="connsiteY0" fmla="*/ 0 h 134167"/>
                <a:gd name="connsiteX1" fmla="*/ 1005552 w 1005552"/>
                <a:gd name="connsiteY1" fmla="*/ 0 h 134167"/>
                <a:gd name="connsiteX2" fmla="*/ 1005552 w 1005552"/>
                <a:gd name="connsiteY2" fmla="*/ 134167 h 134167"/>
                <a:gd name="connsiteX3" fmla="*/ 0 w 1005552"/>
                <a:gd name="connsiteY3" fmla="*/ 134167 h 134167"/>
                <a:gd name="connsiteX4" fmla="*/ 0 w 1005552"/>
                <a:gd name="connsiteY4" fmla="*/ 0 h 134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52" h="134167">
                  <a:moveTo>
                    <a:pt x="0" y="0"/>
                  </a:moveTo>
                  <a:lnTo>
                    <a:pt x="1005552" y="0"/>
                  </a:lnTo>
                  <a:lnTo>
                    <a:pt x="1005552" y="134167"/>
                  </a:lnTo>
                  <a:lnTo>
                    <a:pt x="0" y="1341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marL="0" lvl="1"/>
              <a:r>
                <a:rPr lang="en-US" sz="2400" b="1" dirty="0">
                  <a:solidFill>
                    <a:srgbClr val="FF6B19"/>
                  </a:solidFill>
                  <a:latin typeface="Arial" panose="020B0604020202020204" pitchFamily="34" charset="0"/>
                  <a:cs typeface="Arial" panose="020B0604020202020204" pitchFamily="34" charset="0"/>
                </a:rPr>
                <a:t>Project Access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every 6 </a:t>
              </a:r>
              <a:r>
                <a:rPr lang="en-US" i="1" dirty="0" smtClean="0">
                  <a:latin typeface="Arial" panose="020B0604020202020204" pitchFamily="34" charset="0"/>
                  <a:cs typeface="Arial" panose="020B0604020202020204" pitchFamily="34" charset="0"/>
                </a:rPr>
                <a:t>months</a:t>
              </a:r>
              <a:r>
                <a:rPr lang="en-US"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award </a:t>
              </a:r>
              <a:r>
                <a:rPr lang="en-US" sz="2400" b="1" dirty="0">
                  <a:latin typeface="Arial" panose="020B0604020202020204" pitchFamily="34" charset="0"/>
                  <a:cs typeface="Arial" panose="020B0604020202020204" pitchFamily="34" charset="0"/>
                </a:rPr>
                <a:t>period 1 to 3 </a:t>
              </a:r>
              <a:r>
                <a:rPr lang="en-US" sz="2400" b="1" dirty="0" smtClean="0">
                  <a:latin typeface="Arial" panose="020B0604020202020204" pitchFamily="34" charset="0"/>
                  <a:cs typeface="Arial" panose="020B0604020202020204" pitchFamily="34" charset="0"/>
                </a:rPr>
                <a:t>years</a:t>
              </a:r>
            </a:p>
            <a:p>
              <a:pPr marL="0" lvl="1"/>
              <a:r>
                <a:rPr lang="en-GB" dirty="0" smtClean="0">
                  <a:latin typeface="Arial" panose="020B0604020202020204" pitchFamily="34" charset="0"/>
                  <a:cs typeface="Arial" panose="020B0604020202020204" pitchFamily="34" charset="0"/>
                </a:rPr>
                <a:t>Individual </a:t>
              </a:r>
              <a:r>
                <a:rPr lang="en-GB" dirty="0">
                  <a:latin typeface="Arial" panose="020B0604020202020204" pitchFamily="34" charset="0"/>
                  <a:cs typeface="Arial" panose="020B0604020202020204" pitchFamily="34" charset="0"/>
                </a:rPr>
                <a:t>researchers and </a:t>
              </a:r>
              <a:r>
                <a:rPr lang="en-GB" dirty="0" smtClean="0">
                  <a:latin typeface="Arial" panose="020B0604020202020204" pitchFamily="34" charset="0"/>
                  <a:cs typeface="Arial" panose="020B0604020202020204" pitchFamily="34" charset="0"/>
                </a:rPr>
                <a:t>groups</a:t>
              </a:r>
            </a:p>
            <a:p>
              <a:pPr marL="0" lvl="1"/>
              <a:r>
                <a:rPr lang="en-GB" sz="2400" b="1" dirty="0" smtClean="0">
                  <a:latin typeface="Arial" panose="020B0604020202020204" pitchFamily="34" charset="0"/>
                  <a:cs typeface="Arial" panose="020B0604020202020204" pitchFamily="34" charset="0"/>
                </a:rPr>
                <a:t>No </a:t>
              </a:r>
              <a:r>
                <a:rPr lang="en-GB" sz="2400" b="1" dirty="0">
                  <a:latin typeface="Arial" panose="020B0604020202020204" pitchFamily="34" charset="0"/>
                  <a:cs typeface="Arial" panose="020B0604020202020204" pitchFamily="34" charset="0"/>
                </a:rPr>
                <a:t>restriction on nationality</a:t>
              </a:r>
              <a:r>
                <a:rPr lang="en-GB" dirty="0">
                  <a:latin typeface="Arial" panose="020B0604020202020204" pitchFamily="34" charset="0"/>
                  <a:cs typeface="Arial" panose="020B0604020202020204" pitchFamily="34" charset="0"/>
                </a:rPr>
                <a:t> for both researcher and </a:t>
              </a:r>
              <a:r>
                <a:rPr lang="en-GB" dirty="0" smtClean="0">
                  <a:latin typeface="Arial" panose="020B0604020202020204" pitchFamily="34" charset="0"/>
                  <a:cs typeface="Arial" panose="020B0604020202020204" pitchFamily="34" charset="0"/>
                </a:rPr>
                <a:t>centre</a:t>
              </a:r>
              <a:endParaRPr lang="en-GB" dirty="0">
                <a:latin typeface="Arial" panose="020B0604020202020204" pitchFamily="34" charset="0"/>
                <a:cs typeface="Arial" panose="020B0604020202020204" pitchFamily="34" charset="0"/>
              </a:endParaRPr>
            </a:p>
            <a:p>
              <a:pPr marL="0" lvl="2"/>
              <a:r>
                <a:rPr lang="en-GB" dirty="0">
                  <a:latin typeface="Arial" panose="020B0604020202020204" pitchFamily="34" charset="0"/>
                  <a:cs typeface="Arial" panose="020B0604020202020204" pitchFamily="34" charset="0"/>
                </a:rPr>
                <a:t>Required to demonstrate technical feasibility of project</a:t>
              </a:r>
              <a:endParaRPr lang="en-US" dirty="0">
                <a:latin typeface="Arial" panose="020B0604020202020204" pitchFamily="34" charset="0"/>
                <a:cs typeface="Arial" panose="020B0604020202020204" pitchFamily="34" charset="0"/>
              </a:endParaRPr>
            </a:p>
          </p:txBody>
        </p:sp>
      </p:grpSp>
      <p:grpSp>
        <p:nvGrpSpPr>
          <p:cNvPr id="11" name="Agrupar 1"/>
          <p:cNvGrpSpPr/>
          <p:nvPr/>
        </p:nvGrpSpPr>
        <p:grpSpPr>
          <a:xfrm>
            <a:off x="199119" y="5365935"/>
            <a:ext cx="8257782" cy="876328"/>
            <a:chOff x="1649806" y="1940532"/>
            <a:chExt cx="8603388" cy="876328"/>
          </a:xfrm>
        </p:grpSpPr>
        <p:sp>
          <p:nvSpPr>
            <p:cNvPr id="12" name="Ellipse 18"/>
            <p:cNvSpPr/>
            <p:nvPr/>
          </p:nvSpPr>
          <p:spPr>
            <a:xfrm>
              <a:off x="1649806" y="2060848"/>
              <a:ext cx="750134" cy="720000"/>
            </a:xfrm>
            <a:prstGeom prst="ellipse">
              <a:avLst/>
            </a:prstGeom>
            <a:solidFill>
              <a:srgbClr val="84CEE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8437698"/>
                <a:satOff val="-12660"/>
                <a:lumOff val="-2059"/>
                <a:alphaOff val="0"/>
              </a:schemeClr>
            </a:fillRef>
            <a:effectRef idx="2">
              <a:schemeClr val="accent3">
                <a:alpha val="50000"/>
                <a:hueOff val="8437698"/>
                <a:satOff val="-12660"/>
                <a:lumOff val="-2059"/>
                <a:alphaOff val="0"/>
              </a:schemeClr>
            </a:effectRef>
            <a:fontRef idx="minor">
              <a:schemeClr val="tx1"/>
            </a:fontRef>
          </p:style>
        </p:sp>
        <p:sp>
          <p:nvSpPr>
            <p:cNvPr id="13" name="Forme libre 22"/>
            <p:cNvSpPr/>
            <p:nvPr/>
          </p:nvSpPr>
          <p:spPr>
            <a:xfrm>
              <a:off x="2581268" y="1940532"/>
              <a:ext cx="7671926" cy="876328"/>
            </a:xfrm>
            <a:custGeom>
              <a:avLst/>
              <a:gdLst>
                <a:gd name="connsiteX0" fmla="*/ 0 w 1004570"/>
                <a:gd name="connsiteY0" fmla="*/ 0 h 134430"/>
                <a:gd name="connsiteX1" fmla="*/ 1004570 w 1004570"/>
                <a:gd name="connsiteY1" fmla="*/ 0 h 134430"/>
                <a:gd name="connsiteX2" fmla="*/ 1004570 w 1004570"/>
                <a:gd name="connsiteY2" fmla="*/ 134430 h 134430"/>
                <a:gd name="connsiteX3" fmla="*/ 0 w 1004570"/>
                <a:gd name="connsiteY3" fmla="*/ 134430 h 134430"/>
                <a:gd name="connsiteX4" fmla="*/ 0 w 1004570"/>
                <a:gd name="connsiteY4" fmla="*/ 0 h 13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70" h="134430">
                  <a:moveTo>
                    <a:pt x="0" y="0"/>
                  </a:moveTo>
                  <a:lnTo>
                    <a:pt x="1004570" y="0"/>
                  </a:lnTo>
                  <a:lnTo>
                    <a:pt x="1004570" y="134430"/>
                  </a:lnTo>
                  <a:lnTo>
                    <a:pt x="0" y="134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marL="0" lvl="1">
                <a:lnSpc>
                  <a:spcPct val="120000"/>
                </a:lnSpc>
                <a:spcBef>
                  <a:spcPts val="0"/>
                </a:spcBef>
              </a:pPr>
              <a:r>
                <a:rPr lang="en-US" sz="2400" b="1" dirty="0">
                  <a:solidFill>
                    <a:srgbClr val="FF6B19"/>
                  </a:solidFill>
                  <a:latin typeface="Arial" panose="020B0604020202020204" pitchFamily="34" charset="0"/>
                  <a:cs typeface="Arial" panose="020B0604020202020204" pitchFamily="34" charset="0"/>
                </a:rPr>
                <a:t>Preparatory Access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cut-off date every 3 months</a:t>
              </a:r>
              <a:r>
                <a:rPr lang="en-US" dirty="0">
                  <a:latin typeface="Arial" panose="020B0604020202020204" pitchFamily="34" charset="0"/>
                  <a:cs typeface="Arial" panose="020B0604020202020204" pitchFamily="34" charset="0"/>
                </a:rPr>
                <a:t>)</a:t>
              </a:r>
            </a:p>
            <a:p>
              <a:pPr marL="0" lvl="2">
                <a:lnSpc>
                  <a:spcPct val="120000"/>
                </a:lnSpc>
                <a:spcBef>
                  <a:spcPts val="0"/>
                </a:spcBef>
              </a:pPr>
              <a:r>
                <a:rPr lang="en-US" dirty="0">
                  <a:latin typeface="Arial" panose="020B0604020202020204" pitchFamily="34" charset="0"/>
                  <a:cs typeface="Arial" panose="020B0604020202020204" pitchFamily="34" charset="0"/>
                </a:rPr>
                <a:t>Optional support from PRACE experts</a:t>
              </a:r>
            </a:p>
            <a:p>
              <a:pPr marL="0" lvl="2">
                <a:lnSpc>
                  <a:spcPct val="120000"/>
                </a:lnSpc>
                <a:spcBef>
                  <a:spcPts val="0"/>
                </a:spcBef>
              </a:pPr>
              <a:r>
                <a:rPr lang="en-GB" dirty="0">
                  <a:latin typeface="Arial" panose="020B0604020202020204" pitchFamily="34" charset="0"/>
                  <a:cs typeface="Arial" panose="020B0604020202020204" pitchFamily="34" charset="0"/>
                </a:rPr>
                <a:t>Prepare proposals for Project Access</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223767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7408" y="1556792"/>
            <a:ext cx="8229600" cy="720080"/>
          </a:xfrm>
        </p:spPr>
        <p:txBody>
          <a:bodyPr>
            <a:normAutofit/>
          </a:bodyPr>
          <a:lstStyle/>
          <a:p>
            <a:r>
              <a:rPr lang="en-GB" sz="4000" b="1" dirty="0" smtClean="0"/>
              <a:t>Project Access</a:t>
            </a:r>
            <a:endParaRPr lang="en-GB" sz="4000" b="1" dirty="0"/>
          </a:p>
        </p:txBody>
      </p:sp>
      <p:sp>
        <p:nvSpPr>
          <p:cNvPr id="23557" name="Line 4"/>
          <p:cNvSpPr>
            <a:spLocks noChangeShapeType="1"/>
          </p:cNvSpPr>
          <p:nvPr/>
        </p:nvSpPr>
        <p:spPr bwMode="auto">
          <a:xfrm>
            <a:off x="250826" y="4005263"/>
            <a:ext cx="8569325" cy="0"/>
          </a:xfrm>
          <a:prstGeom prst="line">
            <a:avLst/>
          </a:prstGeom>
          <a:noFill/>
          <a:ln w="444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23558" name="AutoShape 5"/>
          <p:cNvSpPr>
            <a:spLocks noChangeArrowheads="1"/>
          </p:cNvSpPr>
          <p:nvPr/>
        </p:nvSpPr>
        <p:spPr bwMode="auto">
          <a:xfrm>
            <a:off x="250826" y="2477083"/>
            <a:ext cx="1514475" cy="1273175"/>
          </a:xfrm>
          <a:prstGeom prst="homePlate">
            <a:avLst>
              <a:gd name="adj" fmla="val 29738"/>
            </a:avLst>
          </a:prstGeom>
          <a:solidFill>
            <a:srgbClr val="84CEEF"/>
          </a:solidFill>
          <a:ln>
            <a:noFill/>
          </a:ln>
          <a:extLst/>
        </p:spPr>
        <p:txBody>
          <a:bodyPr wrap="none" anchor="ctr"/>
          <a:lstStyle/>
          <a:p>
            <a:pPr algn="ctr"/>
            <a:r>
              <a:rPr lang="de-DE" b="1" dirty="0">
                <a:latin typeface="Arial" panose="020B0604020202020204" pitchFamily="34" charset="0"/>
                <a:cs typeface="Arial" panose="020B0604020202020204" pitchFamily="34" charset="0"/>
              </a:rPr>
              <a:t>Open Call </a:t>
            </a:r>
          </a:p>
          <a:p>
            <a:pPr algn="ctr"/>
            <a:r>
              <a:rPr lang="de-DE" b="1" dirty="0">
                <a:latin typeface="Arial" panose="020B0604020202020204" pitchFamily="34" charset="0"/>
                <a:cs typeface="Arial" panose="020B0604020202020204" pitchFamily="34" charset="0"/>
              </a:rPr>
              <a:t>for </a:t>
            </a:r>
          </a:p>
          <a:p>
            <a:pPr algn="ctr"/>
            <a:r>
              <a:rPr lang="de-DE" b="1" dirty="0">
                <a:latin typeface="Arial" panose="020B0604020202020204" pitchFamily="34" charset="0"/>
                <a:cs typeface="Arial" panose="020B0604020202020204" pitchFamily="34" charset="0"/>
              </a:rPr>
              <a:t>Proposals</a:t>
            </a:r>
          </a:p>
        </p:txBody>
      </p:sp>
      <p:sp>
        <p:nvSpPr>
          <p:cNvPr id="23559" name="Rectangle 8"/>
          <p:cNvSpPr>
            <a:spLocks noChangeArrowheads="1"/>
          </p:cNvSpPr>
          <p:nvPr/>
        </p:nvSpPr>
        <p:spPr bwMode="auto">
          <a:xfrm>
            <a:off x="1765301" y="2477083"/>
            <a:ext cx="1403561" cy="1271588"/>
          </a:xfrm>
          <a:prstGeom prst="rect">
            <a:avLst/>
          </a:prstGeom>
          <a:solidFill>
            <a:srgbClr val="19317B"/>
          </a:solidFill>
          <a:ln>
            <a:noFill/>
          </a:ln>
          <a:extLst/>
        </p:spPr>
        <p:txBody>
          <a:bodyPr wrap="none" anchor="ctr"/>
          <a:lstStyle/>
          <a:p>
            <a:pPr algn="ctr"/>
            <a:r>
              <a:rPr lang="de-DE" b="1" dirty="0">
                <a:solidFill>
                  <a:schemeClr val="bg1"/>
                </a:solidFill>
                <a:latin typeface="Arial" panose="020B0604020202020204" pitchFamily="34" charset="0"/>
                <a:cs typeface="Arial" panose="020B0604020202020204" pitchFamily="34" charset="0"/>
              </a:rPr>
              <a:t>Technical</a:t>
            </a:r>
          </a:p>
          <a:p>
            <a:pPr algn="ctr"/>
            <a:r>
              <a:rPr lang="de-DE" b="1" dirty="0" smtClean="0">
                <a:solidFill>
                  <a:schemeClr val="bg1"/>
                </a:solidFill>
                <a:latin typeface="Arial" panose="020B0604020202020204" pitchFamily="34" charset="0"/>
                <a:cs typeface="Arial" panose="020B0604020202020204" pitchFamily="34" charset="0"/>
              </a:rPr>
              <a:t>Review </a:t>
            </a:r>
            <a:endParaRPr lang="de-DE" b="1" dirty="0">
              <a:solidFill>
                <a:schemeClr val="bg1"/>
              </a:solidFill>
              <a:latin typeface="Arial" panose="020B0604020202020204" pitchFamily="34" charset="0"/>
              <a:cs typeface="Arial" panose="020B0604020202020204" pitchFamily="34" charset="0"/>
            </a:endParaRPr>
          </a:p>
        </p:txBody>
      </p:sp>
      <p:sp>
        <p:nvSpPr>
          <p:cNvPr id="23560" name="Rectangle 10"/>
          <p:cNvSpPr>
            <a:spLocks noChangeArrowheads="1"/>
          </p:cNvSpPr>
          <p:nvPr/>
        </p:nvSpPr>
        <p:spPr bwMode="auto">
          <a:xfrm>
            <a:off x="3296575" y="2477083"/>
            <a:ext cx="1411133" cy="1271588"/>
          </a:xfrm>
          <a:prstGeom prst="rect">
            <a:avLst/>
          </a:prstGeom>
          <a:solidFill>
            <a:srgbClr val="FF6B19"/>
          </a:solidFill>
          <a:ln>
            <a:noFill/>
          </a:ln>
          <a:extLst/>
        </p:spPr>
        <p:txBody>
          <a:bodyPr wrap="none" anchor="ctr"/>
          <a:lstStyle/>
          <a:p>
            <a:pPr algn="ctr"/>
            <a:r>
              <a:rPr lang="de-DE" b="1" dirty="0">
                <a:solidFill>
                  <a:schemeClr val="bg1"/>
                </a:solidFill>
                <a:latin typeface="Arial" panose="020B0604020202020204" pitchFamily="34" charset="0"/>
                <a:cs typeface="Arial" panose="020B0604020202020204" pitchFamily="34" charset="0"/>
              </a:rPr>
              <a:t>Scientific</a:t>
            </a:r>
            <a:r>
              <a:rPr lang="de-DE" sz="1400" dirty="0">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pPr algn="ctr"/>
            <a:r>
              <a:rPr lang="de-DE" b="1" dirty="0" smtClean="0">
                <a:solidFill>
                  <a:schemeClr val="bg1"/>
                </a:solidFill>
                <a:latin typeface="Arial" panose="020B0604020202020204" pitchFamily="34" charset="0"/>
                <a:cs typeface="Arial" panose="020B0604020202020204" pitchFamily="34" charset="0"/>
              </a:rPr>
              <a:t>Peer</a:t>
            </a:r>
            <a:r>
              <a:rPr lang="de-DE" sz="1400" dirty="0" smtClean="0">
                <a:latin typeface="Arial" panose="020B0604020202020204" pitchFamily="34" charset="0"/>
                <a:cs typeface="Arial" panose="020B0604020202020204" pitchFamily="34" charset="0"/>
              </a:rPr>
              <a:t> </a:t>
            </a:r>
            <a:r>
              <a:rPr lang="de-DE" b="1" dirty="0" smtClean="0">
                <a:solidFill>
                  <a:schemeClr val="bg1"/>
                </a:solidFill>
                <a:latin typeface="Arial" panose="020B0604020202020204" pitchFamily="34" charset="0"/>
                <a:cs typeface="Arial" panose="020B0604020202020204" pitchFamily="34" charset="0"/>
              </a:rPr>
              <a:t>Review</a:t>
            </a:r>
            <a:endParaRPr lang="de-DE" b="1" dirty="0">
              <a:solidFill>
                <a:schemeClr val="bg1"/>
              </a:solidFill>
              <a:latin typeface="Arial" panose="020B0604020202020204" pitchFamily="34" charset="0"/>
              <a:cs typeface="Arial" panose="020B0604020202020204" pitchFamily="34" charset="0"/>
            </a:endParaRPr>
          </a:p>
        </p:txBody>
      </p:sp>
      <p:sp>
        <p:nvSpPr>
          <p:cNvPr id="23561" name="AutoShape 11"/>
          <p:cNvSpPr>
            <a:spLocks noChangeArrowheads="1"/>
          </p:cNvSpPr>
          <p:nvPr/>
        </p:nvSpPr>
        <p:spPr bwMode="auto">
          <a:xfrm rot="10800000">
            <a:off x="7337326" y="2463499"/>
            <a:ext cx="1514475" cy="1271588"/>
          </a:xfrm>
          <a:prstGeom prst="homePlate">
            <a:avLst>
              <a:gd name="adj" fmla="val 29775"/>
            </a:avLst>
          </a:prstGeom>
          <a:solidFill>
            <a:srgbClr val="19317B"/>
          </a:solidFill>
          <a:ln>
            <a:noFill/>
          </a:ln>
          <a:extLst/>
        </p:spPr>
        <p:txBody>
          <a:bodyPr rot="10800000" wrap="none" anchor="ctr"/>
          <a:lstStyle/>
          <a:p>
            <a:pPr algn="ctr"/>
            <a:endParaRPr lang="en-US" sz="1400">
              <a:latin typeface="Arial" panose="020B0604020202020204" pitchFamily="34" charset="0"/>
              <a:cs typeface="Arial" panose="020B0604020202020204" pitchFamily="34" charset="0"/>
            </a:endParaRPr>
          </a:p>
        </p:txBody>
      </p:sp>
      <p:sp>
        <p:nvSpPr>
          <p:cNvPr id="23562" name="Text Box 15"/>
          <p:cNvSpPr txBox="1">
            <a:spLocks noChangeArrowheads="1"/>
          </p:cNvSpPr>
          <p:nvPr/>
        </p:nvSpPr>
        <p:spPr bwMode="auto">
          <a:xfrm>
            <a:off x="1979614" y="4365627"/>
            <a:ext cx="18700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50000"/>
              </a:spcBef>
            </a:pPr>
            <a:r>
              <a:rPr lang="en-GB" b="1" dirty="0" smtClean="0">
                <a:solidFill>
                  <a:srgbClr val="19317B"/>
                </a:solidFill>
                <a:latin typeface="Arial" panose="020B0604020202020204" pitchFamily="34" charset="0"/>
                <a:cs typeface="Arial" panose="020B0604020202020204" pitchFamily="34" charset="0"/>
              </a:rPr>
              <a:t>Technical experts in PRACE systems and software</a:t>
            </a:r>
            <a:endParaRPr lang="en-GB" b="1" dirty="0">
              <a:solidFill>
                <a:srgbClr val="19317B"/>
              </a:solidFill>
              <a:latin typeface="Arial" panose="020B0604020202020204" pitchFamily="34" charset="0"/>
              <a:cs typeface="Arial" panose="020B0604020202020204" pitchFamily="34" charset="0"/>
            </a:endParaRPr>
          </a:p>
        </p:txBody>
      </p:sp>
      <p:sp>
        <p:nvSpPr>
          <p:cNvPr id="23563" name="Text Box 16"/>
          <p:cNvSpPr txBox="1">
            <a:spLocks noChangeArrowheads="1"/>
          </p:cNvSpPr>
          <p:nvPr/>
        </p:nvSpPr>
        <p:spPr bwMode="auto">
          <a:xfrm>
            <a:off x="5724526" y="4365625"/>
            <a:ext cx="18700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b="1" dirty="0">
                <a:solidFill>
                  <a:srgbClr val="19317B"/>
                </a:solidFill>
                <a:latin typeface="Arial" panose="020B0604020202020204" pitchFamily="34" charset="0"/>
                <a:cs typeface="Arial" panose="020B0604020202020204" pitchFamily="34" charset="0"/>
              </a:rPr>
              <a:t>Access Committee</a:t>
            </a:r>
          </a:p>
        </p:txBody>
      </p:sp>
      <p:sp>
        <p:nvSpPr>
          <p:cNvPr id="23564" name="Rectangle 10"/>
          <p:cNvSpPr>
            <a:spLocks noChangeArrowheads="1"/>
          </p:cNvSpPr>
          <p:nvPr/>
        </p:nvSpPr>
        <p:spPr bwMode="auto">
          <a:xfrm>
            <a:off x="5868145" y="2477083"/>
            <a:ext cx="1388319" cy="1271588"/>
          </a:xfrm>
          <a:prstGeom prst="rect">
            <a:avLst/>
          </a:prstGeom>
          <a:solidFill>
            <a:srgbClr val="FF6B19"/>
          </a:solidFill>
          <a:ln>
            <a:noFill/>
          </a:ln>
          <a:extLst/>
        </p:spPr>
        <p:txBody>
          <a:bodyPr wrap="none" anchor="ctr"/>
          <a:lstStyle/>
          <a:p>
            <a:pPr algn="ctr"/>
            <a:r>
              <a:rPr lang="de-DE" b="1" dirty="0">
                <a:solidFill>
                  <a:schemeClr val="bg1"/>
                </a:solidFill>
                <a:latin typeface="Arial" panose="020B0604020202020204" pitchFamily="34" charset="0"/>
                <a:cs typeface="Arial" panose="020B0604020202020204" pitchFamily="34" charset="0"/>
              </a:rPr>
              <a:t>Priorisation </a:t>
            </a:r>
          </a:p>
          <a:p>
            <a:pPr algn="ctr"/>
            <a:r>
              <a:rPr lang="de-DE" b="1" dirty="0">
                <a:solidFill>
                  <a:schemeClr val="bg1"/>
                </a:solidFill>
                <a:latin typeface="Arial" panose="020B0604020202020204" pitchFamily="34" charset="0"/>
                <a:cs typeface="Arial" panose="020B0604020202020204" pitchFamily="34" charset="0"/>
              </a:rPr>
              <a:t>+ </a:t>
            </a:r>
          </a:p>
          <a:p>
            <a:pPr algn="ctr"/>
            <a:r>
              <a:rPr lang="en-GB" b="1" dirty="0" smtClean="0">
                <a:solidFill>
                  <a:schemeClr val="bg1"/>
                </a:solidFill>
                <a:latin typeface="Arial" panose="020B0604020202020204" pitchFamily="34" charset="0"/>
                <a:cs typeface="Arial" panose="020B0604020202020204" pitchFamily="34" charset="0"/>
              </a:rPr>
              <a:t>Resource</a:t>
            </a:r>
            <a:r>
              <a:rPr lang="de-DE" sz="1400" dirty="0" smtClean="0">
                <a:solidFill>
                  <a:schemeClr val="bg1"/>
                </a:solidFill>
                <a:latin typeface="Arial" panose="020B0604020202020204" pitchFamily="34" charset="0"/>
                <a:cs typeface="Arial" panose="020B0604020202020204" pitchFamily="34" charset="0"/>
              </a:rPr>
              <a:t> </a:t>
            </a:r>
            <a:endParaRPr lang="de-DE" sz="1400" dirty="0">
              <a:solidFill>
                <a:schemeClr val="bg1"/>
              </a:solidFill>
              <a:latin typeface="Arial" panose="020B0604020202020204" pitchFamily="34" charset="0"/>
              <a:cs typeface="Arial" panose="020B0604020202020204" pitchFamily="34" charset="0"/>
            </a:endParaRPr>
          </a:p>
          <a:p>
            <a:pPr algn="ctr"/>
            <a:r>
              <a:rPr lang="de-DE" b="1" dirty="0">
                <a:solidFill>
                  <a:schemeClr val="bg1"/>
                </a:solidFill>
                <a:latin typeface="Arial" panose="020B0604020202020204" pitchFamily="34" charset="0"/>
                <a:cs typeface="Arial" panose="020B0604020202020204" pitchFamily="34" charset="0"/>
              </a:rPr>
              <a:t>Allocation</a:t>
            </a:r>
          </a:p>
        </p:txBody>
      </p:sp>
      <p:sp>
        <p:nvSpPr>
          <p:cNvPr id="23565" name="Text Box 16"/>
          <p:cNvSpPr txBox="1">
            <a:spLocks noChangeArrowheads="1"/>
          </p:cNvSpPr>
          <p:nvPr/>
        </p:nvSpPr>
        <p:spPr bwMode="auto">
          <a:xfrm>
            <a:off x="7050088" y="2565402"/>
            <a:ext cx="2093912"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b="1" dirty="0">
                <a:solidFill>
                  <a:schemeClr val="bg1"/>
                </a:solidFill>
                <a:latin typeface="Arial" panose="020B0604020202020204" pitchFamily="34" charset="0"/>
                <a:cs typeface="Arial" panose="020B0604020202020204" pitchFamily="34" charset="0"/>
              </a:rPr>
              <a:t>Project </a:t>
            </a:r>
          </a:p>
          <a:p>
            <a:pPr algn="ctr" eaLnBrk="1" hangingPunct="1"/>
            <a:r>
              <a:rPr lang="de-DE" b="1" dirty="0">
                <a:solidFill>
                  <a:schemeClr val="bg1"/>
                </a:solidFill>
                <a:latin typeface="Arial" panose="020B0604020202020204" pitchFamily="34" charset="0"/>
                <a:cs typeface="Arial" panose="020B0604020202020204" pitchFamily="34" charset="0"/>
              </a:rPr>
              <a:t>+ </a:t>
            </a:r>
          </a:p>
          <a:p>
            <a:pPr algn="ctr" eaLnBrk="1" hangingPunct="1"/>
            <a:r>
              <a:rPr lang="de-DE" b="1" dirty="0">
                <a:solidFill>
                  <a:schemeClr val="bg1"/>
                </a:solidFill>
                <a:latin typeface="Arial" panose="020B0604020202020204" pitchFamily="34" charset="0"/>
                <a:cs typeface="Arial" panose="020B0604020202020204" pitchFamily="34" charset="0"/>
              </a:rPr>
              <a:t>Final</a:t>
            </a:r>
          </a:p>
          <a:p>
            <a:pPr algn="ctr" eaLnBrk="1" hangingPunct="1"/>
            <a:r>
              <a:rPr lang="de-DE" sz="1400" dirty="0">
                <a:solidFill>
                  <a:schemeClr val="bg1"/>
                </a:solidFill>
                <a:latin typeface="Arial" panose="020B0604020202020204" pitchFamily="34" charset="0"/>
                <a:cs typeface="Arial" panose="020B0604020202020204" pitchFamily="34" charset="0"/>
              </a:rPr>
              <a:t> </a:t>
            </a:r>
            <a:r>
              <a:rPr lang="de-DE" b="1" dirty="0">
                <a:solidFill>
                  <a:schemeClr val="bg1"/>
                </a:solidFill>
                <a:latin typeface="Arial" panose="020B0604020202020204" pitchFamily="34" charset="0"/>
                <a:cs typeface="Arial" panose="020B0604020202020204" pitchFamily="34" charset="0"/>
              </a:rPr>
              <a:t>Report</a:t>
            </a:r>
          </a:p>
        </p:txBody>
      </p:sp>
      <p:sp>
        <p:nvSpPr>
          <p:cNvPr id="23566" name="Text Box 16"/>
          <p:cNvSpPr txBox="1">
            <a:spLocks noChangeArrowheads="1"/>
          </p:cNvSpPr>
          <p:nvPr/>
        </p:nvSpPr>
        <p:spPr bwMode="auto">
          <a:xfrm>
            <a:off x="7453314" y="4365627"/>
            <a:ext cx="16906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b="1" dirty="0">
                <a:solidFill>
                  <a:srgbClr val="19317B"/>
                </a:solidFill>
                <a:latin typeface="Arial" panose="020B0604020202020204" pitchFamily="34" charset="0"/>
                <a:cs typeface="Arial" panose="020B0604020202020204" pitchFamily="34" charset="0"/>
              </a:rPr>
              <a:t>Researcher</a:t>
            </a:r>
          </a:p>
        </p:txBody>
      </p:sp>
      <p:sp>
        <p:nvSpPr>
          <p:cNvPr id="427043" name="Rectangle 35"/>
          <p:cNvSpPr>
            <a:spLocks noChangeArrowheads="1"/>
          </p:cNvSpPr>
          <p:nvPr/>
        </p:nvSpPr>
        <p:spPr bwMode="auto">
          <a:xfrm>
            <a:off x="3779838" y="4365627"/>
            <a:ext cx="1960562" cy="1477328"/>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defRPr/>
            </a:pPr>
            <a:r>
              <a:rPr lang="en-GB" b="1" dirty="0" smtClean="0">
                <a:solidFill>
                  <a:srgbClr val="19317B"/>
                </a:solidFill>
                <a:latin typeface="Arial" pitchFamily="34" charset="0"/>
                <a:cs typeface="Arial" panose="020B0604020202020204" pitchFamily="34" charset="0"/>
              </a:rPr>
              <a:t>Researchers with expertise in scientific</a:t>
            </a:r>
          </a:p>
          <a:p>
            <a:pPr>
              <a:defRPr/>
            </a:pPr>
            <a:r>
              <a:rPr lang="en-GB" b="1" dirty="0" smtClean="0">
                <a:solidFill>
                  <a:srgbClr val="19317B"/>
                </a:solidFill>
                <a:latin typeface="Arial" pitchFamily="34" charset="0"/>
                <a:cs typeface="Arial" panose="020B0604020202020204" pitchFamily="34" charset="0"/>
              </a:rPr>
              <a:t>field of proposal</a:t>
            </a:r>
            <a:endParaRPr lang="en-GB" b="1" dirty="0">
              <a:solidFill>
                <a:srgbClr val="19317B"/>
              </a:solidFill>
              <a:latin typeface="Arial" pitchFamily="34" charset="0"/>
              <a:cs typeface="Arial" panose="020B0604020202020204" pitchFamily="34" charset="0"/>
            </a:endParaRPr>
          </a:p>
        </p:txBody>
      </p:sp>
      <p:sp>
        <p:nvSpPr>
          <p:cNvPr id="427045" name="Text Box 37"/>
          <p:cNvSpPr txBox="1">
            <a:spLocks noChangeArrowheads="1"/>
          </p:cNvSpPr>
          <p:nvPr/>
        </p:nvSpPr>
        <p:spPr bwMode="auto">
          <a:xfrm>
            <a:off x="323850" y="4076700"/>
            <a:ext cx="13684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de-DE" sz="1600" b="1" dirty="0">
                <a:solidFill>
                  <a:srgbClr val="FF6B19"/>
                </a:solidFill>
                <a:latin typeface="Arial" panose="020B0604020202020204" pitchFamily="34" charset="0"/>
                <a:cs typeface="Arial" panose="020B0604020202020204" pitchFamily="34" charset="0"/>
              </a:rPr>
              <a:t>~ 2 Months</a:t>
            </a:r>
          </a:p>
        </p:txBody>
      </p:sp>
      <p:sp>
        <p:nvSpPr>
          <p:cNvPr id="427046" name="Text Box 38"/>
          <p:cNvSpPr txBox="1">
            <a:spLocks noChangeArrowheads="1"/>
          </p:cNvSpPr>
          <p:nvPr/>
        </p:nvSpPr>
        <p:spPr bwMode="auto">
          <a:xfrm>
            <a:off x="3544888" y="4064000"/>
            <a:ext cx="1727200"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de-DE" sz="1600" b="1" dirty="0">
                <a:solidFill>
                  <a:srgbClr val="FF6B19"/>
                </a:solidFill>
                <a:latin typeface="Arial" panose="020B0604020202020204" pitchFamily="34" charset="0"/>
                <a:cs typeface="Arial" panose="020B0604020202020204" pitchFamily="34" charset="0"/>
              </a:rPr>
              <a:t>~ 3 </a:t>
            </a:r>
            <a:r>
              <a:rPr lang="en-GB" sz="1600" b="1" dirty="0" smtClean="0">
                <a:solidFill>
                  <a:srgbClr val="FF6B19"/>
                </a:solidFill>
                <a:latin typeface="Arial" pitchFamily="34" charset="0"/>
                <a:cs typeface="Arial" panose="020B0604020202020204" pitchFamily="34" charset="0"/>
              </a:rPr>
              <a:t>Months</a:t>
            </a:r>
            <a:endParaRPr lang="en-GB" sz="1600" b="1" dirty="0">
              <a:solidFill>
                <a:srgbClr val="FF6B19"/>
              </a:solidFill>
              <a:latin typeface="Arial" pitchFamily="34" charset="0"/>
              <a:cs typeface="Arial" panose="020B0604020202020204" pitchFamily="34" charset="0"/>
            </a:endParaRPr>
          </a:p>
        </p:txBody>
      </p:sp>
      <p:sp>
        <p:nvSpPr>
          <p:cNvPr id="23570" name="Line 39"/>
          <p:cNvSpPr>
            <a:spLocks noChangeShapeType="1"/>
          </p:cNvSpPr>
          <p:nvPr/>
        </p:nvSpPr>
        <p:spPr bwMode="auto">
          <a:xfrm>
            <a:off x="5625679" y="4244975"/>
            <a:ext cx="1630785" cy="0"/>
          </a:xfrm>
          <a:prstGeom prst="line">
            <a:avLst/>
          </a:prstGeom>
          <a:noFill/>
          <a:ln w="22225">
            <a:solidFill>
              <a:srgbClr val="19317B"/>
            </a:solidFill>
            <a:round/>
            <a:headEnd/>
            <a:tailEnd type="triangle" w="med" len="med"/>
          </a:ln>
          <a:effectLst>
            <a:prstShdw prst="shdw17" dist="17961" dir="2700000">
              <a:srgbClr val="7A0000"/>
            </a:prstShdw>
          </a:effectLst>
          <a:extLst>
            <a:ext uri="{909E8E84-426E-40DD-AFC4-6F175D3DCCD1}">
              <a14:hiddenFill xmlns="" xmlns:a14="http://schemas.microsoft.com/office/drawing/2010/main">
                <a:noFill/>
              </a14:hiddenFill>
            </a:ext>
          </a:extLst>
        </p:spPr>
        <p:txBody>
          <a:bodyPr/>
          <a:lstStyle/>
          <a:p>
            <a:endParaRPr lang="en-GB" dirty="0">
              <a:ln>
                <a:solidFill>
                  <a:srgbClr val="19317B"/>
                </a:solidFill>
              </a:ln>
              <a:latin typeface="Arial" panose="020B0604020202020204" pitchFamily="34" charset="0"/>
              <a:cs typeface="Arial" panose="020B0604020202020204" pitchFamily="34" charset="0"/>
            </a:endParaRPr>
          </a:p>
        </p:txBody>
      </p:sp>
      <p:sp>
        <p:nvSpPr>
          <p:cNvPr id="23571" name="Line 40"/>
          <p:cNvSpPr>
            <a:spLocks noChangeShapeType="1"/>
          </p:cNvSpPr>
          <p:nvPr/>
        </p:nvSpPr>
        <p:spPr bwMode="auto">
          <a:xfrm flipH="1">
            <a:off x="1581891" y="4236357"/>
            <a:ext cx="1727200" cy="0"/>
          </a:xfrm>
          <a:prstGeom prst="line">
            <a:avLst/>
          </a:prstGeom>
          <a:noFill/>
          <a:ln w="22225">
            <a:solidFill>
              <a:srgbClr val="19317B"/>
            </a:solidFill>
            <a:round/>
            <a:headEnd/>
            <a:tailEnd type="triangle" w="med" len="med"/>
          </a:ln>
          <a:effectLst>
            <a:prstShdw prst="shdw17" dist="17961" dir="2700000">
              <a:srgbClr val="7A0000"/>
            </a:prstShdw>
          </a:effectLst>
          <a:extLst>
            <a:ext uri="{909E8E84-426E-40DD-AFC4-6F175D3DCCD1}">
              <a14:hiddenFill xmlns=""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sp>
        <p:nvSpPr>
          <p:cNvPr id="427049" name="Text Box 41"/>
          <p:cNvSpPr txBox="1">
            <a:spLocks noChangeArrowheads="1"/>
          </p:cNvSpPr>
          <p:nvPr/>
        </p:nvSpPr>
        <p:spPr bwMode="auto">
          <a:xfrm>
            <a:off x="7346951" y="4068082"/>
            <a:ext cx="1617663"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de-DE" sz="1600" b="1" dirty="0" smtClean="0">
                <a:solidFill>
                  <a:srgbClr val="FF6B19"/>
                </a:solidFill>
                <a:latin typeface="Arial" panose="020B0604020202020204" pitchFamily="34" charset="0"/>
                <a:cs typeface="Arial" panose="020B0604020202020204" pitchFamily="34" charset="0"/>
              </a:rPr>
              <a:t>Up to 3 years</a:t>
            </a:r>
            <a:endParaRPr lang="de-DE" sz="1600" b="1" dirty="0">
              <a:solidFill>
                <a:srgbClr val="FF6B19"/>
              </a:solidFill>
              <a:latin typeface="Arial" pitchFamily="34" charset="0"/>
              <a:cs typeface="Arial" panose="020B0604020202020204" pitchFamily="34" charset="0"/>
            </a:endParaRPr>
          </a:p>
        </p:txBody>
      </p:sp>
      <p:sp>
        <p:nvSpPr>
          <p:cNvPr id="23" name="Rectangle 10"/>
          <p:cNvSpPr>
            <a:spLocks noChangeArrowheads="1"/>
          </p:cNvSpPr>
          <p:nvPr/>
        </p:nvSpPr>
        <p:spPr bwMode="auto">
          <a:xfrm>
            <a:off x="4787901" y="2477083"/>
            <a:ext cx="936625" cy="1271588"/>
          </a:xfrm>
          <a:prstGeom prst="rect">
            <a:avLst/>
          </a:prstGeom>
          <a:solidFill>
            <a:srgbClr val="84CEEF"/>
          </a:solidFill>
          <a:ln>
            <a:noFill/>
          </a:ln>
          <a:extLst/>
        </p:spPr>
        <p:txBody>
          <a:bodyPr wrap="none" anchor="ctr"/>
          <a:lstStyle/>
          <a:p>
            <a:pPr algn="ctr"/>
            <a:r>
              <a:rPr lang="de-DE" b="1" dirty="0" smtClean="0">
                <a:latin typeface="Arial" panose="020B0604020202020204" pitchFamily="34" charset="0"/>
                <a:cs typeface="Arial" panose="020B0604020202020204" pitchFamily="34" charset="0"/>
              </a:rPr>
              <a:t>Right </a:t>
            </a:r>
            <a:br>
              <a:rPr lang="de-DE" b="1" dirty="0" smtClean="0">
                <a:latin typeface="Arial" panose="020B0604020202020204" pitchFamily="34" charset="0"/>
                <a:cs typeface="Arial" panose="020B0604020202020204" pitchFamily="34" charset="0"/>
              </a:rPr>
            </a:br>
            <a:r>
              <a:rPr lang="de-DE" b="1" dirty="0" smtClean="0">
                <a:latin typeface="Arial" panose="020B0604020202020204" pitchFamily="34" charset="0"/>
                <a:cs typeface="Arial" panose="020B0604020202020204" pitchFamily="34" charset="0"/>
              </a:rPr>
              <a:t>to reply</a:t>
            </a:r>
            <a:endParaRPr lang="de-DE" b="1" dirty="0">
              <a:latin typeface="Arial" panose="020B0604020202020204" pitchFamily="34" charset="0"/>
              <a:cs typeface="Arial" panose="020B0604020202020204" pitchFamily="34" charset="0"/>
            </a:endParaRPr>
          </a:p>
        </p:txBody>
      </p:sp>
      <p:sp>
        <p:nvSpPr>
          <p:cNvPr id="2" name="TextBox 1"/>
          <p:cNvSpPr txBox="1"/>
          <p:nvPr/>
        </p:nvSpPr>
        <p:spPr>
          <a:xfrm>
            <a:off x="827584" y="6165304"/>
            <a:ext cx="7488832" cy="523220"/>
          </a:xfrm>
          <a:prstGeom prst="rect">
            <a:avLst/>
          </a:prstGeom>
          <a:noFill/>
        </p:spPr>
        <p:txBody>
          <a:bodyPr wrap="square" rtlCol="0">
            <a:spAutoFit/>
          </a:bodyPr>
          <a:lstStyle/>
          <a:p>
            <a:pPr algn="ctr"/>
            <a:r>
              <a:rPr lang="en-GB" sz="2800" b="1" dirty="0" smtClean="0">
                <a:solidFill>
                  <a:srgbClr val="19317B"/>
                </a:solidFill>
                <a:latin typeface="Arial" panose="020B0604020202020204" pitchFamily="34" charset="0"/>
                <a:cs typeface="Arial" panose="020B0604020202020204" pitchFamily="34" charset="0"/>
              </a:rPr>
              <a:t>www.prace-ri.eu/call-announcements</a:t>
            </a:r>
            <a:r>
              <a:rPr lang="en-GB" sz="2800" b="1" dirty="0">
                <a:solidFill>
                  <a:srgbClr val="19317B"/>
                </a:solidFill>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1855327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1143000"/>
          </a:xfrm>
        </p:spPr>
        <p:txBody>
          <a:bodyPr>
            <a:normAutofit/>
          </a:bodyPr>
          <a:lstStyle/>
          <a:p>
            <a:r>
              <a:rPr lang="en-US" sz="3200" dirty="0" smtClean="0"/>
              <a:t>Preparatory Access Types</a:t>
            </a:r>
            <a:endParaRPr lang="en-US" sz="3200" dirty="0"/>
          </a:p>
        </p:txBody>
      </p:sp>
      <p:sp>
        <p:nvSpPr>
          <p:cNvPr id="6" name="Foliennummernplatzhalter 5"/>
          <p:cNvSpPr>
            <a:spLocks noGrp="1"/>
          </p:cNvSpPr>
          <p:nvPr>
            <p:ph type="sldNum" sz="quarter" idx="12"/>
          </p:nvPr>
        </p:nvSpPr>
        <p:spPr/>
        <p:txBody>
          <a:bodyPr/>
          <a:lstStyle/>
          <a:p>
            <a:fld id="{36052F6A-383D-4658-9E2E-503D22466366}" type="slidenum">
              <a:rPr lang="en-GB" smtClean="0"/>
              <a:pPr/>
              <a:t>7</a:t>
            </a:fld>
            <a:endParaRPr lang="en-GB"/>
          </a:p>
        </p:txBody>
      </p:sp>
      <p:sp>
        <p:nvSpPr>
          <p:cNvPr id="8" name="Textfeld 7"/>
          <p:cNvSpPr txBox="1"/>
          <p:nvPr/>
        </p:nvSpPr>
        <p:spPr>
          <a:xfrm>
            <a:off x="2987824" y="3356992"/>
            <a:ext cx="184731" cy="369332"/>
          </a:xfrm>
          <a:prstGeom prst="rect">
            <a:avLst/>
          </a:prstGeom>
          <a:noFill/>
        </p:spPr>
        <p:txBody>
          <a:bodyPr wrap="none" rtlCol="0">
            <a:spAutoFit/>
          </a:bodyPr>
          <a:lstStyle/>
          <a:p>
            <a:endParaRPr lang="en-US" dirty="0"/>
          </a:p>
        </p:txBody>
      </p:sp>
      <p:graphicFrame>
        <p:nvGraphicFramePr>
          <p:cNvPr id="3" name="Tabelle 2"/>
          <p:cNvGraphicFramePr>
            <a:graphicFrameLocks noGrp="1"/>
          </p:cNvGraphicFramePr>
          <p:nvPr>
            <p:extLst/>
          </p:nvPr>
        </p:nvGraphicFramePr>
        <p:xfrm>
          <a:off x="179512" y="2060848"/>
          <a:ext cx="8784976" cy="4589846"/>
        </p:xfrm>
        <a:graphic>
          <a:graphicData uri="http://schemas.openxmlformats.org/drawingml/2006/table">
            <a:tbl>
              <a:tblPr firstRow="1" firstCol="1" bandRow="1">
                <a:tableStyleId>{5C22544A-7EE6-4342-B048-85BDC9FD1C3A}</a:tableStyleId>
              </a:tblPr>
              <a:tblGrid>
                <a:gridCol w="1108526"/>
                <a:gridCol w="1803720"/>
                <a:gridCol w="1065018"/>
                <a:gridCol w="1250403"/>
                <a:gridCol w="1620225"/>
                <a:gridCol w="1937084"/>
              </a:tblGrid>
              <a:tr h="619263">
                <a:tc>
                  <a:txBody>
                    <a:bodyPr/>
                    <a:lstStyle/>
                    <a:p>
                      <a:pPr>
                        <a:lnSpc>
                          <a:spcPct val="115000"/>
                        </a:lnSpc>
                        <a:spcAft>
                          <a:spcPts val="0"/>
                        </a:spcAft>
                      </a:pPr>
                      <a:r>
                        <a:rPr lang="en-GB" sz="1400" dirty="0">
                          <a:effectLst/>
                        </a:rPr>
                        <a:t>Type of Prep Access</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Code Already Scales to </a:t>
                      </a:r>
                      <a:r>
                        <a:rPr lang="en-GB" sz="1400" dirty="0" smtClean="0">
                          <a:effectLst/>
                        </a:rPr>
                        <a:t>Tier-0 </a:t>
                      </a:r>
                      <a:r>
                        <a:rPr lang="en-GB" sz="1400" dirty="0">
                          <a:effectLst/>
                        </a:rPr>
                        <a:t>Minimum ?</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System</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Duration</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Apps enabling work needed for efficient running?</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Expected outcome </a:t>
                      </a:r>
                      <a:endParaRPr lang="de-DE" sz="1400" dirty="0">
                        <a:effectLst/>
                        <a:latin typeface="Calibri"/>
                        <a:ea typeface="SimSun"/>
                        <a:cs typeface="Times New Roman"/>
                      </a:endParaRPr>
                    </a:p>
                  </a:txBody>
                  <a:tcPr marL="55073" marR="55073" marT="0" marB="0"/>
                </a:tc>
              </a:tr>
              <a:tr h="464447">
                <a:tc>
                  <a:txBody>
                    <a:bodyPr/>
                    <a:lstStyle/>
                    <a:p>
                      <a:pPr>
                        <a:lnSpc>
                          <a:spcPct val="115000"/>
                        </a:lnSpc>
                        <a:spcAft>
                          <a:spcPts val="0"/>
                        </a:spcAft>
                      </a:pPr>
                      <a:r>
                        <a:rPr lang="en-GB" sz="1400">
                          <a:effectLst/>
                        </a:rPr>
                        <a:t>Type A</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this is a pre-requisite</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Tier-0 only</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3 months</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No, scaling testing only</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Application for Project Access for production runs</a:t>
                      </a:r>
                      <a:endParaRPr lang="de-DE" sz="1400" dirty="0">
                        <a:effectLst/>
                        <a:latin typeface="Calibri"/>
                        <a:ea typeface="SimSun"/>
                        <a:cs typeface="Times New Roman"/>
                      </a:endParaRPr>
                    </a:p>
                  </a:txBody>
                  <a:tcPr marL="55073" marR="55073" marT="0" marB="0"/>
                </a:tc>
              </a:tr>
              <a:tr h="619263">
                <a:tc>
                  <a:txBody>
                    <a:bodyPr/>
                    <a:lstStyle/>
                    <a:p>
                      <a:pPr>
                        <a:lnSpc>
                          <a:spcPct val="115000"/>
                        </a:lnSpc>
                        <a:spcAft>
                          <a:spcPts val="0"/>
                        </a:spcAft>
                      </a:pPr>
                      <a:r>
                        <a:rPr lang="en-GB" sz="1400">
                          <a:effectLst/>
                        </a:rPr>
                        <a:t>Type B</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this is a pre-requisite</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Tier-0 only</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6 months</a:t>
                      </a:r>
                      <a:endParaRPr lang="de-DE" sz="1400" dirty="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work will be done by researchers themselves</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Application for Project Access for production runs </a:t>
                      </a:r>
                      <a:endParaRPr lang="de-DE" sz="1400" dirty="0">
                        <a:effectLst/>
                        <a:latin typeface="Calibri"/>
                        <a:ea typeface="SimSun"/>
                        <a:cs typeface="Times New Roman"/>
                      </a:endParaRPr>
                    </a:p>
                  </a:txBody>
                  <a:tcPr marL="55073" marR="55073" marT="0" marB="0"/>
                </a:tc>
              </a:tr>
              <a:tr h="619263">
                <a:tc>
                  <a:txBody>
                    <a:bodyPr/>
                    <a:lstStyle/>
                    <a:p>
                      <a:pPr>
                        <a:lnSpc>
                          <a:spcPct val="115000"/>
                        </a:lnSpc>
                        <a:spcAft>
                          <a:spcPts val="0"/>
                        </a:spcAft>
                      </a:pPr>
                      <a:r>
                        <a:rPr lang="en-GB" sz="1400">
                          <a:effectLst/>
                        </a:rPr>
                        <a:t>Type C</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this is a pre-requisite</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Tier-0 only</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6 months</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staffing resources from project requested</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Application for Project Access for production runs </a:t>
                      </a:r>
                      <a:endParaRPr lang="de-DE" sz="1400" dirty="0">
                        <a:effectLst/>
                        <a:latin typeface="Calibri"/>
                        <a:ea typeface="SimSun"/>
                        <a:cs typeface="Times New Roman"/>
                      </a:endParaRPr>
                    </a:p>
                  </a:txBody>
                  <a:tcPr marL="55073" marR="55073" marT="0" marB="0"/>
                </a:tc>
              </a:tr>
              <a:tr h="1238526">
                <a:tc>
                  <a:txBody>
                    <a:bodyPr/>
                    <a:lstStyle/>
                    <a:p>
                      <a:pPr>
                        <a:lnSpc>
                          <a:spcPct val="115000"/>
                        </a:lnSpc>
                        <a:spcAft>
                          <a:spcPts val="0"/>
                        </a:spcAft>
                      </a:pPr>
                      <a:r>
                        <a:rPr lang="en-GB" sz="1400">
                          <a:effectLst/>
                        </a:rPr>
                        <a:t>Type D</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Possibly, but not necessarily. Potential must be demonstrated.</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Tier-1 and Tier-0</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12 months</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a:effectLst/>
                        </a:rPr>
                        <a:t>Yes, staffing resources from project requested</a:t>
                      </a:r>
                      <a:endParaRPr lang="de-DE" sz="1400">
                        <a:effectLst/>
                        <a:latin typeface="Calibri"/>
                        <a:ea typeface="SimSun"/>
                        <a:cs typeface="Times New Roman"/>
                      </a:endParaRPr>
                    </a:p>
                  </a:txBody>
                  <a:tcPr marL="55073" marR="55073" marT="0" marB="0"/>
                </a:tc>
                <a:tc>
                  <a:txBody>
                    <a:bodyPr/>
                    <a:lstStyle/>
                    <a:p>
                      <a:pPr>
                        <a:lnSpc>
                          <a:spcPct val="115000"/>
                        </a:lnSpc>
                        <a:spcAft>
                          <a:spcPts val="0"/>
                        </a:spcAft>
                      </a:pPr>
                      <a:r>
                        <a:rPr lang="en-GB" sz="1400" dirty="0">
                          <a:effectLst/>
                        </a:rPr>
                        <a:t>Application to Prep Access A, B or C to prepare code for </a:t>
                      </a:r>
                      <a:r>
                        <a:rPr lang="en-GB" sz="1400" dirty="0" smtClean="0">
                          <a:effectLst/>
                        </a:rPr>
                        <a:t>Tier-0 </a:t>
                      </a:r>
                      <a:r>
                        <a:rPr lang="en-GB" sz="1400" dirty="0">
                          <a:effectLst/>
                        </a:rPr>
                        <a:t>access, </a:t>
                      </a:r>
                      <a:endParaRPr lang="de-DE" sz="1400" dirty="0">
                        <a:effectLst/>
                      </a:endParaRPr>
                    </a:p>
                    <a:p>
                      <a:pPr>
                        <a:lnSpc>
                          <a:spcPct val="115000"/>
                        </a:lnSpc>
                        <a:spcAft>
                          <a:spcPts val="0"/>
                        </a:spcAft>
                      </a:pPr>
                      <a:r>
                        <a:rPr lang="en-GB" sz="1400" dirty="0">
                          <a:effectLst/>
                        </a:rPr>
                        <a:t>application for Project Access, SHAPE or DECI for production runs</a:t>
                      </a:r>
                      <a:endParaRPr lang="de-DE" sz="1400" dirty="0">
                        <a:effectLst/>
                        <a:latin typeface="Calibri"/>
                        <a:ea typeface="SimSun"/>
                        <a:cs typeface="Times New Roman"/>
                      </a:endParaRPr>
                    </a:p>
                  </a:txBody>
                  <a:tcPr marL="55073" marR="55073" marT="0" marB="0"/>
                </a:tc>
              </a:tr>
            </a:tbl>
          </a:graphicData>
        </a:graphic>
      </p:graphicFrame>
    </p:spTree>
    <p:extLst>
      <p:ext uri="{BB962C8B-B14F-4D97-AF65-F5344CB8AC3E}">
        <p14:creationId xmlns="" xmlns:p14="http://schemas.microsoft.com/office/powerpoint/2010/main" val="3072793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99792"/>
            <a:ext cx="8229600" cy="3426371"/>
          </a:xfrm>
        </p:spPr>
        <p:txBody>
          <a:bodyPr>
            <a:normAutofit fontScale="70000" lnSpcReduction="20000"/>
          </a:bodyPr>
          <a:lstStyle/>
          <a:p>
            <a:pPr lvl="0">
              <a:lnSpc>
                <a:spcPct val="120000"/>
              </a:lnSpc>
            </a:pPr>
            <a:r>
              <a:rPr lang="en-GB" b="1" dirty="0" smtClean="0"/>
              <a:t>S</a:t>
            </a:r>
            <a:r>
              <a:rPr lang="en-GB" dirty="0" smtClean="0"/>
              <a:t>ME </a:t>
            </a:r>
            <a:r>
              <a:rPr lang="en-GB" b="1" dirty="0"/>
              <a:t>H</a:t>
            </a:r>
            <a:r>
              <a:rPr lang="en-GB" dirty="0"/>
              <a:t>PC </a:t>
            </a:r>
            <a:r>
              <a:rPr lang="en-GB" b="1" dirty="0"/>
              <a:t>A</a:t>
            </a:r>
            <a:r>
              <a:rPr lang="en-GB" dirty="0"/>
              <a:t>doption </a:t>
            </a:r>
            <a:r>
              <a:rPr lang="en-GB" b="1" dirty="0"/>
              <a:t>P</a:t>
            </a:r>
            <a:r>
              <a:rPr lang="en-GB" dirty="0"/>
              <a:t>rogramme in </a:t>
            </a:r>
            <a:r>
              <a:rPr lang="en-GB" b="1" dirty="0" smtClean="0"/>
              <a:t>E</a:t>
            </a:r>
            <a:r>
              <a:rPr lang="en-GB" dirty="0" smtClean="0"/>
              <a:t>urope</a:t>
            </a:r>
          </a:p>
          <a:p>
            <a:pPr lvl="0">
              <a:lnSpc>
                <a:spcPct val="120000"/>
              </a:lnSpc>
            </a:pPr>
            <a:r>
              <a:rPr lang="en-GB" dirty="0"/>
              <a:t>P</a:t>
            </a:r>
            <a:r>
              <a:rPr lang="en-GB" dirty="0" smtClean="0"/>
              <a:t>rogramme </a:t>
            </a:r>
            <a:r>
              <a:rPr lang="en-GB" dirty="0"/>
              <a:t>to raise awareness and assist SMEs in taking advantage of HPC </a:t>
            </a:r>
          </a:p>
          <a:p>
            <a:pPr lvl="1">
              <a:lnSpc>
                <a:spcPct val="120000"/>
              </a:lnSpc>
            </a:pPr>
            <a:r>
              <a:rPr lang="en-GB" dirty="0"/>
              <a:t>Enable development of new </a:t>
            </a:r>
            <a:r>
              <a:rPr lang="en-GB" dirty="0" smtClean="0"/>
              <a:t>products;</a:t>
            </a:r>
            <a:r>
              <a:rPr lang="en-GB" baseline="0" dirty="0" smtClean="0"/>
              <a:t> r</a:t>
            </a:r>
            <a:r>
              <a:rPr lang="en-GB" dirty="0" smtClean="0"/>
              <a:t>educe </a:t>
            </a:r>
            <a:r>
              <a:rPr lang="en-GB" dirty="0"/>
              <a:t>time-to-market and R&amp;D </a:t>
            </a:r>
            <a:r>
              <a:rPr lang="en-GB" dirty="0" smtClean="0"/>
              <a:t>costs;</a:t>
            </a:r>
            <a:r>
              <a:rPr lang="en-GB" baseline="0" dirty="0" smtClean="0"/>
              <a:t> i</a:t>
            </a:r>
            <a:r>
              <a:rPr lang="en-GB" dirty="0" smtClean="0"/>
              <a:t>ncrease </a:t>
            </a:r>
            <a:r>
              <a:rPr lang="en-GB" dirty="0"/>
              <a:t>quality</a:t>
            </a:r>
          </a:p>
          <a:p>
            <a:pPr lvl="0">
              <a:lnSpc>
                <a:spcPct val="120000"/>
              </a:lnSpc>
            </a:pPr>
            <a:r>
              <a:rPr lang="en-GB" dirty="0"/>
              <a:t>Aims to enable SMEs to overcome barriers to HPC </a:t>
            </a:r>
            <a:r>
              <a:rPr lang="en-GB" dirty="0" smtClean="0"/>
              <a:t>adoption</a:t>
            </a:r>
            <a:endParaRPr lang="en-GB" dirty="0"/>
          </a:p>
          <a:p>
            <a:pPr lvl="1">
              <a:lnSpc>
                <a:spcPct val="120000"/>
              </a:lnSpc>
            </a:pPr>
            <a:r>
              <a:rPr lang="en-GB" dirty="0" smtClean="0"/>
              <a:t>Such</a:t>
            </a:r>
            <a:r>
              <a:rPr lang="en-GB" baseline="0" dirty="0" smtClean="0"/>
              <a:t> as </a:t>
            </a:r>
            <a:r>
              <a:rPr lang="en-GB" dirty="0" smtClean="0"/>
              <a:t>cost,</a:t>
            </a:r>
            <a:r>
              <a:rPr lang="en-GB" baseline="0" dirty="0" smtClean="0"/>
              <a:t> </a:t>
            </a:r>
            <a:r>
              <a:rPr lang="en-GB" dirty="0" smtClean="0"/>
              <a:t>lack </a:t>
            </a:r>
            <a:r>
              <a:rPr lang="en-GB" dirty="0"/>
              <a:t>of </a:t>
            </a:r>
            <a:r>
              <a:rPr lang="en-GB" dirty="0" smtClean="0"/>
              <a:t>expertise,</a:t>
            </a:r>
            <a:r>
              <a:rPr lang="en-GB" baseline="0" dirty="0" smtClean="0"/>
              <a:t> </a:t>
            </a:r>
            <a:r>
              <a:rPr lang="en-GB" dirty="0" smtClean="0"/>
              <a:t>access </a:t>
            </a:r>
            <a:r>
              <a:rPr lang="en-GB" dirty="0"/>
              <a:t>to </a:t>
            </a:r>
            <a:r>
              <a:rPr lang="en-GB" dirty="0" smtClean="0"/>
              <a:t>resources, </a:t>
            </a:r>
            <a:r>
              <a:rPr lang="is-IS" dirty="0" smtClean="0"/>
              <a:t>…</a:t>
            </a:r>
            <a:endParaRPr lang="en-GB" dirty="0" smtClean="0"/>
          </a:p>
          <a:p>
            <a:pPr>
              <a:lnSpc>
                <a:spcPct val="120000"/>
              </a:lnSpc>
            </a:pPr>
            <a:r>
              <a:rPr lang="en-GB" dirty="0" smtClean="0"/>
              <a:t>Successful applicants get effort from a PRACE HPC expert and machine time at a PRACE centre</a:t>
            </a:r>
          </a:p>
        </p:txBody>
      </p:sp>
      <p:sp>
        <p:nvSpPr>
          <p:cNvPr id="6" name="Slide Number Placeholder 5"/>
          <p:cNvSpPr>
            <a:spLocks noGrp="1"/>
          </p:cNvSpPr>
          <p:nvPr>
            <p:ph type="sldNum" sz="quarter" idx="12"/>
          </p:nvPr>
        </p:nvSpPr>
        <p:spPr>
          <a:xfrm>
            <a:off x="0" y="6356350"/>
            <a:ext cx="395536" cy="365125"/>
          </a:xfrm>
        </p:spPr>
        <p:txBody>
          <a:bodyPr/>
          <a:lstStyle/>
          <a:p>
            <a:fld id="{36052F6A-383D-4658-9E2E-503D22466366}" type="slidenum">
              <a:rPr lang="en-GB" smtClean="0"/>
              <a:pPr/>
              <a:t>8</a:t>
            </a:fld>
            <a:endParaRPr lang="en-GB"/>
          </a:p>
        </p:txBody>
      </p:sp>
      <p:pic>
        <p:nvPicPr>
          <p:cNvPr id="7" name="Picture 6"/>
          <p:cNvPicPr>
            <a:picLocks noChangeAspect="1"/>
          </p:cNvPicPr>
          <p:nvPr/>
        </p:nvPicPr>
        <p:blipFill>
          <a:blip r:embed="rId3" cstate="print"/>
          <a:stretch>
            <a:fillRect/>
          </a:stretch>
        </p:blipFill>
        <p:spPr>
          <a:xfrm>
            <a:off x="2378472" y="1629352"/>
            <a:ext cx="4387056" cy="1083401"/>
          </a:xfrm>
          <a:prstGeom prst="rect">
            <a:avLst/>
          </a:prstGeom>
        </p:spPr>
      </p:pic>
    </p:spTree>
    <p:extLst>
      <p:ext uri="{BB962C8B-B14F-4D97-AF65-F5344CB8AC3E}">
        <p14:creationId xmlns="" xmlns:p14="http://schemas.microsoft.com/office/powerpoint/2010/main" val="217166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err="1" smtClean="0"/>
              <a:t>Seasonal</a:t>
            </a:r>
            <a:r>
              <a:rPr lang="fi-FI" sz="3600" dirty="0" smtClean="0"/>
              <a:t> </a:t>
            </a:r>
            <a:r>
              <a:rPr lang="fi-FI" sz="3600" dirty="0"/>
              <a:t>S</a:t>
            </a:r>
            <a:r>
              <a:rPr lang="fi-FI" sz="3600" dirty="0" smtClean="0"/>
              <a:t>chools</a:t>
            </a:r>
            <a:endParaRPr lang="fi-FI" sz="3600" dirty="0"/>
          </a:p>
        </p:txBody>
      </p:sp>
      <p:sp>
        <p:nvSpPr>
          <p:cNvPr id="3" name="Content Placeholder 2"/>
          <p:cNvSpPr>
            <a:spLocks noGrp="1"/>
          </p:cNvSpPr>
          <p:nvPr>
            <p:ph idx="1"/>
          </p:nvPr>
        </p:nvSpPr>
        <p:spPr>
          <a:xfrm>
            <a:off x="503548" y="4653136"/>
            <a:ext cx="8244916" cy="1728192"/>
          </a:xfrm>
        </p:spPr>
        <p:txBody>
          <a:bodyPr>
            <a:noAutofit/>
          </a:bodyPr>
          <a:lstStyle/>
          <a:p>
            <a:pPr marL="0" indent="0">
              <a:buNone/>
            </a:pPr>
            <a:r>
              <a:rPr lang="fi-FI" sz="1600" dirty="0" smtClean="0"/>
              <a:t>Upcomming </a:t>
            </a:r>
            <a:r>
              <a:rPr lang="fi-FI" sz="1600" dirty="0"/>
              <a:t>S</a:t>
            </a:r>
            <a:r>
              <a:rPr lang="fi-FI" sz="1600" dirty="0" smtClean="0"/>
              <a:t>easonal </a:t>
            </a:r>
            <a:r>
              <a:rPr lang="fi-FI" sz="1600" dirty="0"/>
              <a:t>S</a:t>
            </a:r>
            <a:r>
              <a:rPr lang="fi-FI" sz="1600" dirty="0" smtClean="0"/>
              <a:t>chools</a:t>
            </a:r>
          </a:p>
          <a:p>
            <a:r>
              <a:rPr lang="en-US" sz="1600" dirty="0"/>
              <a:t>27 - 30 September 2016</a:t>
            </a:r>
          </a:p>
          <a:p>
            <a:pPr marL="0" indent="0">
              <a:buNone/>
            </a:pPr>
            <a:r>
              <a:rPr lang="en-US" sz="1600" dirty="0" smtClean="0"/>
              <a:t>	PRACE </a:t>
            </a:r>
            <a:r>
              <a:rPr lang="en-US" sz="1600" dirty="0"/>
              <a:t>Autumn School 2016, Austria - Modern </a:t>
            </a:r>
            <a:r>
              <a:rPr lang="en-US" sz="1600" dirty="0" smtClean="0"/>
              <a:t>HPC Development </a:t>
            </a:r>
            <a:r>
              <a:rPr lang="en-US" sz="1600" dirty="0"/>
              <a:t>for </a:t>
            </a:r>
            <a:r>
              <a:rPr lang="en-US" sz="1600" dirty="0" smtClean="0"/>
              <a:t>	Scientists </a:t>
            </a:r>
            <a:r>
              <a:rPr lang="en-US" sz="1600" dirty="0"/>
              <a:t>and Engineers</a:t>
            </a:r>
          </a:p>
          <a:p>
            <a:r>
              <a:rPr lang="en-US" sz="1600" dirty="0" smtClean="0"/>
              <a:t>10 – 12 April </a:t>
            </a:r>
            <a:r>
              <a:rPr lang="en-US" sz="1600" dirty="0"/>
              <a:t>2017 </a:t>
            </a:r>
          </a:p>
          <a:p>
            <a:pPr marL="0" indent="0">
              <a:buNone/>
            </a:pPr>
            <a:r>
              <a:rPr lang="en-US" sz="1600" dirty="0"/>
              <a:t>	PRACE Spring School 2017, Sweden - HPC in </a:t>
            </a:r>
            <a:r>
              <a:rPr lang="en-US" sz="1600" dirty="0" smtClean="0"/>
              <a:t>the Life </a:t>
            </a:r>
            <a:r>
              <a:rPr lang="en-US" sz="1600" dirty="0"/>
              <a:t>Sciences</a:t>
            </a:r>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4715" r="23352"/>
          <a:stretch/>
        </p:blipFill>
        <p:spPr>
          <a:xfrm>
            <a:off x="5508104" y="2420888"/>
            <a:ext cx="3240360" cy="2380564"/>
          </a:xfrm>
          <a:prstGeom prst="rect">
            <a:avLst/>
          </a:prstGeom>
        </p:spPr>
      </p:pic>
      <p:sp>
        <p:nvSpPr>
          <p:cNvPr id="8" name="Slide Number Placeholder 7"/>
          <p:cNvSpPr>
            <a:spLocks noGrp="1"/>
          </p:cNvSpPr>
          <p:nvPr>
            <p:ph type="sldNum" sz="quarter" idx="12"/>
          </p:nvPr>
        </p:nvSpPr>
        <p:spPr>
          <a:xfrm>
            <a:off x="0" y="6356350"/>
            <a:ext cx="395536" cy="365125"/>
          </a:xfrm>
        </p:spPr>
        <p:txBody>
          <a:bodyPr/>
          <a:lstStyle/>
          <a:p>
            <a:fld id="{36052F6A-383D-4658-9E2E-503D22466366}" type="slidenum">
              <a:rPr lang="en-GB" smtClean="0"/>
              <a:pPr/>
              <a:t>9</a:t>
            </a:fld>
            <a:endParaRPr lang="en-GB" dirty="0"/>
          </a:p>
        </p:txBody>
      </p:sp>
      <p:sp>
        <p:nvSpPr>
          <p:cNvPr id="6" name="Textfeld 5"/>
          <p:cNvSpPr txBox="1"/>
          <p:nvPr/>
        </p:nvSpPr>
        <p:spPr>
          <a:xfrm>
            <a:off x="107504" y="2564904"/>
            <a:ext cx="5256584" cy="227754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9317B"/>
                </a:solidFill>
                <a:latin typeface="Arial" pitchFamily="34" charset="0"/>
                <a:cs typeface="Arial" pitchFamily="34" charset="0"/>
              </a:rPr>
              <a:t>H</a:t>
            </a:r>
            <a:r>
              <a:rPr lang="en-GB" dirty="0" smtClean="0">
                <a:solidFill>
                  <a:srgbClr val="19317B"/>
                </a:solidFill>
                <a:latin typeface="Arial" pitchFamily="34" charset="0"/>
                <a:cs typeface="Arial" pitchFamily="34" charset="0"/>
              </a:rPr>
              <a:t>ave </a:t>
            </a:r>
            <a:r>
              <a:rPr lang="en-GB" dirty="0">
                <a:solidFill>
                  <a:srgbClr val="19317B"/>
                </a:solidFill>
                <a:latin typeface="Arial" pitchFamily="34" charset="0"/>
                <a:cs typeface="Arial" pitchFamily="34" charset="0"/>
              </a:rPr>
              <a:t>been running since 2008</a:t>
            </a:r>
          </a:p>
          <a:p>
            <a:pPr marL="285750" indent="-285750">
              <a:buFont typeface="Arial" panose="020B0604020202020204" pitchFamily="34" charset="0"/>
              <a:buChar char="•"/>
            </a:pPr>
            <a:r>
              <a:rPr lang="en-GB" dirty="0">
                <a:solidFill>
                  <a:srgbClr val="19317B"/>
                </a:solidFill>
                <a:latin typeface="Arial" pitchFamily="34" charset="0"/>
                <a:cs typeface="Arial" pitchFamily="34" charset="0"/>
              </a:rPr>
              <a:t>O</a:t>
            </a:r>
            <a:r>
              <a:rPr lang="en-GB" dirty="0" smtClean="0">
                <a:solidFill>
                  <a:srgbClr val="19317B"/>
                </a:solidFill>
                <a:latin typeface="Arial" pitchFamily="34" charset="0"/>
                <a:cs typeface="Arial" pitchFamily="34" charset="0"/>
              </a:rPr>
              <a:t>ffering </a:t>
            </a:r>
            <a:r>
              <a:rPr lang="en-GB" dirty="0">
                <a:solidFill>
                  <a:srgbClr val="19317B"/>
                </a:solidFill>
                <a:latin typeface="Arial" pitchFamily="34" charset="0"/>
                <a:cs typeface="Arial" pitchFamily="34" charset="0"/>
              </a:rPr>
              <a:t>top-quality face-to-face training events </a:t>
            </a:r>
          </a:p>
          <a:p>
            <a:pPr marL="285750" indent="-285750">
              <a:buFont typeface="Arial" panose="020B0604020202020204" pitchFamily="34" charset="0"/>
              <a:buChar char="•"/>
            </a:pPr>
            <a:r>
              <a:rPr lang="en-GB" dirty="0" smtClean="0">
                <a:solidFill>
                  <a:srgbClr val="19317B"/>
                </a:solidFill>
                <a:latin typeface="Arial" pitchFamily="34" charset="0"/>
                <a:cs typeface="Arial" pitchFamily="34" charset="0"/>
              </a:rPr>
              <a:t>Organised around / all over Europe</a:t>
            </a:r>
            <a:endParaRPr lang="en-GB" dirty="0">
              <a:solidFill>
                <a:srgbClr val="19317B"/>
              </a:solidFill>
              <a:latin typeface="Arial" pitchFamily="34" charset="0"/>
              <a:cs typeface="Arial" pitchFamily="34" charset="0"/>
            </a:endParaRPr>
          </a:p>
          <a:p>
            <a:pPr marL="285750" indent="-285750">
              <a:buFont typeface="Arial" panose="020B0604020202020204" pitchFamily="34" charset="0"/>
              <a:buChar char="•"/>
            </a:pPr>
            <a:r>
              <a:rPr lang="en-GB" dirty="0">
                <a:solidFill>
                  <a:srgbClr val="19317B"/>
                </a:solidFill>
                <a:latin typeface="Arial" pitchFamily="34" charset="0"/>
                <a:cs typeface="Arial" pitchFamily="34" charset="0"/>
              </a:rPr>
              <a:t>T</a:t>
            </a:r>
            <a:r>
              <a:rPr lang="en-GB" dirty="0" smtClean="0">
                <a:solidFill>
                  <a:srgbClr val="19317B"/>
                </a:solidFill>
                <a:latin typeface="Arial" pitchFamily="34" charset="0"/>
                <a:cs typeface="Arial" pitchFamily="34" charset="0"/>
              </a:rPr>
              <a:t>opics </a:t>
            </a:r>
            <a:r>
              <a:rPr lang="en-GB" dirty="0">
                <a:solidFill>
                  <a:srgbClr val="19317B"/>
                </a:solidFill>
                <a:latin typeface="Arial" pitchFamily="34" charset="0"/>
                <a:cs typeface="Arial" pitchFamily="34" charset="0"/>
              </a:rPr>
              <a:t>range from generic intermediate to advanced</a:t>
            </a:r>
          </a:p>
          <a:p>
            <a:pPr marL="285750" indent="-285750">
              <a:buFont typeface="Arial" panose="020B0604020202020204" pitchFamily="34" charset="0"/>
              <a:buChar char="•"/>
            </a:pPr>
            <a:r>
              <a:rPr lang="en-GB" dirty="0" smtClean="0">
                <a:solidFill>
                  <a:srgbClr val="19317B"/>
                </a:solidFill>
                <a:latin typeface="Arial" pitchFamily="34" charset="0"/>
                <a:cs typeface="Arial" pitchFamily="34" charset="0"/>
              </a:rPr>
              <a:t>From programming </a:t>
            </a:r>
            <a:r>
              <a:rPr lang="en-GB" dirty="0">
                <a:solidFill>
                  <a:srgbClr val="19317B"/>
                </a:solidFill>
                <a:latin typeface="Arial" pitchFamily="34" charset="0"/>
                <a:cs typeface="Arial" pitchFamily="34" charset="0"/>
              </a:rPr>
              <a:t>techniques to more specialised topical schools</a:t>
            </a:r>
          </a:p>
          <a:p>
            <a:endParaRPr lang="de-DE" sz="1600" dirty="0">
              <a:solidFill>
                <a:srgbClr val="19317B"/>
              </a:solidFill>
              <a:latin typeface="Arial" pitchFamily="34" charset="0"/>
              <a:cs typeface="Arial" pitchFamily="34" charset="0"/>
            </a:endParaRPr>
          </a:p>
        </p:txBody>
      </p:sp>
    </p:spTree>
    <p:extLst>
      <p:ext uri="{BB962C8B-B14F-4D97-AF65-F5344CB8AC3E}">
        <p14:creationId xmlns="" xmlns:p14="http://schemas.microsoft.com/office/powerpoint/2010/main" val="18085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1346</Words>
  <Application>Microsoft Office PowerPoint</Application>
  <PresentationFormat>Presentazione su schermo (4:3)</PresentationFormat>
  <Paragraphs>209</Paragraphs>
  <Slides>16</Slides>
  <Notes>15</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Office Theme</vt:lpstr>
      <vt:lpstr>Custom Design</vt:lpstr>
      <vt:lpstr>   PRACE  and the Services for the Users   </vt:lpstr>
      <vt:lpstr>Diapositiva 2</vt:lpstr>
      <vt:lpstr>Diapositiva 3</vt:lpstr>
      <vt:lpstr>Diapositiva 4</vt:lpstr>
      <vt:lpstr>Access through PRACE Peer Review</vt:lpstr>
      <vt:lpstr>Project Access</vt:lpstr>
      <vt:lpstr>Preparatory Access Types</vt:lpstr>
      <vt:lpstr>Diapositiva 8</vt:lpstr>
      <vt:lpstr>Seasonal Schools</vt:lpstr>
      <vt:lpstr>PATC Programme 2016-2017</vt:lpstr>
      <vt:lpstr>Training and Events Portal</vt:lpstr>
      <vt:lpstr>CodeVault and More</vt:lpstr>
      <vt:lpstr>Future Training Activities</vt:lpstr>
      <vt:lpstr>PRACE Summer of HPC (SoHPC)</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Marjolein Oorsprong</dc:creator>
  <cp:lastModifiedBy>arb0</cp:lastModifiedBy>
  <cp:revision>50</cp:revision>
  <cp:lastPrinted>2016-09-09T13:54:44Z</cp:lastPrinted>
  <dcterms:created xsi:type="dcterms:W3CDTF">2012-05-25T14:00:41Z</dcterms:created>
  <dcterms:modified xsi:type="dcterms:W3CDTF">2016-09-21T16:43:19Z</dcterms:modified>
</cp:coreProperties>
</file>