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6"/>
  </p:notesMasterIdLst>
  <p:sldIdLst>
    <p:sldId id="256" r:id="rId3"/>
    <p:sldId id="317" r:id="rId4"/>
    <p:sldId id="318" r:id="rId5"/>
    <p:sldId id="319" r:id="rId6"/>
    <p:sldId id="320" r:id="rId7"/>
    <p:sldId id="321" r:id="rId8"/>
    <p:sldId id="322" r:id="rId9"/>
    <p:sldId id="323" r:id="rId10"/>
    <p:sldId id="311" r:id="rId11"/>
    <p:sldId id="313" r:id="rId12"/>
    <p:sldId id="316" r:id="rId13"/>
    <p:sldId id="314" r:id="rId14"/>
    <p:sldId id="315" r:id="rId15"/>
    <p:sldId id="301" r:id="rId16"/>
    <p:sldId id="274" r:id="rId17"/>
    <p:sldId id="312" r:id="rId18"/>
    <p:sldId id="306" r:id="rId19"/>
    <p:sldId id="307" r:id="rId20"/>
    <p:sldId id="308" r:id="rId21"/>
    <p:sldId id="284" r:id="rId22"/>
    <p:sldId id="309" r:id="rId23"/>
    <p:sldId id="288" r:id="rId24"/>
    <p:sldId id="289"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7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5" autoAdjust="0"/>
    <p:restoredTop sz="94660" autoAdjust="0"/>
  </p:normalViewPr>
  <p:slideViewPr>
    <p:cSldViewPr snapToGrid="0">
      <p:cViewPr>
        <p:scale>
          <a:sx n="81" d="100"/>
          <a:sy n="81" d="100"/>
        </p:scale>
        <p:origin x="-776" y="-488"/>
      </p:cViewPr>
      <p:guideLst>
        <p:guide orient="horz" pos="2160"/>
        <p:guide pos="2880"/>
      </p:guideLst>
    </p:cSldViewPr>
  </p:slideViewPr>
  <p:outlineViewPr>
    <p:cViewPr>
      <p:scale>
        <a:sx n="33" d="100"/>
        <a:sy n="33" d="100"/>
      </p:scale>
      <p:origin x="0" y="2442"/>
    </p:cViewPr>
  </p:outlineViewPr>
  <p:notesTextViewPr>
    <p:cViewPr>
      <p:scale>
        <a:sx n="3" d="2"/>
        <a:sy n="3" d="2"/>
      </p:scale>
      <p:origin x="0" y="0"/>
    </p:cViewPr>
  </p:notesTextViewPr>
  <p:sorterViewPr>
    <p:cViewPr varScale="1">
      <p:scale>
        <a:sx n="100" d="100"/>
        <a:sy n="100" d="100"/>
      </p:scale>
      <p:origin x="0" y="-18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Bury\Desktop\COMMMPLA\RDA\RDA_Members_04_August_2016.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Bury\Desktop\COMMMPLA\RDA\RDA_Members_01_September_2016.xlsx" TargetMode="External"/><Relationship Id="rId3"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Bury\Desktop\COMMMPLA\RDA\RDA_Members_01_September_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0.0491873052365491"/>
                  <c:y val="0.00120119279390256"/>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0656434548584628"/>
                  <c:y val="0.0231480255417096"/>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0435187354267908"/>
                  <c:y val="0.118703574371427"/>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0848136482939632"/>
                  <c:y val="-0.14110746573345"/>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0317405949256343"/>
                  <c:y val="0.165516550014581"/>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Region!$E$2:$E$7</c:f>
              <c:strCache>
                <c:ptCount val="6"/>
                <c:pt idx="0">
                  <c:v>Africa</c:v>
                </c:pt>
                <c:pt idx="1">
                  <c:v>Asia</c:v>
                </c:pt>
                <c:pt idx="2">
                  <c:v>Australasia</c:v>
                </c:pt>
                <c:pt idx="3">
                  <c:v>Europe</c:v>
                </c:pt>
                <c:pt idx="4">
                  <c:v>North America</c:v>
                </c:pt>
                <c:pt idx="5">
                  <c:v>South America</c:v>
                </c:pt>
              </c:strCache>
            </c:strRef>
          </c:cat>
          <c:val>
            <c:numRef>
              <c:f>Region!$F$2:$F$7</c:f>
              <c:numCache>
                <c:formatCode>General</c:formatCode>
                <c:ptCount val="6"/>
                <c:pt idx="0">
                  <c:v>138.0</c:v>
                </c:pt>
                <c:pt idx="1">
                  <c:v>388.0</c:v>
                </c:pt>
                <c:pt idx="2">
                  <c:v>201.0</c:v>
                </c:pt>
                <c:pt idx="3">
                  <c:v>2074.0</c:v>
                </c:pt>
                <c:pt idx="4">
                  <c:v>1433.0</c:v>
                </c:pt>
                <c:pt idx="5">
                  <c:v>56.0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762311317533"/>
          <c:y val="0.206250419617553"/>
          <c:w val="0.449405414988806"/>
          <c:h val="0.629167946712131"/>
        </c:manualLayout>
      </c:layout>
      <c:pieChart>
        <c:varyColors val="1"/>
        <c:dLbls>
          <c:showLegendKey val="0"/>
          <c:showVal val="1"/>
          <c:showCatName val="1"/>
          <c:showSerName val="0"/>
          <c:showPercent val="0"/>
          <c:showBubbleSize val="0"/>
          <c:showLeaderLines val="1"/>
        </c:dLbls>
        <c:firstSliceAng val="0"/>
      </c:pieChart>
    </c:plotArea>
    <c:plotVisOnly val="1"/>
    <c:dispBlanksAs val="zero"/>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8100"/>
          </c:spPr>
          <c:marker>
            <c:spPr>
              <a:ln w="38100"/>
            </c:spPr>
          </c:marker>
          <c:dLbls>
            <c:dLbl>
              <c:idx val="1"/>
              <c:layout>
                <c:manualLayout>
                  <c:x val="0.0"/>
                  <c:y val="0.01388888888888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
                  <c:y val="0.0185185185185186"/>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
                  <c:y val="0.027777777777778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
                  <c:y val="0.0185185185185186"/>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
                  <c:y val="0.0185185185185186"/>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0555555555555555"/>
                  <c:y val="0.0370370370370371"/>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0174291938997822"/>
                  <c:y val="0.074534161490683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069716775599129"/>
                  <c:y val="0.08281573498964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0104575163398693"/>
                  <c:y val="0.092081031307550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00522875816993466"/>
                  <c:y val="0.088397790055248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0"/>
                  <c:y val="0.0475592374643961"/>
                </c:manualLayout>
              </c:layout>
              <c:showLegendKey val="0"/>
              <c:showVal val="1"/>
              <c:showCatName val="0"/>
              <c:showSerName val="0"/>
              <c:showPercent val="0"/>
              <c:showBubbleSize val="0"/>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Growth!$A$18:$A$31</c:f>
              <c:strCache>
                <c:ptCount val="14"/>
                <c:pt idx="0">
                  <c:v>May - July</c:v>
                </c:pt>
                <c:pt idx="1">
                  <c:v>Aug - Oct</c:v>
                </c:pt>
                <c:pt idx="2">
                  <c:v>Nov - Jan</c:v>
                </c:pt>
                <c:pt idx="3">
                  <c:v>Feb - Apr</c:v>
                </c:pt>
                <c:pt idx="4">
                  <c:v>May - July</c:v>
                </c:pt>
                <c:pt idx="5">
                  <c:v>Aug - Oct</c:v>
                </c:pt>
                <c:pt idx="6">
                  <c:v>Nov - Jan</c:v>
                </c:pt>
                <c:pt idx="7">
                  <c:v>Feb -Apr</c:v>
                </c:pt>
                <c:pt idx="8">
                  <c:v>May - July</c:v>
                </c:pt>
                <c:pt idx="9">
                  <c:v>Aug -Oct</c:v>
                </c:pt>
                <c:pt idx="10">
                  <c:v>Nov - Jan</c:v>
                </c:pt>
                <c:pt idx="11">
                  <c:v>Feb- Apr</c:v>
                </c:pt>
                <c:pt idx="12">
                  <c:v>May - July</c:v>
                </c:pt>
                <c:pt idx="13">
                  <c:v>Aug - Oct</c:v>
                </c:pt>
              </c:strCache>
            </c:strRef>
          </c:cat>
          <c:val>
            <c:numRef>
              <c:f>Growth!$B$18:$B$31</c:f>
              <c:numCache>
                <c:formatCode>General</c:formatCode>
                <c:ptCount val="14"/>
                <c:pt idx="0">
                  <c:v>392.0</c:v>
                </c:pt>
                <c:pt idx="1">
                  <c:v>989.0</c:v>
                </c:pt>
                <c:pt idx="2">
                  <c:v>1272.0</c:v>
                </c:pt>
                <c:pt idx="3">
                  <c:v>1654.0</c:v>
                </c:pt>
                <c:pt idx="4">
                  <c:v>2046.0</c:v>
                </c:pt>
                <c:pt idx="5">
                  <c:v>2402.0</c:v>
                </c:pt>
                <c:pt idx="6">
                  <c:v>2634.0</c:v>
                </c:pt>
                <c:pt idx="7">
                  <c:v>2877.0</c:v>
                </c:pt>
                <c:pt idx="8">
                  <c:v>3122.0</c:v>
                </c:pt>
                <c:pt idx="9">
                  <c:v>3431.0</c:v>
                </c:pt>
                <c:pt idx="10">
                  <c:v>3694.0</c:v>
                </c:pt>
                <c:pt idx="11">
                  <c:v>4016.0</c:v>
                </c:pt>
                <c:pt idx="12">
                  <c:v>4273.0</c:v>
                </c:pt>
                <c:pt idx="13">
                  <c:v>4345.0</c:v>
                </c:pt>
              </c:numCache>
            </c:numRef>
          </c:val>
          <c:smooth val="0"/>
        </c:ser>
        <c:dLbls>
          <c:showLegendKey val="0"/>
          <c:showVal val="0"/>
          <c:showCatName val="0"/>
          <c:showSerName val="0"/>
          <c:showPercent val="0"/>
          <c:showBubbleSize val="0"/>
        </c:dLbls>
        <c:marker val="1"/>
        <c:smooth val="0"/>
        <c:axId val="-2103233464"/>
        <c:axId val="-2103236456"/>
      </c:lineChart>
      <c:catAx>
        <c:axId val="-2103233464"/>
        <c:scaling>
          <c:orientation val="minMax"/>
        </c:scaling>
        <c:delete val="0"/>
        <c:axPos val="b"/>
        <c:numFmt formatCode="General" sourceLinked="0"/>
        <c:majorTickMark val="out"/>
        <c:minorTickMark val="none"/>
        <c:tickLblPos val="nextTo"/>
        <c:crossAx val="-2103236456"/>
        <c:crosses val="autoZero"/>
        <c:auto val="1"/>
        <c:lblAlgn val="ctr"/>
        <c:lblOffset val="100"/>
        <c:noMultiLvlLbl val="0"/>
      </c:catAx>
      <c:valAx>
        <c:axId val="-2103236456"/>
        <c:scaling>
          <c:orientation val="minMax"/>
        </c:scaling>
        <c:delete val="1"/>
        <c:axPos val="l"/>
        <c:numFmt formatCode="General" sourceLinked="1"/>
        <c:majorTickMark val="out"/>
        <c:minorTickMark val="none"/>
        <c:tickLblPos val="none"/>
        <c:crossAx val="-2103233464"/>
        <c:crosses val="autoZero"/>
        <c:crossBetween val="between"/>
      </c:valAx>
    </c:plotArea>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 Id="rId1" Type="http://schemas.openxmlformats.org/officeDocument/2006/relationships/image" Target="../media/image72.png"/><Relationship Id="rId2" Type="http://schemas.openxmlformats.org/officeDocument/2006/relationships/image" Target="../media/image7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 Id="rId1" Type="http://schemas.openxmlformats.org/officeDocument/2006/relationships/image" Target="../media/image72.png"/><Relationship Id="rId2" Type="http://schemas.openxmlformats.org/officeDocument/2006/relationships/image" Target="../media/image7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5ABBF-413A-43DE-B1DD-17903633E25E}" type="doc">
      <dgm:prSet loTypeId="urn:microsoft.com/office/officeart/2005/8/layout/vList3" loCatId="picture" qsTypeId="urn:microsoft.com/office/officeart/2005/8/quickstyle/simple1" qsCatId="simple" csTypeId="urn:microsoft.com/office/officeart/2005/8/colors/colorful5" csCatId="colorful" phldr="1"/>
      <dgm:spPr/>
    </dgm:pt>
    <dgm:pt modelId="{84297E76-6667-4E6E-B21D-3306611E6012}">
      <dgm:prSet phldrT="[Text]"/>
      <dgm:spPr/>
      <dgm:t>
        <a:bodyPr/>
        <a:lstStyle/>
        <a:p>
          <a:r>
            <a:rPr lang="en-GB" dirty="0" smtClean="0"/>
            <a:t>Dynamic Data Citation &amp; the Argo data set</a:t>
          </a:r>
        </a:p>
        <a:p>
          <a:r>
            <a:rPr lang="en-GB" i="1" dirty="0" smtClean="0"/>
            <a:t>Adopting</a:t>
          </a:r>
          <a:r>
            <a:rPr lang="en-GB" dirty="0" smtClean="0"/>
            <a:t>: Dynamic Data Citation</a:t>
          </a:r>
          <a:endParaRPr lang="en-GB" dirty="0"/>
        </a:p>
      </dgm:t>
    </dgm:pt>
    <dgm:pt modelId="{94DD1E9D-E2B3-40F7-8FCB-477481D0468B}" type="parTrans" cxnId="{2AE698C8-34A9-43B7-91DD-4D33FB10E15A}">
      <dgm:prSet/>
      <dgm:spPr/>
      <dgm:t>
        <a:bodyPr/>
        <a:lstStyle/>
        <a:p>
          <a:endParaRPr lang="en-GB"/>
        </a:p>
      </dgm:t>
    </dgm:pt>
    <dgm:pt modelId="{93C35163-53F9-474E-969A-62D4E2022F22}" type="sibTrans" cxnId="{2AE698C8-34A9-43B7-91DD-4D33FB10E15A}">
      <dgm:prSet/>
      <dgm:spPr/>
      <dgm:t>
        <a:bodyPr/>
        <a:lstStyle/>
        <a:p>
          <a:endParaRPr lang="en-GB"/>
        </a:p>
      </dgm:t>
    </dgm:pt>
    <dgm:pt modelId="{57228CE2-BBD7-4E8D-8EBE-D1EDAD61F440}">
      <dgm:prSet phldrT="[Text]"/>
      <dgm:spPr/>
      <dgm:t>
        <a:bodyPr/>
        <a:lstStyle/>
        <a:p>
          <a:r>
            <a:rPr lang="en-GB" dirty="0" smtClean="0"/>
            <a:t> Creation of a Query interface for phenotyping data</a:t>
          </a:r>
        </a:p>
        <a:p>
          <a:r>
            <a:rPr lang="en-GB" i="1" dirty="0" smtClean="0"/>
            <a:t>Adopting</a:t>
          </a:r>
          <a:r>
            <a:rPr lang="en-GB" dirty="0" smtClean="0"/>
            <a:t>: Wheat Data Interoperability (WDI)</a:t>
          </a:r>
          <a:endParaRPr lang="en-GB" dirty="0"/>
        </a:p>
      </dgm:t>
    </dgm:pt>
    <dgm:pt modelId="{538992C0-8E3B-494C-ACEB-9D627521D063}" type="parTrans" cxnId="{15414CC0-5600-438B-BF4F-967E19DACEED}">
      <dgm:prSet/>
      <dgm:spPr/>
      <dgm:t>
        <a:bodyPr/>
        <a:lstStyle/>
        <a:p>
          <a:endParaRPr lang="en-GB"/>
        </a:p>
      </dgm:t>
    </dgm:pt>
    <dgm:pt modelId="{E073E723-BC8B-43BE-B802-E614B5E5768E}" type="sibTrans" cxnId="{15414CC0-5600-438B-BF4F-967E19DACEED}">
      <dgm:prSet/>
      <dgm:spPr/>
      <dgm:t>
        <a:bodyPr/>
        <a:lstStyle/>
        <a:p>
          <a:endParaRPr lang="en-GB"/>
        </a:p>
      </dgm:t>
    </dgm:pt>
    <dgm:pt modelId="{1E7A8E0B-6E0E-4C3F-A3D6-C5F76804E49F}">
      <dgm:prSet phldrT="[Text]"/>
      <dgm:spPr/>
      <dgm:t>
        <a:bodyPr/>
        <a:lstStyle/>
        <a:p>
          <a:r>
            <a:rPr lang="en-GB" dirty="0" smtClean="0"/>
            <a:t>Integration of the RDA Metadata Standards Directory into </a:t>
          </a:r>
          <a:r>
            <a:rPr lang="en-GB" dirty="0" err="1" smtClean="0"/>
            <a:t>DMPonline</a:t>
          </a:r>
          <a:endParaRPr lang="en-GB" dirty="0" smtClean="0"/>
        </a:p>
        <a:p>
          <a:r>
            <a:rPr lang="en-GB" i="1" dirty="0" smtClean="0"/>
            <a:t>Adopting</a:t>
          </a:r>
          <a:r>
            <a:rPr lang="en-GB" dirty="0" smtClean="0"/>
            <a:t>: Metadata Standards Directory</a:t>
          </a:r>
          <a:endParaRPr lang="en-GB" dirty="0"/>
        </a:p>
      </dgm:t>
    </dgm:pt>
    <dgm:pt modelId="{2F79DAED-8860-400F-BC0D-C4A55332DE5B}" type="parTrans" cxnId="{C45DD485-E684-4463-8479-DB03CA23B4BD}">
      <dgm:prSet/>
      <dgm:spPr/>
      <dgm:t>
        <a:bodyPr/>
        <a:lstStyle/>
        <a:p>
          <a:endParaRPr lang="en-GB"/>
        </a:p>
      </dgm:t>
    </dgm:pt>
    <dgm:pt modelId="{4955A4A2-B25B-48DE-8B24-C8A33EC378C6}" type="sibTrans" cxnId="{C45DD485-E684-4463-8479-DB03CA23B4BD}">
      <dgm:prSet/>
      <dgm:spPr/>
      <dgm:t>
        <a:bodyPr/>
        <a:lstStyle/>
        <a:p>
          <a:endParaRPr lang="en-GB"/>
        </a:p>
      </dgm:t>
    </dgm:pt>
    <dgm:pt modelId="{1CF214B9-CBA4-4B08-A673-210D489AA123}">
      <dgm:prSet phldrT="[Text]"/>
      <dgm:spPr/>
      <dgm:t>
        <a:bodyPr/>
        <a:lstStyle/>
        <a:p>
          <a:r>
            <a:rPr lang="en-GB" dirty="0" smtClean="0"/>
            <a:t>Analysis of the </a:t>
          </a:r>
          <a:r>
            <a:rPr lang="en-GB" dirty="0" err="1" smtClean="0"/>
            <a:t>OpenPhilology</a:t>
          </a:r>
          <a:r>
            <a:rPr lang="en-GB" dirty="0" smtClean="0"/>
            <a:t>/Perseus and the CLARIN data repositories</a:t>
          </a:r>
        </a:p>
        <a:p>
          <a:r>
            <a:rPr lang="en-GB" i="1" dirty="0" smtClean="0"/>
            <a:t>Adopting</a:t>
          </a:r>
          <a:r>
            <a:rPr lang="en-GB" dirty="0" smtClean="0"/>
            <a:t>: Data Foundation and Terminology</a:t>
          </a:r>
          <a:endParaRPr lang="en-GB" dirty="0"/>
        </a:p>
      </dgm:t>
    </dgm:pt>
    <dgm:pt modelId="{D620E4F7-CD03-4EC9-A510-D41CF86938A6}" type="parTrans" cxnId="{63B3D0F4-A988-494C-8B61-5D7B063B8F7A}">
      <dgm:prSet/>
      <dgm:spPr/>
      <dgm:t>
        <a:bodyPr/>
        <a:lstStyle/>
        <a:p>
          <a:endParaRPr lang="en-GB"/>
        </a:p>
      </dgm:t>
    </dgm:pt>
    <dgm:pt modelId="{B72A92FB-21E1-4456-A7B3-5ACD0DA3F7F8}" type="sibTrans" cxnId="{63B3D0F4-A988-494C-8B61-5D7B063B8F7A}">
      <dgm:prSet/>
      <dgm:spPr/>
      <dgm:t>
        <a:bodyPr/>
        <a:lstStyle/>
        <a:p>
          <a:endParaRPr lang="en-GB"/>
        </a:p>
      </dgm:t>
    </dgm:pt>
    <dgm:pt modelId="{EE598352-87AB-40AB-A988-BDAB4ADEF6DE}">
      <dgm:prSet phldrT="[Text]"/>
      <dgm:spPr/>
      <dgm:t>
        <a:bodyPr/>
        <a:lstStyle/>
        <a:p>
          <a:r>
            <a:rPr lang="en-GB" dirty="0" smtClean="0"/>
            <a:t>Implementation of a Query Store for the VAMDC infrastructure</a:t>
          </a:r>
        </a:p>
        <a:p>
          <a:r>
            <a:rPr lang="en-GB" i="1" dirty="0" smtClean="0"/>
            <a:t>Adopting: </a:t>
          </a:r>
          <a:r>
            <a:rPr lang="en-GB" i="0" dirty="0" smtClean="0"/>
            <a:t>Data Citation</a:t>
          </a:r>
        </a:p>
      </dgm:t>
    </dgm:pt>
    <dgm:pt modelId="{7ACF3559-E8A2-4712-919E-EA0A1BF27157}" type="parTrans" cxnId="{9562986E-A4F9-44CB-B05E-35728075423B}">
      <dgm:prSet/>
      <dgm:spPr/>
      <dgm:t>
        <a:bodyPr/>
        <a:lstStyle/>
        <a:p>
          <a:endParaRPr lang="en-GB"/>
        </a:p>
      </dgm:t>
    </dgm:pt>
    <dgm:pt modelId="{DB7F3FD0-B5B5-4A90-91EB-928C828C3DA7}" type="sibTrans" cxnId="{9562986E-A4F9-44CB-B05E-35728075423B}">
      <dgm:prSet/>
      <dgm:spPr/>
      <dgm:t>
        <a:bodyPr/>
        <a:lstStyle/>
        <a:p>
          <a:endParaRPr lang="en-GB"/>
        </a:p>
      </dgm:t>
    </dgm:pt>
    <dgm:pt modelId="{FE805E66-AB93-4F38-AAFD-E7BD369017B5}">
      <dgm:prSet phldrT="[Text]"/>
      <dgm:spPr/>
      <dgm:t>
        <a:bodyPr/>
        <a:lstStyle/>
        <a:p>
          <a:r>
            <a:rPr lang="en-GB" dirty="0" smtClean="0"/>
            <a:t>Integration of the DLI Service into the </a:t>
          </a:r>
          <a:r>
            <a:rPr lang="en-GB" dirty="0" err="1" smtClean="0"/>
            <a:t>OpenAire</a:t>
          </a:r>
          <a:r>
            <a:rPr lang="en-GB" dirty="0" smtClean="0"/>
            <a:t> infrastructure</a:t>
          </a:r>
        </a:p>
        <a:p>
          <a:r>
            <a:rPr lang="en-GB" i="1" dirty="0" smtClean="0"/>
            <a:t>Adopting: </a:t>
          </a:r>
          <a:r>
            <a:rPr lang="en-GB" i="0" dirty="0" smtClean="0"/>
            <a:t>Publishing Data services</a:t>
          </a:r>
          <a:endParaRPr lang="en-GB" i="0" dirty="0"/>
        </a:p>
      </dgm:t>
    </dgm:pt>
    <dgm:pt modelId="{6797D574-2F46-4D24-BE75-756012C5F040}" type="parTrans" cxnId="{C066301E-F9C3-4CE9-A19C-702FB165F2AA}">
      <dgm:prSet/>
      <dgm:spPr/>
      <dgm:t>
        <a:bodyPr/>
        <a:lstStyle/>
        <a:p>
          <a:endParaRPr lang="en-GB"/>
        </a:p>
      </dgm:t>
    </dgm:pt>
    <dgm:pt modelId="{AB9EE5EF-D991-4E8C-B252-EEB0EF0E33B3}" type="sibTrans" cxnId="{C066301E-F9C3-4CE9-A19C-702FB165F2AA}">
      <dgm:prSet/>
      <dgm:spPr/>
      <dgm:t>
        <a:bodyPr/>
        <a:lstStyle/>
        <a:p>
          <a:endParaRPr lang="en-GB"/>
        </a:p>
      </dgm:t>
    </dgm:pt>
    <dgm:pt modelId="{684BE0D1-7F2D-429F-A477-A5F9B4DDCE64}">
      <dgm:prSet phldrT="[Text]"/>
      <dgm:spPr/>
      <dgm:t>
        <a:bodyPr/>
        <a:lstStyle/>
        <a:p>
          <a:r>
            <a:rPr lang="en-GB" dirty="0" smtClean="0"/>
            <a:t>Introduction of PIDs to the Armenian Life Sciences</a:t>
          </a:r>
        </a:p>
        <a:p>
          <a:r>
            <a:rPr lang="en-GB" i="1" dirty="0" smtClean="0"/>
            <a:t>Adopting: </a:t>
          </a:r>
          <a:r>
            <a:rPr lang="en-GB" i="0" dirty="0" smtClean="0"/>
            <a:t>PID Information Types</a:t>
          </a:r>
          <a:endParaRPr lang="en-GB" i="0" dirty="0"/>
        </a:p>
      </dgm:t>
    </dgm:pt>
    <dgm:pt modelId="{B211B4F3-F1A5-440C-B6E0-731F170C9BA8}" type="parTrans" cxnId="{A7E68154-2CC4-4C5C-9720-898F56438C0F}">
      <dgm:prSet/>
      <dgm:spPr/>
      <dgm:t>
        <a:bodyPr/>
        <a:lstStyle/>
        <a:p>
          <a:endParaRPr lang="en-GB"/>
        </a:p>
      </dgm:t>
    </dgm:pt>
    <dgm:pt modelId="{E6CB4FD2-580A-4DF2-A34A-95428ADD49F6}" type="sibTrans" cxnId="{A7E68154-2CC4-4C5C-9720-898F56438C0F}">
      <dgm:prSet/>
      <dgm:spPr/>
      <dgm:t>
        <a:bodyPr/>
        <a:lstStyle/>
        <a:p>
          <a:endParaRPr lang="en-GB"/>
        </a:p>
      </dgm:t>
    </dgm:pt>
    <dgm:pt modelId="{76E146B1-902B-4F2B-BAC2-59BFD2CE4B78}" type="pres">
      <dgm:prSet presAssocID="{79C5ABBF-413A-43DE-B1DD-17903633E25E}" presName="linearFlow" presStyleCnt="0">
        <dgm:presLayoutVars>
          <dgm:dir/>
          <dgm:resizeHandles val="exact"/>
        </dgm:presLayoutVars>
      </dgm:prSet>
      <dgm:spPr/>
    </dgm:pt>
    <dgm:pt modelId="{0CAE42CB-6CFB-4142-95B8-623868E5C3AC}" type="pres">
      <dgm:prSet presAssocID="{84297E76-6667-4E6E-B21D-3306611E6012}" presName="composite" presStyleCnt="0"/>
      <dgm:spPr/>
    </dgm:pt>
    <dgm:pt modelId="{679835BE-5461-422B-BD64-4F0E2108B7B9}" type="pres">
      <dgm:prSet presAssocID="{84297E76-6667-4E6E-B21D-3306611E6012}" presName="imgShp"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pt>
    <dgm:pt modelId="{8B6C4A84-9395-4631-9E56-C429ED7B04D3}" type="pres">
      <dgm:prSet presAssocID="{84297E76-6667-4E6E-B21D-3306611E6012}" presName="txShp" presStyleLbl="node1" presStyleIdx="0" presStyleCnt="7">
        <dgm:presLayoutVars>
          <dgm:bulletEnabled val="1"/>
        </dgm:presLayoutVars>
      </dgm:prSet>
      <dgm:spPr/>
      <dgm:t>
        <a:bodyPr/>
        <a:lstStyle/>
        <a:p>
          <a:endParaRPr lang="en-GB"/>
        </a:p>
      </dgm:t>
    </dgm:pt>
    <dgm:pt modelId="{F0B1C39D-B385-47A9-B47E-7928D1ECA83F}" type="pres">
      <dgm:prSet presAssocID="{93C35163-53F9-474E-969A-62D4E2022F22}" presName="spacing" presStyleCnt="0"/>
      <dgm:spPr/>
    </dgm:pt>
    <dgm:pt modelId="{D69BF243-8000-4396-A554-7E6167317CC6}" type="pres">
      <dgm:prSet presAssocID="{57228CE2-BBD7-4E8D-8EBE-D1EDAD61F440}" presName="composite" presStyleCnt="0"/>
      <dgm:spPr/>
    </dgm:pt>
    <dgm:pt modelId="{895FA4FF-819A-429C-A0B2-183EF26CC321}" type="pres">
      <dgm:prSet presAssocID="{57228CE2-BBD7-4E8D-8EBE-D1EDAD61F440}" presName="imgShp"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pt>
    <dgm:pt modelId="{800E26DA-A95C-49C7-ABD7-D4E1B12C7043}" type="pres">
      <dgm:prSet presAssocID="{57228CE2-BBD7-4E8D-8EBE-D1EDAD61F440}" presName="txShp" presStyleLbl="node1" presStyleIdx="1" presStyleCnt="7">
        <dgm:presLayoutVars>
          <dgm:bulletEnabled val="1"/>
        </dgm:presLayoutVars>
      </dgm:prSet>
      <dgm:spPr/>
      <dgm:t>
        <a:bodyPr/>
        <a:lstStyle/>
        <a:p>
          <a:endParaRPr lang="en-GB"/>
        </a:p>
      </dgm:t>
    </dgm:pt>
    <dgm:pt modelId="{D5140739-0478-4D22-8FA7-E302F6E733CF}" type="pres">
      <dgm:prSet presAssocID="{E073E723-BC8B-43BE-B802-E614B5E5768E}" presName="spacing" presStyleCnt="0"/>
      <dgm:spPr/>
    </dgm:pt>
    <dgm:pt modelId="{AFCDDF0A-FB43-4BC7-9D3B-890FD11C7C0B}" type="pres">
      <dgm:prSet presAssocID="{1E7A8E0B-6E0E-4C3F-A3D6-C5F76804E49F}" presName="composite" presStyleCnt="0"/>
      <dgm:spPr/>
    </dgm:pt>
    <dgm:pt modelId="{1C45FFFD-11B1-43DA-8AF8-5BF49AA25511}" type="pres">
      <dgm:prSet presAssocID="{1E7A8E0B-6E0E-4C3F-A3D6-C5F76804E49F}"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pt>
    <dgm:pt modelId="{4EA1316B-0548-4E64-8813-02B5BCD29887}" type="pres">
      <dgm:prSet presAssocID="{1E7A8E0B-6E0E-4C3F-A3D6-C5F76804E49F}" presName="txShp" presStyleLbl="node1" presStyleIdx="2" presStyleCnt="7">
        <dgm:presLayoutVars>
          <dgm:bulletEnabled val="1"/>
        </dgm:presLayoutVars>
      </dgm:prSet>
      <dgm:spPr/>
      <dgm:t>
        <a:bodyPr/>
        <a:lstStyle/>
        <a:p>
          <a:endParaRPr lang="en-GB"/>
        </a:p>
      </dgm:t>
    </dgm:pt>
    <dgm:pt modelId="{0708FAFD-9BA5-4FD3-8A40-C4EB4442F85A}" type="pres">
      <dgm:prSet presAssocID="{4955A4A2-B25B-48DE-8B24-C8A33EC378C6}" presName="spacing" presStyleCnt="0"/>
      <dgm:spPr/>
    </dgm:pt>
    <dgm:pt modelId="{7940C88B-CCAB-4F15-9E8B-98B59DA3B359}" type="pres">
      <dgm:prSet presAssocID="{1CF214B9-CBA4-4B08-A673-210D489AA123}" presName="composite" presStyleCnt="0"/>
      <dgm:spPr/>
    </dgm:pt>
    <dgm:pt modelId="{5A48E722-FB4B-4461-B54D-26E714D03340}" type="pres">
      <dgm:prSet presAssocID="{1CF214B9-CBA4-4B08-A673-210D489AA123}"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dgm:spPr>
    </dgm:pt>
    <dgm:pt modelId="{9173CED4-3DC0-489D-8349-4D7728F07CD1}" type="pres">
      <dgm:prSet presAssocID="{1CF214B9-CBA4-4B08-A673-210D489AA123}" presName="txShp" presStyleLbl="node1" presStyleIdx="3" presStyleCnt="7">
        <dgm:presLayoutVars>
          <dgm:bulletEnabled val="1"/>
        </dgm:presLayoutVars>
      </dgm:prSet>
      <dgm:spPr/>
      <dgm:t>
        <a:bodyPr/>
        <a:lstStyle/>
        <a:p>
          <a:endParaRPr lang="en-GB"/>
        </a:p>
      </dgm:t>
    </dgm:pt>
    <dgm:pt modelId="{27B6C936-76FF-49D2-B07A-C3ABD6482E68}" type="pres">
      <dgm:prSet presAssocID="{B72A92FB-21E1-4456-A7B3-5ACD0DA3F7F8}" presName="spacing" presStyleCnt="0"/>
      <dgm:spPr/>
    </dgm:pt>
    <dgm:pt modelId="{B402E470-6517-432F-BF89-357E64E9B7B0}" type="pres">
      <dgm:prSet presAssocID="{EE598352-87AB-40AB-A988-BDAB4ADEF6DE}" presName="composite" presStyleCnt="0"/>
      <dgm:spPr/>
    </dgm:pt>
    <dgm:pt modelId="{1ECC54FB-E26C-4329-93BF-3E19873C65F0}" type="pres">
      <dgm:prSet presAssocID="{EE598352-87AB-40AB-A988-BDAB4ADEF6DE}" presName="imgShp" presStyleLbl="fgImgPlace1" presStyleIdx="4" presStyleCnt="7" custLinFactNeighborX="-7882" custLinFactNeighborY="4162"/>
      <dgm:spPr>
        <a:blipFill>
          <a:blip xmlns:r="http://schemas.openxmlformats.org/officeDocument/2006/relationships" r:embed="rId5">
            <a:extLst>
              <a:ext uri="{28A0092B-C50C-407E-A947-70E740481C1C}">
                <a14:useLocalDpi xmlns:a14="http://schemas.microsoft.com/office/drawing/2010/main" val="0"/>
              </a:ext>
            </a:extLst>
          </a:blip>
          <a:srcRect/>
          <a:stretch>
            <a:fillRect l="-60000" r="-60000"/>
          </a:stretch>
        </a:blipFill>
      </dgm:spPr>
    </dgm:pt>
    <dgm:pt modelId="{A2325A84-8362-4C46-BD96-F814ACDE1F49}" type="pres">
      <dgm:prSet presAssocID="{EE598352-87AB-40AB-A988-BDAB4ADEF6DE}" presName="txShp" presStyleLbl="node1" presStyleIdx="4" presStyleCnt="7">
        <dgm:presLayoutVars>
          <dgm:bulletEnabled val="1"/>
        </dgm:presLayoutVars>
      </dgm:prSet>
      <dgm:spPr/>
      <dgm:t>
        <a:bodyPr/>
        <a:lstStyle/>
        <a:p>
          <a:endParaRPr lang="en-GB"/>
        </a:p>
      </dgm:t>
    </dgm:pt>
    <dgm:pt modelId="{1F26AE61-19F1-40E0-B789-1EC8C39376F0}" type="pres">
      <dgm:prSet presAssocID="{DB7F3FD0-B5B5-4A90-91EB-928C828C3DA7}" presName="spacing" presStyleCnt="0"/>
      <dgm:spPr/>
    </dgm:pt>
    <dgm:pt modelId="{573D1D43-0749-4680-A5D0-FB4A6D0EE72D}" type="pres">
      <dgm:prSet presAssocID="{FE805E66-AB93-4F38-AAFD-E7BD369017B5}" presName="composite" presStyleCnt="0"/>
      <dgm:spPr/>
    </dgm:pt>
    <dgm:pt modelId="{93768A52-64D0-47B9-8032-26B06BBA140D}" type="pres">
      <dgm:prSet presAssocID="{FE805E66-AB93-4F38-AAFD-E7BD369017B5}" presName="imgShp"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l="-18000" r="-18000"/>
          </a:stretch>
        </a:blipFill>
      </dgm:spPr>
    </dgm:pt>
    <dgm:pt modelId="{B785B21E-323F-4D64-894A-4B0B80454BCE}" type="pres">
      <dgm:prSet presAssocID="{FE805E66-AB93-4F38-AAFD-E7BD369017B5}" presName="txShp" presStyleLbl="node1" presStyleIdx="5" presStyleCnt="7">
        <dgm:presLayoutVars>
          <dgm:bulletEnabled val="1"/>
        </dgm:presLayoutVars>
      </dgm:prSet>
      <dgm:spPr/>
      <dgm:t>
        <a:bodyPr/>
        <a:lstStyle/>
        <a:p>
          <a:endParaRPr lang="en-GB"/>
        </a:p>
      </dgm:t>
    </dgm:pt>
    <dgm:pt modelId="{DD49841C-AAB3-4572-A453-7E7217D97804}" type="pres">
      <dgm:prSet presAssocID="{AB9EE5EF-D991-4E8C-B252-EEB0EF0E33B3}" presName="spacing" presStyleCnt="0"/>
      <dgm:spPr/>
    </dgm:pt>
    <dgm:pt modelId="{36182DBC-66B0-4F98-8310-86E6404AB887}" type="pres">
      <dgm:prSet presAssocID="{684BE0D1-7F2D-429F-A477-A5F9B4DDCE64}" presName="composite" presStyleCnt="0"/>
      <dgm:spPr/>
    </dgm:pt>
    <dgm:pt modelId="{0AA6AFA0-E46A-4710-ABD8-C9A38F61636D}" type="pres">
      <dgm:prSet presAssocID="{684BE0D1-7F2D-429F-A477-A5F9B4DDCE64}" presName="imgShp"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13000" r="-13000"/>
          </a:stretch>
        </a:blipFill>
      </dgm:spPr>
    </dgm:pt>
    <dgm:pt modelId="{8230AA08-6182-4848-9590-71A356FAC611}" type="pres">
      <dgm:prSet presAssocID="{684BE0D1-7F2D-429F-A477-A5F9B4DDCE64}" presName="txShp" presStyleLbl="node1" presStyleIdx="6" presStyleCnt="7">
        <dgm:presLayoutVars>
          <dgm:bulletEnabled val="1"/>
        </dgm:presLayoutVars>
      </dgm:prSet>
      <dgm:spPr/>
      <dgm:t>
        <a:bodyPr/>
        <a:lstStyle/>
        <a:p>
          <a:endParaRPr lang="en-GB"/>
        </a:p>
      </dgm:t>
    </dgm:pt>
  </dgm:ptLst>
  <dgm:cxnLst>
    <dgm:cxn modelId="{FA3CC242-C804-4514-A848-A076807D5D8F}" type="presOf" srcId="{684BE0D1-7F2D-429F-A477-A5F9B4DDCE64}" destId="{8230AA08-6182-4848-9590-71A356FAC611}" srcOrd="0" destOrd="0" presId="urn:microsoft.com/office/officeart/2005/8/layout/vList3"/>
    <dgm:cxn modelId="{790AA1F3-866B-4A5E-9529-2ED91242A42B}" type="presOf" srcId="{1E7A8E0B-6E0E-4C3F-A3D6-C5F76804E49F}" destId="{4EA1316B-0548-4E64-8813-02B5BCD29887}" srcOrd="0" destOrd="0" presId="urn:microsoft.com/office/officeart/2005/8/layout/vList3"/>
    <dgm:cxn modelId="{C45DD485-E684-4463-8479-DB03CA23B4BD}" srcId="{79C5ABBF-413A-43DE-B1DD-17903633E25E}" destId="{1E7A8E0B-6E0E-4C3F-A3D6-C5F76804E49F}" srcOrd="2" destOrd="0" parTransId="{2F79DAED-8860-400F-BC0D-C4A55332DE5B}" sibTransId="{4955A4A2-B25B-48DE-8B24-C8A33EC378C6}"/>
    <dgm:cxn modelId="{A7E68154-2CC4-4C5C-9720-898F56438C0F}" srcId="{79C5ABBF-413A-43DE-B1DD-17903633E25E}" destId="{684BE0D1-7F2D-429F-A477-A5F9B4DDCE64}" srcOrd="6" destOrd="0" parTransId="{B211B4F3-F1A5-440C-B6E0-731F170C9BA8}" sibTransId="{E6CB4FD2-580A-4DF2-A34A-95428ADD49F6}"/>
    <dgm:cxn modelId="{67BB3796-AFDA-48DA-95AB-0C2B24BAF01E}" type="presOf" srcId="{84297E76-6667-4E6E-B21D-3306611E6012}" destId="{8B6C4A84-9395-4631-9E56-C429ED7B04D3}" srcOrd="0" destOrd="0" presId="urn:microsoft.com/office/officeart/2005/8/layout/vList3"/>
    <dgm:cxn modelId="{9562986E-A4F9-44CB-B05E-35728075423B}" srcId="{79C5ABBF-413A-43DE-B1DD-17903633E25E}" destId="{EE598352-87AB-40AB-A988-BDAB4ADEF6DE}" srcOrd="4" destOrd="0" parTransId="{7ACF3559-E8A2-4712-919E-EA0A1BF27157}" sibTransId="{DB7F3FD0-B5B5-4A90-91EB-928C828C3DA7}"/>
    <dgm:cxn modelId="{15414CC0-5600-438B-BF4F-967E19DACEED}" srcId="{79C5ABBF-413A-43DE-B1DD-17903633E25E}" destId="{57228CE2-BBD7-4E8D-8EBE-D1EDAD61F440}" srcOrd="1" destOrd="0" parTransId="{538992C0-8E3B-494C-ACEB-9D627521D063}" sibTransId="{E073E723-BC8B-43BE-B802-E614B5E5768E}"/>
    <dgm:cxn modelId="{C066301E-F9C3-4CE9-A19C-702FB165F2AA}" srcId="{79C5ABBF-413A-43DE-B1DD-17903633E25E}" destId="{FE805E66-AB93-4F38-AAFD-E7BD369017B5}" srcOrd="5" destOrd="0" parTransId="{6797D574-2F46-4D24-BE75-756012C5F040}" sibTransId="{AB9EE5EF-D991-4E8C-B252-EEB0EF0E33B3}"/>
    <dgm:cxn modelId="{7C0A3231-E2C7-43CC-B48B-F12B7BC685FE}" type="presOf" srcId="{FE805E66-AB93-4F38-AAFD-E7BD369017B5}" destId="{B785B21E-323F-4D64-894A-4B0B80454BCE}" srcOrd="0" destOrd="0" presId="urn:microsoft.com/office/officeart/2005/8/layout/vList3"/>
    <dgm:cxn modelId="{0497FE17-BEC1-47E2-B2C7-B6F3488B79B4}" type="presOf" srcId="{79C5ABBF-413A-43DE-B1DD-17903633E25E}" destId="{76E146B1-902B-4F2B-BAC2-59BFD2CE4B78}" srcOrd="0" destOrd="0" presId="urn:microsoft.com/office/officeart/2005/8/layout/vList3"/>
    <dgm:cxn modelId="{4B3FAF41-1DD1-4003-9E2A-F19BBDAF96BA}" type="presOf" srcId="{57228CE2-BBD7-4E8D-8EBE-D1EDAD61F440}" destId="{800E26DA-A95C-49C7-ABD7-D4E1B12C7043}" srcOrd="0" destOrd="0" presId="urn:microsoft.com/office/officeart/2005/8/layout/vList3"/>
    <dgm:cxn modelId="{63B3D0F4-A988-494C-8B61-5D7B063B8F7A}" srcId="{79C5ABBF-413A-43DE-B1DD-17903633E25E}" destId="{1CF214B9-CBA4-4B08-A673-210D489AA123}" srcOrd="3" destOrd="0" parTransId="{D620E4F7-CD03-4EC9-A510-D41CF86938A6}" sibTransId="{B72A92FB-21E1-4456-A7B3-5ACD0DA3F7F8}"/>
    <dgm:cxn modelId="{2AE698C8-34A9-43B7-91DD-4D33FB10E15A}" srcId="{79C5ABBF-413A-43DE-B1DD-17903633E25E}" destId="{84297E76-6667-4E6E-B21D-3306611E6012}" srcOrd="0" destOrd="0" parTransId="{94DD1E9D-E2B3-40F7-8FCB-477481D0468B}" sibTransId="{93C35163-53F9-474E-969A-62D4E2022F22}"/>
    <dgm:cxn modelId="{60A6BD48-737A-4FFD-94D9-179B9A95E442}" type="presOf" srcId="{1CF214B9-CBA4-4B08-A673-210D489AA123}" destId="{9173CED4-3DC0-489D-8349-4D7728F07CD1}" srcOrd="0" destOrd="0" presId="urn:microsoft.com/office/officeart/2005/8/layout/vList3"/>
    <dgm:cxn modelId="{8F1FC3C0-D99D-4998-AC41-781D211603A5}" type="presOf" srcId="{EE598352-87AB-40AB-A988-BDAB4ADEF6DE}" destId="{A2325A84-8362-4C46-BD96-F814ACDE1F49}" srcOrd="0" destOrd="0" presId="urn:microsoft.com/office/officeart/2005/8/layout/vList3"/>
    <dgm:cxn modelId="{3D938D28-DA3E-479B-B095-4318ABD90FEE}" type="presParOf" srcId="{76E146B1-902B-4F2B-BAC2-59BFD2CE4B78}" destId="{0CAE42CB-6CFB-4142-95B8-623868E5C3AC}" srcOrd="0" destOrd="0" presId="urn:microsoft.com/office/officeart/2005/8/layout/vList3"/>
    <dgm:cxn modelId="{369D176B-E584-4DE4-913A-206E8B0F837C}" type="presParOf" srcId="{0CAE42CB-6CFB-4142-95B8-623868E5C3AC}" destId="{679835BE-5461-422B-BD64-4F0E2108B7B9}" srcOrd="0" destOrd="0" presId="urn:microsoft.com/office/officeart/2005/8/layout/vList3"/>
    <dgm:cxn modelId="{A3F40149-D00B-4899-8680-7678F2614049}" type="presParOf" srcId="{0CAE42CB-6CFB-4142-95B8-623868E5C3AC}" destId="{8B6C4A84-9395-4631-9E56-C429ED7B04D3}" srcOrd="1" destOrd="0" presId="urn:microsoft.com/office/officeart/2005/8/layout/vList3"/>
    <dgm:cxn modelId="{C6C8CAAA-074E-4E71-9604-8A0C9201B038}" type="presParOf" srcId="{76E146B1-902B-4F2B-BAC2-59BFD2CE4B78}" destId="{F0B1C39D-B385-47A9-B47E-7928D1ECA83F}" srcOrd="1" destOrd="0" presId="urn:microsoft.com/office/officeart/2005/8/layout/vList3"/>
    <dgm:cxn modelId="{91C26656-0A1F-468A-B277-0B53A74F1AA5}" type="presParOf" srcId="{76E146B1-902B-4F2B-BAC2-59BFD2CE4B78}" destId="{D69BF243-8000-4396-A554-7E6167317CC6}" srcOrd="2" destOrd="0" presId="urn:microsoft.com/office/officeart/2005/8/layout/vList3"/>
    <dgm:cxn modelId="{8C9DD3E4-5544-4AB6-873D-7B7EB9D8182A}" type="presParOf" srcId="{D69BF243-8000-4396-A554-7E6167317CC6}" destId="{895FA4FF-819A-429C-A0B2-183EF26CC321}" srcOrd="0" destOrd="0" presId="urn:microsoft.com/office/officeart/2005/8/layout/vList3"/>
    <dgm:cxn modelId="{B69B9945-23D0-42FC-A324-BD0C8C2CAF1D}" type="presParOf" srcId="{D69BF243-8000-4396-A554-7E6167317CC6}" destId="{800E26DA-A95C-49C7-ABD7-D4E1B12C7043}" srcOrd="1" destOrd="0" presId="urn:microsoft.com/office/officeart/2005/8/layout/vList3"/>
    <dgm:cxn modelId="{38241BA3-CC72-4C95-8AF5-859DA25AD8F2}" type="presParOf" srcId="{76E146B1-902B-4F2B-BAC2-59BFD2CE4B78}" destId="{D5140739-0478-4D22-8FA7-E302F6E733CF}" srcOrd="3" destOrd="0" presId="urn:microsoft.com/office/officeart/2005/8/layout/vList3"/>
    <dgm:cxn modelId="{B5F2D592-090B-4630-8BBF-D6ED36E89E13}" type="presParOf" srcId="{76E146B1-902B-4F2B-BAC2-59BFD2CE4B78}" destId="{AFCDDF0A-FB43-4BC7-9D3B-890FD11C7C0B}" srcOrd="4" destOrd="0" presId="urn:microsoft.com/office/officeart/2005/8/layout/vList3"/>
    <dgm:cxn modelId="{74813D96-0CFC-4DAF-AE11-528898FAA71E}" type="presParOf" srcId="{AFCDDF0A-FB43-4BC7-9D3B-890FD11C7C0B}" destId="{1C45FFFD-11B1-43DA-8AF8-5BF49AA25511}" srcOrd="0" destOrd="0" presId="urn:microsoft.com/office/officeart/2005/8/layout/vList3"/>
    <dgm:cxn modelId="{51D84487-21A5-4720-A237-EBFB06A4BAC1}" type="presParOf" srcId="{AFCDDF0A-FB43-4BC7-9D3B-890FD11C7C0B}" destId="{4EA1316B-0548-4E64-8813-02B5BCD29887}" srcOrd="1" destOrd="0" presId="urn:microsoft.com/office/officeart/2005/8/layout/vList3"/>
    <dgm:cxn modelId="{57A15BAE-85FE-4144-BD13-6D2022170C84}" type="presParOf" srcId="{76E146B1-902B-4F2B-BAC2-59BFD2CE4B78}" destId="{0708FAFD-9BA5-4FD3-8A40-C4EB4442F85A}" srcOrd="5" destOrd="0" presId="urn:microsoft.com/office/officeart/2005/8/layout/vList3"/>
    <dgm:cxn modelId="{DBAFC5C1-B5CD-4A6A-A895-3FD9D927AFEE}" type="presParOf" srcId="{76E146B1-902B-4F2B-BAC2-59BFD2CE4B78}" destId="{7940C88B-CCAB-4F15-9E8B-98B59DA3B359}" srcOrd="6" destOrd="0" presId="urn:microsoft.com/office/officeart/2005/8/layout/vList3"/>
    <dgm:cxn modelId="{0AAA20CF-6032-4071-A75A-C4BDC320EB16}" type="presParOf" srcId="{7940C88B-CCAB-4F15-9E8B-98B59DA3B359}" destId="{5A48E722-FB4B-4461-B54D-26E714D03340}" srcOrd="0" destOrd="0" presId="urn:microsoft.com/office/officeart/2005/8/layout/vList3"/>
    <dgm:cxn modelId="{9BD3F083-812C-4BE3-A3A2-D804904E2433}" type="presParOf" srcId="{7940C88B-CCAB-4F15-9E8B-98B59DA3B359}" destId="{9173CED4-3DC0-489D-8349-4D7728F07CD1}" srcOrd="1" destOrd="0" presId="urn:microsoft.com/office/officeart/2005/8/layout/vList3"/>
    <dgm:cxn modelId="{58FCEDD9-E35B-4C0B-BE6D-C4CC689EE96C}" type="presParOf" srcId="{76E146B1-902B-4F2B-BAC2-59BFD2CE4B78}" destId="{27B6C936-76FF-49D2-B07A-C3ABD6482E68}" srcOrd="7" destOrd="0" presId="urn:microsoft.com/office/officeart/2005/8/layout/vList3"/>
    <dgm:cxn modelId="{D14805F4-4999-4245-B48E-9F5C655302B3}" type="presParOf" srcId="{76E146B1-902B-4F2B-BAC2-59BFD2CE4B78}" destId="{B402E470-6517-432F-BF89-357E64E9B7B0}" srcOrd="8" destOrd="0" presId="urn:microsoft.com/office/officeart/2005/8/layout/vList3"/>
    <dgm:cxn modelId="{94566B88-9806-4F9C-939A-978066A6892E}" type="presParOf" srcId="{B402E470-6517-432F-BF89-357E64E9B7B0}" destId="{1ECC54FB-E26C-4329-93BF-3E19873C65F0}" srcOrd="0" destOrd="0" presId="urn:microsoft.com/office/officeart/2005/8/layout/vList3"/>
    <dgm:cxn modelId="{9D95F7E1-FE0E-43E0-A8BE-2781B2E3CFC9}" type="presParOf" srcId="{B402E470-6517-432F-BF89-357E64E9B7B0}" destId="{A2325A84-8362-4C46-BD96-F814ACDE1F49}" srcOrd="1" destOrd="0" presId="urn:microsoft.com/office/officeart/2005/8/layout/vList3"/>
    <dgm:cxn modelId="{A0AEACC6-78FD-4CC5-A799-61F4D4B0DF66}" type="presParOf" srcId="{76E146B1-902B-4F2B-BAC2-59BFD2CE4B78}" destId="{1F26AE61-19F1-40E0-B789-1EC8C39376F0}" srcOrd="9" destOrd="0" presId="urn:microsoft.com/office/officeart/2005/8/layout/vList3"/>
    <dgm:cxn modelId="{D21AF245-F78A-4E09-AA21-416084F2DB6D}" type="presParOf" srcId="{76E146B1-902B-4F2B-BAC2-59BFD2CE4B78}" destId="{573D1D43-0749-4680-A5D0-FB4A6D0EE72D}" srcOrd="10" destOrd="0" presId="urn:microsoft.com/office/officeart/2005/8/layout/vList3"/>
    <dgm:cxn modelId="{16F05906-850D-4DD5-831A-C2E4A60B5C4D}" type="presParOf" srcId="{573D1D43-0749-4680-A5D0-FB4A6D0EE72D}" destId="{93768A52-64D0-47B9-8032-26B06BBA140D}" srcOrd="0" destOrd="0" presId="urn:microsoft.com/office/officeart/2005/8/layout/vList3"/>
    <dgm:cxn modelId="{685F2DED-CBE2-4938-8A0E-8208AC00F9CA}" type="presParOf" srcId="{573D1D43-0749-4680-A5D0-FB4A6D0EE72D}" destId="{B785B21E-323F-4D64-894A-4B0B80454BCE}" srcOrd="1" destOrd="0" presId="urn:microsoft.com/office/officeart/2005/8/layout/vList3"/>
    <dgm:cxn modelId="{5C312810-1C22-412A-9468-117638B44F8A}" type="presParOf" srcId="{76E146B1-902B-4F2B-BAC2-59BFD2CE4B78}" destId="{DD49841C-AAB3-4572-A453-7E7217D97804}" srcOrd="11" destOrd="0" presId="urn:microsoft.com/office/officeart/2005/8/layout/vList3"/>
    <dgm:cxn modelId="{1C9D2BE2-0C10-408B-B7DD-02E821A3C03F}" type="presParOf" srcId="{76E146B1-902B-4F2B-BAC2-59BFD2CE4B78}" destId="{36182DBC-66B0-4F98-8310-86E6404AB887}" srcOrd="12" destOrd="0" presId="urn:microsoft.com/office/officeart/2005/8/layout/vList3"/>
    <dgm:cxn modelId="{4AA9DAF2-5FED-471E-B072-63D38544B6A5}" type="presParOf" srcId="{36182DBC-66B0-4F98-8310-86E6404AB887}" destId="{0AA6AFA0-E46A-4710-ABD8-C9A38F61636D}" srcOrd="0" destOrd="0" presId="urn:microsoft.com/office/officeart/2005/8/layout/vList3"/>
    <dgm:cxn modelId="{F21200DA-A1A4-4046-9B7C-1E585BAFE930}" type="presParOf" srcId="{36182DBC-66B0-4F98-8310-86E6404AB887}" destId="{8230AA08-6182-4848-9590-71A356FAC61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C4A84-9395-4631-9E56-C429ED7B04D3}">
      <dsp:nvSpPr>
        <dsp:cNvPr id="0" name=""/>
        <dsp:cNvSpPr/>
      </dsp:nvSpPr>
      <dsp:spPr>
        <a:xfrm rot="10800000">
          <a:off x="1413662" y="1645"/>
          <a:ext cx="5006773" cy="610231"/>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095" tIns="45720" rIns="85344" bIns="45720" numCol="1" spcCol="1270" anchor="ctr" anchorCtr="0">
          <a:noAutofit/>
        </a:bodyPr>
        <a:lstStyle/>
        <a:p>
          <a:pPr lvl="0" algn="ctr" defTabSz="533400">
            <a:lnSpc>
              <a:spcPct val="90000"/>
            </a:lnSpc>
            <a:spcBef>
              <a:spcPct val="0"/>
            </a:spcBef>
            <a:spcAft>
              <a:spcPct val="35000"/>
            </a:spcAft>
          </a:pPr>
          <a:r>
            <a:rPr lang="en-GB" sz="1200" kern="1200" dirty="0" smtClean="0"/>
            <a:t>Dynamic Data Citation &amp; the Argo data set</a:t>
          </a:r>
        </a:p>
        <a:p>
          <a:pPr lvl="0" algn="ctr" defTabSz="533400">
            <a:lnSpc>
              <a:spcPct val="90000"/>
            </a:lnSpc>
            <a:spcBef>
              <a:spcPct val="0"/>
            </a:spcBef>
            <a:spcAft>
              <a:spcPct val="35000"/>
            </a:spcAft>
          </a:pPr>
          <a:r>
            <a:rPr lang="en-GB" sz="1200" i="1" kern="1200" dirty="0" smtClean="0"/>
            <a:t>Adopting</a:t>
          </a:r>
          <a:r>
            <a:rPr lang="en-GB" sz="1200" kern="1200" dirty="0" smtClean="0"/>
            <a:t>: Dynamic Data Citation</a:t>
          </a:r>
          <a:endParaRPr lang="en-GB" sz="1200" kern="1200" dirty="0"/>
        </a:p>
      </dsp:txBody>
      <dsp:txXfrm rot="10800000">
        <a:off x="1566220" y="1645"/>
        <a:ext cx="4854215" cy="610231"/>
      </dsp:txXfrm>
    </dsp:sp>
    <dsp:sp modelId="{679835BE-5461-422B-BD64-4F0E2108B7B9}">
      <dsp:nvSpPr>
        <dsp:cNvPr id="0" name=""/>
        <dsp:cNvSpPr/>
      </dsp:nvSpPr>
      <dsp:spPr>
        <a:xfrm>
          <a:off x="1108546" y="1645"/>
          <a:ext cx="610231" cy="61023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0E26DA-A95C-49C7-ABD7-D4E1B12C7043}">
      <dsp:nvSpPr>
        <dsp:cNvPr id="0" name=""/>
        <dsp:cNvSpPr/>
      </dsp:nvSpPr>
      <dsp:spPr>
        <a:xfrm rot="10800000">
          <a:off x="1413662" y="794036"/>
          <a:ext cx="5006773" cy="610231"/>
        </a:xfrm>
        <a:prstGeom prst="homePlat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095" tIns="45720" rIns="85344" bIns="45720" numCol="1" spcCol="1270" anchor="ctr" anchorCtr="0">
          <a:noAutofit/>
        </a:bodyPr>
        <a:lstStyle/>
        <a:p>
          <a:pPr lvl="0" algn="ctr" defTabSz="533400">
            <a:lnSpc>
              <a:spcPct val="90000"/>
            </a:lnSpc>
            <a:spcBef>
              <a:spcPct val="0"/>
            </a:spcBef>
            <a:spcAft>
              <a:spcPct val="35000"/>
            </a:spcAft>
          </a:pPr>
          <a:r>
            <a:rPr lang="en-GB" sz="1200" kern="1200" dirty="0" smtClean="0"/>
            <a:t> Creation of a Query interface for phenotyping data</a:t>
          </a:r>
        </a:p>
        <a:p>
          <a:pPr lvl="0" algn="ctr" defTabSz="533400">
            <a:lnSpc>
              <a:spcPct val="90000"/>
            </a:lnSpc>
            <a:spcBef>
              <a:spcPct val="0"/>
            </a:spcBef>
            <a:spcAft>
              <a:spcPct val="35000"/>
            </a:spcAft>
          </a:pPr>
          <a:r>
            <a:rPr lang="en-GB" sz="1200" i="1" kern="1200" dirty="0" smtClean="0"/>
            <a:t>Adopting</a:t>
          </a:r>
          <a:r>
            <a:rPr lang="en-GB" sz="1200" kern="1200" dirty="0" smtClean="0"/>
            <a:t>: Wheat Data Interoperability (WDI)</a:t>
          </a:r>
          <a:endParaRPr lang="en-GB" sz="1200" kern="1200" dirty="0"/>
        </a:p>
      </dsp:txBody>
      <dsp:txXfrm rot="10800000">
        <a:off x="1566220" y="794036"/>
        <a:ext cx="4854215" cy="610231"/>
      </dsp:txXfrm>
    </dsp:sp>
    <dsp:sp modelId="{895FA4FF-819A-429C-A0B2-183EF26CC321}">
      <dsp:nvSpPr>
        <dsp:cNvPr id="0" name=""/>
        <dsp:cNvSpPr/>
      </dsp:nvSpPr>
      <dsp:spPr>
        <a:xfrm>
          <a:off x="1108546" y="794036"/>
          <a:ext cx="610231" cy="61023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A1316B-0548-4E64-8813-02B5BCD29887}">
      <dsp:nvSpPr>
        <dsp:cNvPr id="0" name=""/>
        <dsp:cNvSpPr/>
      </dsp:nvSpPr>
      <dsp:spPr>
        <a:xfrm rot="10800000">
          <a:off x="1413662" y="1586427"/>
          <a:ext cx="5006773" cy="610231"/>
        </a:xfrm>
        <a:prstGeom prst="homePlat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095" tIns="45720" rIns="85344" bIns="45720" numCol="1" spcCol="1270" anchor="ctr" anchorCtr="0">
          <a:noAutofit/>
        </a:bodyPr>
        <a:lstStyle/>
        <a:p>
          <a:pPr lvl="0" algn="ctr" defTabSz="533400">
            <a:lnSpc>
              <a:spcPct val="90000"/>
            </a:lnSpc>
            <a:spcBef>
              <a:spcPct val="0"/>
            </a:spcBef>
            <a:spcAft>
              <a:spcPct val="35000"/>
            </a:spcAft>
          </a:pPr>
          <a:r>
            <a:rPr lang="en-GB" sz="1200" kern="1200" dirty="0" smtClean="0"/>
            <a:t>Integration of the RDA Metadata Standards Directory into </a:t>
          </a:r>
          <a:r>
            <a:rPr lang="en-GB" sz="1200" kern="1200" dirty="0" err="1" smtClean="0"/>
            <a:t>DMPonline</a:t>
          </a:r>
          <a:endParaRPr lang="en-GB" sz="1200" kern="1200" dirty="0" smtClean="0"/>
        </a:p>
        <a:p>
          <a:pPr lvl="0" algn="ctr" defTabSz="533400">
            <a:lnSpc>
              <a:spcPct val="90000"/>
            </a:lnSpc>
            <a:spcBef>
              <a:spcPct val="0"/>
            </a:spcBef>
            <a:spcAft>
              <a:spcPct val="35000"/>
            </a:spcAft>
          </a:pPr>
          <a:r>
            <a:rPr lang="en-GB" sz="1200" i="1" kern="1200" dirty="0" smtClean="0"/>
            <a:t>Adopting</a:t>
          </a:r>
          <a:r>
            <a:rPr lang="en-GB" sz="1200" kern="1200" dirty="0" smtClean="0"/>
            <a:t>: Metadata Standards Directory</a:t>
          </a:r>
          <a:endParaRPr lang="en-GB" sz="1200" kern="1200" dirty="0"/>
        </a:p>
      </dsp:txBody>
      <dsp:txXfrm rot="10800000">
        <a:off x="1566220" y="1586427"/>
        <a:ext cx="4854215" cy="610231"/>
      </dsp:txXfrm>
    </dsp:sp>
    <dsp:sp modelId="{1C45FFFD-11B1-43DA-8AF8-5BF49AA25511}">
      <dsp:nvSpPr>
        <dsp:cNvPr id="0" name=""/>
        <dsp:cNvSpPr/>
      </dsp:nvSpPr>
      <dsp:spPr>
        <a:xfrm>
          <a:off x="1108546" y="1586427"/>
          <a:ext cx="610231" cy="6102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73CED4-3DC0-489D-8349-4D7728F07CD1}">
      <dsp:nvSpPr>
        <dsp:cNvPr id="0" name=""/>
        <dsp:cNvSpPr/>
      </dsp:nvSpPr>
      <dsp:spPr>
        <a:xfrm rot="10800000">
          <a:off x="1413662" y="2378817"/>
          <a:ext cx="5006773" cy="610231"/>
        </a:xfrm>
        <a:prstGeom prst="homePlat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095" tIns="45720" rIns="85344" bIns="45720" numCol="1" spcCol="1270" anchor="ctr" anchorCtr="0">
          <a:noAutofit/>
        </a:bodyPr>
        <a:lstStyle/>
        <a:p>
          <a:pPr lvl="0" algn="ctr" defTabSz="533400">
            <a:lnSpc>
              <a:spcPct val="90000"/>
            </a:lnSpc>
            <a:spcBef>
              <a:spcPct val="0"/>
            </a:spcBef>
            <a:spcAft>
              <a:spcPct val="35000"/>
            </a:spcAft>
          </a:pPr>
          <a:r>
            <a:rPr lang="en-GB" sz="1200" kern="1200" dirty="0" smtClean="0"/>
            <a:t>Analysis of the </a:t>
          </a:r>
          <a:r>
            <a:rPr lang="en-GB" sz="1200" kern="1200" dirty="0" err="1" smtClean="0"/>
            <a:t>OpenPhilology</a:t>
          </a:r>
          <a:r>
            <a:rPr lang="en-GB" sz="1200" kern="1200" dirty="0" smtClean="0"/>
            <a:t>/Perseus and the CLARIN data repositories</a:t>
          </a:r>
        </a:p>
        <a:p>
          <a:pPr lvl="0" algn="ctr" defTabSz="533400">
            <a:lnSpc>
              <a:spcPct val="90000"/>
            </a:lnSpc>
            <a:spcBef>
              <a:spcPct val="0"/>
            </a:spcBef>
            <a:spcAft>
              <a:spcPct val="35000"/>
            </a:spcAft>
          </a:pPr>
          <a:r>
            <a:rPr lang="en-GB" sz="1200" i="1" kern="1200" dirty="0" smtClean="0"/>
            <a:t>Adopting</a:t>
          </a:r>
          <a:r>
            <a:rPr lang="en-GB" sz="1200" kern="1200" dirty="0" smtClean="0"/>
            <a:t>: Data Foundation and Terminology</a:t>
          </a:r>
          <a:endParaRPr lang="en-GB" sz="1200" kern="1200" dirty="0"/>
        </a:p>
      </dsp:txBody>
      <dsp:txXfrm rot="10800000">
        <a:off x="1566220" y="2378817"/>
        <a:ext cx="4854215" cy="610231"/>
      </dsp:txXfrm>
    </dsp:sp>
    <dsp:sp modelId="{5A48E722-FB4B-4461-B54D-26E714D03340}">
      <dsp:nvSpPr>
        <dsp:cNvPr id="0" name=""/>
        <dsp:cNvSpPr/>
      </dsp:nvSpPr>
      <dsp:spPr>
        <a:xfrm>
          <a:off x="1108546" y="2378817"/>
          <a:ext cx="610231" cy="61023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325A84-8362-4C46-BD96-F814ACDE1F49}">
      <dsp:nvSpPr>
        <dsp:cNvPr id="0" name=""/>
        <dsp:cNvSpPr/>
      </dsp:nvSpPr>
      <dsp:spPr>
        <a:xfrm rot="10800000">
          <a:off x="1413662" y="3171208"/>
          <a:ext cx="5006773" cy="610231"/>
        </a:xfrm>
        <a:prstGeom prst="homePlat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095" tIns="45720" rIns="85344" bIns="45720" numCol="1" spcCol="1270" anchor="ctr" anchorCtr="0">
          <a:noAutofit/>
        </a:bodyPr>
        <a:lstStyle/>
        <a:p>
          <a:pPr lvl="0" algn="ctr" defTabSz="533400">
            <a:lnSpc>
              <a:spcPct val="90000"/>
            </a:lnSpc>
            <a:spcBef>
              <a:spcPct val="0"/>
            </a:spcBef>
            <a:spcAft>
              <a:spcPct val="35000"/>
            </a:spcAft>
          </a:pPr>
          <a:r>
            <a:rPr lang="en-GB" sz="1200" kern="1200" dirty="0" smtClean="0"/>
            <a:t>Implementation of a Query Store for the VAMDC infrastructure</a:t>
          </a:r>
        </a:p>
        <a:p>
          <a:pPr lvl="0" algn="ctr" defTabSz="533400">
            <a:lnSpc>
              <a:spcPct val="90000"/>
            </a:lnSpc>
            <a:spcBef>
              <a:spcPct val="0"/>
            </a:spcBef>
            <a:spcAft>
              <a:spcPct val="35000"/>
            </a:spcAft>
          </a:pPr>
          <a:r>
            <a:rPr lang="en-GB" sz="1200" i="1" kern="1200" dirty="0" smtClean="0"/>
            <a:t>Adopting: </a:t>
          </a:r>
          <a:r>
            <a:rPr lang="en-GB" sz="1200" i="0" kern="1200" dirty="0" smtClean="0"/>
            <a:t>Data Citation</a:t>
          </a:r>
        </a:p>
      </dsp:txBody>
      <dsp:txXfrm rot="10800000">
        <a:off x="1566220" y="3171208"/>
        <a:ext cx="4854215" cy="610231"/>
      </dsp:txXfrm>
    </dsp:sp>
    <dsp:sp modelId="{1ECC54FB-E26C-4329-93BF-3E19873C65F0}">
      <dsp:nvSpPr>
        <dsp:cNvPr id="0" name=""/>
        <dsp:cNvSpPr/>
      </dsp:nvSpPr>
      <dsp:spPr>
        <a:xfrm>
          <a:off x="1060448" y="3196605"/>
          <a:ext cx="610231" cy="61023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0000" r="-6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85B21E-323F-4D64-894A-4B0B80454BCE}">
      <dsp:nvSpPr>
        <dsp:cNvPr id="0" name=""/>
        <dsp:cNvSpPr/>
      </dsp:nvSpPr>
      <dsp:spPr>
        <a:xfrm rot="10800000">
          <a:off x="1413662" y="3963598"/>
          <a:ext cx="5006773" cy="610231"/>
        </a:xfrm>
        <a:prstGeom prst="homePlat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095" tIns="45720" rIns="85344" bIns="45720" numCol="1" spcCol="1270" anchor="ctr" anchorCtr="0">
          <a:noAutofit/>
        </a:bodyPr>
        <a:lstStyle/>
        <a:p>
          <a:pPr lvl="0" algn="ctr" defTabSz="533400">
            <a:lnSpc>
              <a:spcPct val="90000"/>
            </a:lnSpc>
            <a:spcBef>
              <a:spcPct val="0"/>
            </a:spcBef>
            <a:spcAft>
              <a:spcPct val="35000"/>
            </a:spcAft>
          </a:pPr>
          <a:r>
            <a:rPr lang="en-GB" sz="1200" kern="1200" dirty="0" smtClean="0"/>
            <a:t>Integration of the DLI Service into the </a:t>
          </a:r>
          <a:r>
            <a:rPr lang="en-GB" sz="1200" kern="1200" dirty="0" err="1" smtClean="0"/>
            <a:t>OpenAire</a:t>
          </a:r>
          <a:r>
            <a:rPr lang="en-GB" sz="1200" kern="1200" dirty="0" smtClean="0"/>
            <a:t> infrastructure</a:t>
          </a:r>
        </a:p>
        <a:p>
          <a:pPr lvl="0" algn="ctr" defTabSz="533400">
            <a:lnSpc>
              <a:spcPct val="90000"/>
            </a:lnSpc>
            <a:spcBef>
              <a:spcPct val="0"/>
            </a:spcBef>
            <a:spcAft>
              <a:spcPct val="35000"/>
            </a:spcAft>
          </a:pPr>
          <a:r>
            <a:rPr lang="en-GB" sz="1200" i="1" kern="1200" dirty="0" smtClean="0"/>
            <a:t>Adopting: </a:t>
          </a:r>
          <a:r>
            <a:rPr lang="en-GB" sz="1200" i="0" kern="1200" dirty="0" smtClean="0"/>
            <a:t>Publishing Data services</a:t>
          </a:r>
          <a:endParaRPr lang="en-GB" sz="1200" i="0" kern="1200" dirty="0"/>
        </a:p>
      </dsp:txBody>
      <dsp:txXfrm rot="10800000">
        <a:off x="1566220" y="3963598"/>
        <a:ext cx="4854215" cy="610231"/>
      </dsp:txXfrm>
    </dsp:sp>
    <dsp:sp modelId="{93768A52-64D0-47B9-8032-26B06BBA140D}">
      <dsp:nvSpPr>
        <dsp:cNvPr id="0" name=""/>
        <dsp:cNvSpPr/>
      </dsp:nvSpPr>
      <dsp:spPr>
        <a:xfrm>
          <a:off x="1108546" y="3963598"/>
          <a:ext cx="610231" cy="610231"/>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30AA08-6182-4848-9590-71A356FAC611}">
      <dsp:nvSpPr>
        <dsp:cNvPr id="0" name=""/>
        <dsp:cNvSpPr/>
      </dsp:nvSpPr>
      <dsp:spPr>
        <a:xfrm rot="10800000">
          <a:off x="1413662" y="4755989"/>
          <a:ext cx="5006773" cy="610231"/>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095" tIns="45720" rIns="85344" bIns="45720" numCol="1" spcCol="1270" anchor="ctr" anchorCtr="0">
          <a:noAutofit/>
        </a:bodyPr>
        <a:lstStyle/>
        <a:p>
          <a:pPr lvl="0" algn="ctr" defTabSz="533400">
            <a:lnSpc>
              <a:spcPct val="90000"/>
            </a:lnSpc>
            <a:spcBef>
              <a:spcPct val="0"/>
            </a:spcBef>
            <a:spcAft>
              <a:spcPct val="35000"/>
            </a:spcAft>
          </a:pPr>
          <a:r>
            <a:rPr lang="en-GB" sz="1200" kern="1200" dirty="0" smtClean="0"/>
            <a:t>Introduction of PIDs to the Armenian Life Sciences</a:t>
          </a:r>
        </a:p>
        <a:p>
          <a:pPr lvl="0" algn="ctr" defTabSz="533400">
            <a:lnSpc>
              <a:spcPct val="90000"/>
            </a:lnSpc>
            <a:spcBef>
              <a:spcPct val="0"/>
            </a:spcBef>
            <a:spcAft>
              <a:spcPct val="35000"/>
            </a:spcAft>
          </a:pPr>
          <a:r>
            <a:rPr lang="en-GB" sz="1200" i="1" kern="1200" dirty="0" smtClean="0"/>
            <a:t>Adopting: </a:t>
          </a:r>
          <a:r>
            <a:rPr lang="en-GB" sz="1200" i="0" kern="1200" dirty="0" smtClean="0"/>
            <a:t>PID Information Types</a:t>
          </a:r>
          <a:endParaRPr lang="en-GB" sz="1200" i="0" kern="1200" dirty="0"/>
        </a:p>
      </dsp:txBody>
      <dsp:txXfrm rot="10800000">
        <a:off x="1566220" y="4755989"/>
        <a:ext cx="4854215" cy="610231"/>
      </dsp:txXfrm>
    </dsp:sp>
    <dsp:sp modelId="{0AA6AFA0-E46A-4710-ABD8-C9A38F61636D}">
      <dsp:nvSpPr>
        <dsp:cNvPr id="0" name=""/>
        <dsp:cNvSpPr/>
      </dsp:nvSpPr>
      <dsp:spPr>
        <a:xfrm>
          <a:off x="1108546" y="4755989"/>
          <a:ext cx="610231" cy="610231"/>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image" Target="../media/image13.png"/><Relationship Id="rId2"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0.8</cdr:x>
      <cdr:y>0.43903</cdr:y>
    </cdr:from>
    <cdr:to>
      <cdr:x>0.99429</cdr:x>
      <cdr:y>0.63528</cdr:y>
    </cdr:to>
    <cdr:pic>
      <cdr:nvPicPr>
        <cdr:cNvPr id="2" name="Immagine 1" descr="Europe.pn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143272" y="1285908"/>
          <a:ext cx="763383" cy="574808"/>
        </a:xfrm>
        <a:prstGeom xmlns:a="http://schemas.openxmlformats.org/drawingml/2006/main" prst="rect">
          <a:avLst/>
        </a:prstGeom>
      </cdr:spPr>
    </cdr:pic>
  </cdr:relSizeAnchor>
  <cdr:relSizeAnchor xmlns:cdr="http://schemas.openxmlformats.org/drawingml/2006/chartDrawing">
    <cdr:from>
      <cdr:x>0.14545</cdr:x>
      <cdr:y>0.0244</cdr:y>
    </cdr:from>
    <cdr:to>
      <cdr:x>0.31382</cdr:x>
      <cdr:y>0.19448</cdr:y>
    </cdr:to>
    <cdr:pic>
      <cdr:nvPicPr>
        <cdr:cNvPr id="3" name="Immagine 2" descr="SAmerica.png"/>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71504" y="71462"/>
          <a:ext cx="661541" cy="498158"/>
        </a:xfrm>
        <a:prstGeom xmlns:a="http://schemas.openxmlformats.org/drawingml/2006/main" prst="rect">
          <a:avLst/>
        </a:prstGeom>
      </cdr:spPr>
    </cdr:pic>
  </cdr:relSizeAnchor>
  <cdr:relSizeAnchor xmlns:cdr="http://schemas.openxmlformats.org/drawingml/2006/chartDrawing">
    <cdr:from>
      <cdr:x>0.03217</cdr:x>
      <cdr:y>0.24299</cdr:y>
    </cdr:from>
    <cdr:to>
      <cdr:x>0.14197</cdr:x>
      <cdr:y>0.38079</cdr:y>
    </cdr:to>
    <cdr:pic>
      <cdr:nvPicPr>
        <cdr:cNvPr id="4" name="Immagine 3" descr="NAmerica.jpg"/>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26387" y="711699"/>
          <a:ext cx="431414" cy="403611"/>
        </a:xfrm>
        <a:prstGeom xmlns:a="http://schemas.openxmlformats.org/drawingml/2006/main" prst="rect">
          <a:avLst/>
        </a:prstGeom>
      </cdr:spPr>
    </cdr:pic>
  </cdr:relSizeAnchor>
  <cdr:relSizeAnchor xmlns:cdr="http://schemas.openxmlformats.org/drawingml/2006/chartDrawing">
    <cdr:from>
      <cdr:x>0.48112</cdr:x>
      <cdr:y>0</cdr:y>
    </cdr:from>
    <cdr:to>
      <cdr:x>0.61754</cdr:x>
      <cdr:y>0.1378</cdr:y>
    </cdr:to>
    <cdr:pic>
      <cdr:nvPicPr>
        <cdr:cNvPr id="5" name="Immagine 4" descr="Africa.png"/>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1890350" y="-16476"/>
          <a:ext cx="536006" cy="403610"/>
        </a:xfrm>
        <a:prstGeom xmlns:a="http://schemas.openxmlformats.org/drawingml/2006/main" prst="rect">
          <a:avLst/>
        </a:prstGeom>
      </cdr:spPr>
    </cdr:pic>
  </cdr:relSizeAnchor>
  <cdr:relSizeAnchor xmlns:cdr="http://schemas.openxmlformats.org/drawingml/2006/chartDrawing">
    <cdr:from>
      <cdr:x>0.7748</cdr:x>
      <cdr:y>8.19404E-6</cdr:y>
    </cdr:from>
    <cdr:to>
      <cdr:x>0.93713</cdr:x>
      <cdr:y>0.16398</cdr:y>
    </cdr:to>
    <cdr:pic>
      <cdr:nvPicPr>
        <cdr:cNvPr id="6" name="Immagine 5" descr="ASia.png"/>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3044269" y="24"/>
          <a:ext cx="637809" cy="480267"/>
        </a:xfrm>
        <a:prstGeom xmlns:a="http://schemas.openxmlformats.org/drawingml/2006/main" prst="rect">
          <a:avLst/>
        </a:prstGeom>
      </cdr:spPr>
    </cdr:pic>
  </cdr:relSizeAnchor>
  <cdr:relSizeAnchor xmlns:cdr="http://schemas.openxmlformats.org/drawingml/2006/chartDrawing">
    <cdr:from>
      <cdr:x>0.89091</cdr:x>
      <cdr:y>0.12943</cdr:y>
    </cdr:from>
    <cdr:to>
      <cdr:x>0.97838</cdr:x>
      <cdr:y>0.25415</cdr:y>
    </cdr:to>
    <cdr:pic>
      <cdr:nvPicPr>
        <cdr:cNvPr id="7" name="Immagine 6" descr="Australasia.png"/>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500466" y="379098"/>
          <a:ext cx="343677" cy="3653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BED33B5-B628-4D84-B154-40C0BE4AA01D}" type="datetimeFigureOut">
              <a:rPr lang="en-GB" smtClean="0"/>
              <a:pPr/>
              <a:t>28/09/16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1EF521B-0218-40EE-A3CA-41BC5DD2D358}" type="slidenum">
              <a:rPr lang="en-GB" smtClean="0"/>
              <a:pPr/>
              <a:t>‹#›</a:t>
            </a:fld>
            <a:endParaRPr lang="en-GB"/>
          </a:p>
        </p:txBody>
      </p:sp>
    </p:spTree>
    <p:extLst>
      <p:ext uri="{BB962C8B-B14F-4D97-AF65-F5344CB8AC3E}">
        <p14:creationId xmlns:p14="http://schemas.microsoft.com/office/powerpoint/2010/main" val="299170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pPr/>
              <a:t>1</a:t>
            </a:fld>
            <a:endParaRPr lang="en-GB"/>
          </a:p>
        </p:txBody>
      </p:sp>
    </p:spTree>
    <p:extLst>
      <p:ext uri="{BB962C8B-B14F-4D97-AF65-F5344CB8AC3E}">
        <p14:creationId xmlns:p14="http://schemas.microsoft.com/office/powerpoint/2010/main" val="147468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B1EF521B-0218-40EE-A3CA-41BC5DD2D358}" type="slidenum">
              <a:rPr lang="en-GB" smtClean="0"/>
              <a:pPr/>
              <a:t>2</a:t>
            </a:fld>
            <a:endParaRPr lang="en-GB"/>
          </a:p>
        </p:txBody>
      </p:sp>
    </p:spTree>
    <p:extLst>
      <p:ext uri="{BB962C8B-B14F-4D97-AF65-F5344CB8AC3E}">
        <p14:creationId xmlns:p14="http://schemas.microsoft.com/office/powerpoint/2010/main" val="324524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pPr/>
              <a:t>5</a:t>
            </a:fld>
            <a:endParaRPr lang="en-GB"/>
          </a:p>
        </p:txBody>
      </p:sp>
    </p:spTree>
    <p:extLst>
      <p:ext uri="{BB962C8B-B14F-4D97-AF65-F5344CB8AC3E}">
        <p14:creationId xmlns:p14="http://schemas.microsoft.com/office/powerpoint/2010/main" val="394314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a:t>Guiding Principles:</a:t>
            </a:r>
          </a:p>
          <a:p>
            <a:endParaRPr lang="en-US" dirty="0"/>
          </a:p>
          <a:p>
            <a:r>
              <a:rPr lang="en-US" dirty="0"/>
              <a:t>Openness</a:t>
            </a:r>
          </a:p>
          <a:p>
            <a:r>
              <a:rPr lang="en-US" dirty="0"/>
              <a:t>Consensus</a:t>
            </a:r>
          </a:p>
          <a:p>
            <a:r>
              <a:rPr lang="en-US" dirty="0"/>
              <a:t>Balance</a:t>
            </a:r>
          </a:p>
          <a:p>
            <a:r>
              <a:rPr lang="en-US" dirty="0"/>
              <a:t>Harmonization</a:t>
            </a:r>
          </a:p>
          <a:p>
            <a:r>
              <a:rPr lang="en-US" dirty="0"/>
              <a:t>Community-driven</a:t>
            </a:r>
          </a:p>
          <a:p>
            <a:r>
              <a:rPr lang="en-US" dirty="0"/>
              <a:t>Non-profit and technology-neutral</a:t>
            </a:r>
          </a:p>
          <a:p>
            <a:endParaRPr lang="en-US"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8</a:t>
            </a:fld>
            <a:endParaRPr lang="en-AU"/>
          </a:p>
        </p:txBody>
      </p:sp>
    </p:spTree>
    <p:extLst>
      <p:ext uri="{BB962C8B-B14F-4D97-AF65-F5344CB8AC3E}">
        <p14:creationId xmlns:p14="http://schemas.microsoft.com/office/powerpoint/2010/main" val="416559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ea typeface="ＭＳ Ｐゴシック" pitchFamily="34" charset="-128"/>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b="1">
                <a:solidFill>
                  <a:schemeClr val="bg1"/>
                </a:solidFill>
                <a:latin typeface="Arial" charset="0"/>
                <a:ea typeface="ＭＳ Ｐゴシック" pitchFamily="34" charset="-128"/>
              </a:defRPr>
            </a:lvl1pPr>
            <a:lvl2pPr marL="757066" indent="-291179" eaLnBrk="0" hangingPunct="0">
              <a:defRPr sz="2900" b="1">
                <a:solidFill>
                  <a:schemeClr val="bg1"/>
                </a:solidFill>
                <a:latin typeface="Arial" charset="0"/>
                <a:ea typeface="ＭＳ Ｐゴシック" pitchFamily="34" charset="-128"/>
              </a:defRPr>
            </a:lvl2pPr>
            <a:lvl3pPr marL="1164717" indent="-232943" eaLnBrk="0" hangingPunct="0">
              <a:defRPr sz="2900" b="1">
                <a:solidFill>
                  <a:schemeClr val="bg1"/>
                </a:solidFill>
                <a:latin typeface="Arial" charset="0"/>
                <a:ea typeface="ＭＳ Ｐゴシック" pitchFamily="34" charset="-128"/>
              </a:defRPr>
            </a:lvl3pPr>
            <a:lvl4pPr marL="1630604" indent="-232943" eaLnBrk="0" hangingPunct="0">
              <a:defRPr sz="2900" b="1">
                <a:solidFill>
                  <a:schemeClr val="bg1"/>
                </a:solidFill>
                <a:latin typeface="Arial" charset="0"/>
                <a:ea typeface="ＭＳ Ｐゴシック" pitchFamily="34" charset="-128"/>
              </a:defRPr>
            </a:lvl4pPr>
            <a:lvl5pPr marL="2096491" indent="-232943" eaLnBrk="0" hangingPunct="0">
              <a:defRPr sz="2900" b="1">
                <a:solidFill>
                  <a:schemeClr val="bg1"/>
                </a:solidFill>
                <a:latin typeface="Arial" charset="0"/>
                <a:ea typeface="ＭＳ Ｐゴシック" pitchFamily="34" charset="-128"/>
              </a:defRPr>
            </a:lvl5pPr>
            <a:lvl6pPr marL="2562377" indent="-232943" eaLnBrk="0" fontAlgn="base" hangingPunct="0">
              <a:spcBef>
                <a:spcPct val="0"/>
              </a:spcBef>
              <a:spcAft>
                <a:spcPct val="0"/>
              </a:spcAft>
              <a:defRPr sz="2900" b="1">
                <a:solidFill>
                  <a:schemeClr val="bg1"/>
                </a:solidFill>
                <a:latin typeface="Arial" charset="0"/>
                <a:ea typeface="ＭＳ Ｐゴシック" pitchFamily="34" charset="-128"/>
              </a:defRPr>
            </a:lvl6pPr>
            <a:lvl7pPr marL="3028264" indent="-232943" eaLnBrk="0" fontAlgn="base" hangingPunct="0">
              <a:spcBef>
                <a:spcPct val="0"/>
              </a:spcBef>
              <a:spcAft>
                <a:spcPct val="0"/>
              </a:spcAft>
              <a:defRPr sz="2900" b="1">
                <a:solidFill>
                  <a:schemeClr val="bg1"/>
                </a:solidFill>
                <a:latin typeface="Arial" charset="0"/>
                <a:ea typeface="ＭＳ Ｐゴシック" pitchFamily="34" charset="-128"/>
              </a:defRPr>
            </a:lvl7pPr>
            <a:lvl8pPr marL="3494151" indent="-232943" eaLnBrk="0" fontAlgn="base" hangingPunct="0">
              <a:spcBef>
                <a:spcPct val="0"/>
              </a:spcBef>
              <a:spcAft>
                <a:spcPct val="0"/>
              </a:spcAft>
              <a:defRPr sz="2900" b="1">
                <a:solidFill>
                  <a:schemeClr val="bg1"/>
                </a:solidFill>
                <a:latin typeface="Arial" charset="0"/>
                <a:ea typeface="ＭＳ Ｐゴシック" pitchFamily="34" charset="-128"/>
              </a:defRPr>
            </a:lvl8pPr>
            <a:lvl9pPr marL="3960038" indent="-232943" eaLnBrk="0" fontAlgn="base" hangingPunct="0">
              <a:spcBef>
                <a:spcPct val="0"/>
              </a:spcBef>
              <a:spcAft>
                <a:spcPct val="0"/>
              </a:spcAft>
              <a:defRPr sz="2900" b="1">
                <a:solidFill>
                  <a:schemeClr val="bg1"/>
                </a:solidFill>
                <a:latin typeface="Arial" charset="0"/>
                <a:ea typeface="ＭＳ Ｐゴシック" pitchFamily="34" charset="-128"/>
              </a:defRPr>
            </a:lvl9pPr>
          </a:lstStyle>
          <a:p>
            <a:pPr eaLnBrk="1" hangingPunct="1"/>
            <a:fld id="{D2321914-EC1C-4FD9-A2D4-644F81687301}" type="slidenum">
              <a:rPr lang="it-IT" altLang="it-IT" sz="1200" b="0">
                <a:solidFill>
                  <a:schemeClr val="tx1"/>
                </a:solidFill>
              </a:rPr>
              <a:pPr eaLnBrk="1" hangingPunct="1"/>
              <a:t>9</a:t>
            </a:fld>
            <a:endParaRPr lang="it-IT" altLang="it-IT" sz="1200" b="0">
              <a:solidFill>
                <a:schemeClr val="tx1"/>
              </a:solidFill>
            </a:endParaRPr>
          </a:p>
        </p:txBody>
      </p:sp>
    </p:spTree>
    <p:extLst>
      <p:ext uri="{BB962C8B-B14F-4D97-AF65-F5344CB8AC3E}">
        <p14:creationId xmlns:p14="http://schemas.microsoft.com/office/powerpoint/2010/main" val="136601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pPr/>
              <a:t>15</a:t>
            </a:fld>
            <a:endParaRPr lang="en-GB"/>
          </a:p>
        </p:txBody>
      </p:sp>
    </p:spTree>
    <p:extLst>
      <p:ext uri="{BB962C8B-B14F-4D97-AF65-F5344CB8AC3E}">
        <p14:creationId xmlns:p14="http://schemas.microsoft.com/office/powerpoint/2010/main" val="378178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5F1EF2-DF0B-4BB9-8C71-09D474BB2D38}" type="datetimeFigureOut">
              <a:rPr lang="en-GB" smtClean="0"/>
              <a:pPr/>
              <a:t>28/09/16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6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F1EF2-DF0B-4BB9-8C71-09D474BB2D38}" type="datetimeFigureOut">
              <a:rPr lang="en-GB" smtClean="0"/>
              <a:pPr/>
              <a:t>28/09/16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201598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F1EF2-DF0B-4BB9-8C71-09D474BB2D38}" type="datetimeFigureOut">
              <a:rPr lang="en-GB" smtClean="0"/>
              <a:pPr/>
              <a:t>28/09/16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1147952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48606"/>
            <a:ext cx="7772400" cy="1930893"/>
          </a:xfrm>
        </p:spPr>
        <p:txBody>
          <a:bodyPr anchor="b">
            <a:normAutofit/>
          </a:bodyPr>
          <a:lstStyle>
            <a:lvl1pPr algn="ctr">
              <a:defRPr sz="480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4698124"/>
            <a:ext cx="6858000" cy="1537138"/>
          </a:xfrm>
        </p:spPr>
        <p:txBody>
          <a:bodyPr/>
          <a:lstStyle>
            <a:lvl1pPr marL="0" indent="0" algn="ctr">
              <a:buNone/>
              <a:defRPr sz="2400" baseline="0">
                <a:solidFill>
                  <a:schemeClr val="tx1">
                    <a:lumMod val="50000"/>
                    <a:lumOff val="50000"/>
                  </a:schemeClr>
                </a:solidFill>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45170D-FF40-294C-A6A2-A52B5D993769}" type="datetime1">
              <a:rPr lang="it-IT" smtClean="0">
                <a:solidFill>
                  <a:prstClr val="white"/>
                </a:solidFill>
              </a:rPr>
              <a:pPr/>
              <a:t>28/09/16</a:t>
            </a:fld>
            <a:endParaRPr lang="it-IT">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6" name="Slide Number Placeholder 5"/>
          <p:cNvSpPr>
            <a:spLocks noGrp="1"/>
          </p:cNvSpPr>
          <p:nvPr>
            <p:ph type="sldNum" sz="quarter" idx="12"/>
          </p:nvPr>
        </p:nvSpPr>
        <p:spPr/>
        <p:txBody>
          <a:bodyPr/>
          <a:lstStyle/>
          <a:p>
            <a:fld id="{61BA5777-89E2-0C42-9BCE-298721AA9BBD}" type="slidenum">
              <a:rPr lang="it-IT" smtClean="0">
                <a:solidFill>
                  <a:prstClr val="white"/>
                </a:solidFill>
              </a:rPr>
              <a:pPr/>
              <a:t>‹#›</a:t>
            </a:fld>
            <a:endParaRPr lang="it-IT">
              <a:solidFill>
                <a:prstClr val="white"/>
              </a:solidFill>
            </a:endParaRPr>
          </a:p>
        </p:txBody>
      </p:sp>
    </p:spTree>
    <p:extLst>
      <p:ext uri="{BB962C8B-B14F-4D97-AF65-F5344CB8AC3E}">
        <p14:creationId xmlns:p14="http://schemas.microsoft.com/office/powerpoint/2010/main" val="2802739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700F3-2BF6-754F-9D1D-05527DC05CEB}" type="datetime1">
              <a:rPr lang="it-IT" smtClean="0">
                <a:solidFill>
                  <a:prstClr val="white"/>
                </a:solidFill>
              </a:rPr>
              <a:pPr/>
              <a:t>28/09/16</a:t>
            </a:fld>
            <a:endParaRPr lang="it-IT">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6" name="Slide Number Placeholder 5"/>
          <p:cNvSpPr>
            <a:spLocks noGrp="1"/>
          </p:cNvSpPr>
          <p:nvPr>
            <p:ph type="sldNum" sz="quarter" idx="12"/>
          </p:nvPr>
        </p:nvSpPr>
        <p:spPr/>
        <p:txBody>
          <a:bodyPr/>
          <a:lstStyle/>
          <a:p>
            <a:fld id="{61BA5777-89E2-0C42-9BCE-298721AA9BBD}" type="slidenum">
              <a:rPr lang="it-IT" smtClean="0">
                <a:solidFill>
                  <a:prstClr val="white"/>
                </a:solidFill>
              </a:rPr>
              <a:pPr/>
              <a:t>‹#›</a:t>
            </a:fld>
            <a:endParaRPr lang="it-IT">
              <a:solidFill>
                <a:prstClr val="white"/>
              </a:solidFill>
            </a:endParaRPr>
          </a:p>
        </p:txBody>
      </p:sp>
    </p:spTree>
    <p:extLst>
      <p:ext uri="{BB962C8B-B14F-4D97-AF65-F5344CB8AC3E}">
        <p14:creationId xmlns:p14="http://schemas.microsoft.com/office/powerpoint/2010/main" val="1252270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F7C52F-6840-3F4E-BA2B-6FCC812CB497}" type="datetime1">
              <a:rPr lang="it-IT" smtClean="0">
                <a:solidFill>
                  <a:prstClr val="white"/>
                </a:solidFill>
              </a:rPr>
              <a:pPr/>
              <a:t>28/09/16</a:t>
            </a:fld>
            <a:endParaRPr lang="it-IT">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6" name="Slide Number Placeholder 5"/>
          <p:cNvSpPr>
            <a:spLocks noGrp="1"/>
          </p:cNvSpPr>
          <p:nvPr>
            <p:ph type="sldNum" sz="quarter" idx="12"/>
          </p:nvPr>
        </p:nvSpPr>
        <p:spPr/>
        <p:txBody>
          <a:bodyPr/>
          <a:lstStyle/>
          <a:p>
            <a:fld id="{61BA5777-89E2-0C42-9BCE-298721AA9BBD}" type="slidenum">
              <a:rPr lang="it-IT" smtClean="0">
                <a:solidFill>
                  <a:prstClr val="white"/>
                </a:solidFill>
              </a:rPr>
              <a:pPr/>
              <a:t>‹#›</a:t>
            </a:fld>
            <a:endParaRPr lang="it-IT">
              <a:solidFill>
                <a:prstClr val="white"/>
              </a:solidFill>
            </a:endParaRPr>
          </a:p>
        </p:txBody>
      </p:sp>
    </p:spTree>
    <p:extLst>
      <p:ext uri="{BB962C8B-B14F-4D97-AF65-F5344CB8AC3E}">
        <p14:creationId xmlns:p14="http://schemas.microsoft.com/office/powerpoint/2010/main" val="263200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E03544-9DBC-484D-AA81-EA7E243EF8E9}" type="datetime1">
              <a:rPr lang="it-IT" smtClean="0">
                <a:solidFill>
                  <a:prstClr val="white"/>
                </a:solidFill>
              </a:rPr>
              <a:pPr/>
              <a:t>28/09/16</a:t>
            </a:fld>
            <a:endParaRPr lang="it-IT">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7" name="Slide Number Placeholder 6"/>
          <p:cNvSpPr>
            <a:spLocks noGrp="1"/>
          </p:cNvSpPr>
          <p:nvPr>
            <p:ph type="sldNum" sz="quarter" idx="12"/>
          </p:nvPr>
        </p:nvSpPr>
        <p:spPr/>
        <p:txBody>
          <a:bodyPr/>
          <a:lstStyle/>
          <a:p>
            <a:fld id="{61BA5777-89E2-0C42-9BCE-298721AA9BBD}" type="slidenum">
              <a:rPr lang="it-IT" smtClean="0">
                <a:solidFill>
                  <a:prstClr val="white"/>
                </a:solidFill>
              </a:rPr>
              <a:pPr/>
              <a:t>‹#›</a:t>
            </a:fld>
            <a:endParaRPr lang="it-IT">
              <a:solidFill>
                <a:prstClr val="white"/>
              </a:solidFill>
            </a:endParaRPr>
          </a:p>
        </p:txBody>
      </p:sp>
    </p:spTree>
    <p:extLst>
      <p:ext uri="{BB962C8B-B14F-4D97-AF65-F5344CB8AC3E}">
        <p14:creationId xmlns:p14="http://schemas.microsoft.com/office/powerpoint/2010/main" val="95462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51D187-E160-1E47-850D-E7FBA594E40B}" type="datetime1">
              <a:rPr lang="it-IT" smtClean="0">
                <a:solidFill>
                  <a:prstClr val="white"/>
                </a:solidFill>
              </a:rPr>
              <a:pPr/>
              <a:t>28/09/16</a:t>
            </a:fld>
            <a:endParaRPr lang="it-IT">
              <a:solidFill>
                <a:prstClr val="white"/>
              </a:solidFill>
            </a:endParaRPr>
          </a:p>
        </p:txBody>
      </p:sp>
      <p:sp>
        <p:nvSpPr>
          <p:cNvPr id="8" name="Footer Placeholder 7"/>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9" name="Slide Number Placeholder 8"/>
          <p:cNvSpPr>
            <a:spLocks noGrp="1"/>
          </p:cNvSpPr>
          <p:nvPr>
            <p:ph type="sldNum" sz="quarter" idx="12"/>
          </p:nvPr>
        </p:nvSpPr>
        <p:spPr/>
        <p:txBody>
          <a:bodyPr/>
          <a:lstStyle/>
          <a:p>
            <a:fld id="{61BA5777-89E2-0C42-9BCE-298721AA9BBD}" type="slidenum">
              <a:rPr lang="it-IT" smtClean="0">
                <a:solidFill>
                  <a:prstClr val="white"/>
                </a:solidFill>
              </a:rPr>
              <a:pPr/>
              <a:t>‹#›</a:t>
            </a:fld>
            <a:endParaRPr lang="it-IT">
              <a:solidFill>
                <a:prstClr val="white"/>
              </a:solidFill>
            </a:endParaRPr>
          </a:p>
        </p:txBody>
      </p:sp>
    </p:spTree>
    <p:extLst>
      <p:ext uri="{BB962C8B-B14F-4D97-AF65-F5344CB8AC3E}">
        <p14:creationId xmlns:p14="http://schemas.microsoft.com/office/powerpoint/2010/main" val="118352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84C5EC-922B-E345-941A-B6E3283A2EAC}" type="datetime1">
              <a:rPr lang="it-IT" smtClean="0">
                <a:solidFill>
                  <a:prstClr val="white"/>
                </a:solidFill>
              </a:rPr>
              <a:pPr/>
              <a:t>28/09/16</a:t>
            </a:fld>
            <a:endParaRPr lang="it-IT">
              <a:solidFill>
                <a:prstClr val="white"/>
              </a:solidFill>
            </a:endParaRPr>
          </a:p>
        </p:txBody>
      </p:sp>
      <p:sp>
        <p:nvSpPr>
          <p:cNvPr id="4" name="Footer Placeholder 3"/>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5" name="Slide Number Placeholder 4"/>
          <p:cNvSpPr>
            <a:spLocks noGrp="1"/>
          </p:cNvSpPr>
          <p:nvPr>
            <p:ph type="sldNum" sz="quarter" idx="12"/>
          </p:nvPr>
        </p:nvSpPr>
        <p:spPr/>
        <p:txBody>
          <a:bodyPr/>
          <a:lstStyle/>
          <a:p>
            <a:fld id="{61BA5777-89E2-0C42-9BCE-298721AA9BBD}" type="slidenum">
              <a:rPr lang="it-IT" smtClean="0">
                <a:solidFill>
                  <a:prstClr val="white"/>
                </a:solidFill>
              </a:rPr>
              <a:pPr/>
              <a:t>‹#›</a:t>
            </a:fld>
            <a:endParaRPr lang="it-IT">
              <a:solidFill>
                <a:prstClr val="white"/>
              </a:solidFill>
            </a:endParaRPr>
          </a:p>
        </p:txBody>
      </p:sp>
    </p:spTree>
    <p:extLst>
      <p:ext uri="{BB962C8B-B14F-4D97-AF65-F5344CB8AC3E}">
        <p14:creationId xmlns:p14="http://schemas.microsoft.com/office/powerpoint/2010/main" val="3425259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551C4-0B6B-D24D-94FF-EA966BB20B1B}" type="datetime1">
              <a:rPr lang="it-IT" smtClean="0">
                <a:solidFill>
                  <a:prstClr val="white"/>
                </a:solidFill>
              </a:rPr>
              <a:pPr/>
              <a:t>28/09/16</a:t>
            </a:fld>
            <a:endParaRPr lang="it-IT">
              <a:solidFill>
                <a:prstClr val="white"/>
              </a:solidFill>
            </a:endParaRPr>
          </a:p>
        </p:txBody>
      </p:sp>
      <p:sp>
        <p:nvSpPr>
          <p:cNvPr id="3" name="Footer Placeholder 2"/>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4" name="Slide Number Placeholder 3"/>
          <p:cNvSpPr>
            <a:spLocks noGrp="1"/>
          </p:cNvSpPr>
          <p:nvPr>
            <p:ph type="sldNum" sz="quarter" idx="12"/>
          </p:nvPr>
        </p:nvSpPr>
        <p:spPr/>
        <p:txBody>
          <a:bodyPr/>
          <a:lstStyle/>
          <a:p>
            <a:fld id="{61BA5777-89E2-0C42-9BCE-298721AA9BBD}" type="slidenum">
              <a:rPr lang="it-IT" smtClean="0">
                <a:solidFill>
                  <a:prstClr val="white"/>
                </a:solidFill>
              </a:rPr>
              <a:pPr/>
              <a:t>‹#›</a:t>
            </a:fld>
            <a:endParaRPr lang="it-IT">
              <a:solidFill>
                <a:prstClr val="white"/>
              </a:solidFill>
            </a:endParaRPr>
          </a:p>
        </p:txBody>
      </p:sp>
    </p:spTree>
    <p:extLst>
      <p:ext uri="{BB962C8B-B14F-4D97-AF65-F5344CB8AC3E}">
        <p14:creationId xmlns:p14="http://schemas.microsoft.com/office/powerpoint/2010/main" val="782257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27BB4-7DEA-614A-AE43-6AE43E68B63C}" type="datetime1">
              <a:rPr lang="it-IT" smtClean="0">
                <a:solidFill>
                  <a:prstClr val="white"/>
                </a:solidFill>
              </a:rPr>
              <a:pPr/>
              <a:t>28/09/16</a:t>
            </a:fld>
            <a:endParaRPr lang="it-IT">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7" name="Slide Number Placeholder 6"/>
          <p:cNvSpPr>
            <a:spLocks noGrp="1"/>
          </p:cNvSpPr>
          <p:nvPr>
            <p:ph type="sldNum" sz="quarter" idx="12"/>
          </p:nvPr>
        </p:nvSpPr>
        <p:spPr/>
        <p:txBody>
          <a:bodyPr/>
          <a:lstStyle/>
          <a:p>
            <a:fld id="{61BA5777-89E2-0C42-9BCE-298721AA9BBD}" type="slidenum">
              <a:rPr lang="it-IT" smtClean="0">
                <a:solidFill>
                  <a:prstClr val="white"/>
                </a:solidFill>
              </a:rPr>
              <a:pPr/>
              <a:t>‹#›</a:t>
            </a:fld>
            <a:endParaRPr lang="it-IT">
              <a:solidFill>
                <a:prstClr val="white"/>
              </a:solidFill>
            </a:endParaRPr>
          </a:p>
        </p:txBody>
      </p:sp>
    </p:spTree>
    <p:extLst>
      <p:ext uri="{BB962C8B-B14F-4D97-AF65-F5344CB8AC3E}">
        <p14:creationId xmlns:p14="http://schemas.microsoft.com/office/powerpoint/2010/main" val="160108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F1EF2-DF0B-4BB9-8C71-09D474BB2D38}" type="datetimeFigureOut">
              <a:rPr lang="en-GB" smtClean="0"/>
              <a:pPr/>
              <a:t>28/09/16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322132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E79C6-D714-3E45-9ECD-A2186196892C}" type="datetime1">
              <a:rPr lang="it-IT" smtClean="0">
                <a:solidFill>
                  <a:prstClr val="white"/>
                </a:solidFill>
              </a:rPr>
              <a:pPr/>
              <a:t>28/09/16</a:t>
            </a:fld>
            <a:endParaRPr lang="it-IT">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7" name="Slide Number Placeholder 6"/>
          <p:cNvSpPr>
            <a:spLocks noGrp="1"/>
          </p:cNvSpPr>
          <p:nvPr>
            <p:ph type="sldNum" sz="quarter" idx="12"/>
          </p:nvPr>
        </p:nvSpPr>
        <p:spPr/>
        <p:txBody>
          <a:bodyPr/>
          <a:lstStyle/>
          <a:p>
            <a:fld id="{61BA5777-89E2-0C42-9BCE-298721AA9BBD}" type="slidenum">
              <a:rPr lang="it-IT" smtClean="0">
                <a:solidFill>
                  <a:prstClr val="white"/>
                </a:solidFill>
              </a:rPr>
              <a:pPr/>
              <a:t>‹#›</a:t>
            </a:fld>
            <a:endParaRPr lang="it-IT">
              <a:solidFill>
                <a:prstClr val="white"/>
              </a:solidFill>
            </a:endParaRPr>
          </a:p>
        </p:txBody>
      </p:sp>
    </p:spTree>
    <p:extLst>
      <p:ext uri="{BB962C8B-B14F-4D97-AF65-F5344CB8AC3E}">
        <p14:creationId xmlns:p14="http://schemas.microsoft.com/office/powerpoint/2010/main" val="4113591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C1C8E4-E771-A042-BFA8-262B951C3360}" type="datetime1">
              <a:rPr lang="it-IT" smtClean="0">
                <a:solidFill>
                  <a:prstClr val="white"/>
                </a:solidFill>
              </a:rPr>
              <a:pPr/>
              <a:t>28/09/16</a:t>
            </a:fld>
            <a:endParaRPr lang="it-IT">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6" name="Slide Number Placeholder 5"/>
          <p:cNvSpPr>
            <a:spLocks noGrp="1"/>
          </p:cNvSpPr>
          <p:nvPr>
            <p:ph type="sldNum" sz="quarter" idx="12"/>
          </p:nvPr>
        </p:nvSpPr>
        <p:spPr/>
        <p:txBody>
          <a:bodyPr/>
          <a:lstStyle/>
          <a:p>
            <a:fld id="{61BA5777-89E2-0C42-9BCE-298721AA9BBD}" type="slidenum">
              <a:rPr lang="it-IT" smtClean="0">
                <a:solidFill>
                  <a:prstClr val="white"/>
                </a:solidFill>
              </a:rPr>
              <a:pPr/>
              <a:t>‹#›</a:t>
            </a:fld>
            <a:endParaRPr lang="it-IT">
              <a:solidFill>
                <a:prstClr val="white"/>
              </a:solidFill>
            </a:endParaRPr>
          </a:p>
        </p:txBody>
      </p:sp>
    </p:spTree>
    <p:extLst>
      <p:ext uri="{BB962C8B-B14F-4D97-AF65-F5344CB8AC3E}">
        <p14:creationId xmlns:p14="http://schemas.microsoft.com/office/powerpoint/2010/main" val="3293819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8E5A7-866F-BD47-918D-D0BFA60BEE86}" type="datetime1">
              <a:rPr lang="it-IT" smtClean="0">
                <a:solidFill>
                  <a:prstClr val="white"/>
                </a:solidFill>
              </a:rPr>
              <a:pPr/>
              <a:t>28/09/16</a:t>
            </a:fld>
            <a:endParaRPr lang="it-IT">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6" name="Slide Number Placeholder 5"/>
          <p:cNvSpPr>
            <a:spLocks noGrp="1"/>
          </p:cNvSpPr>
          <p:nvPr>
            <p:ph type="sldNum" sz="quarter" idx="12"/>
          </p:nvPr>
        </p:nvSpPr>
        <p:spPr/>
        <p:txBody>
          <a:bodyPr/>
          <a:lstStyle/>
          <a:p>
            <a:fld id="{61BA5777-89E2-0C42-9BCE-298721AA9BBD}" type="slidenum">
              <a:rPr lang="it-IT" smtClean="0">
                <a:solidFill>
                  <a:prstClr val="white"/>
                </a:solidFill>
              </a:rPr>
              <a:pPr/>
              <a:t>‹#›</a:t>
            </a:fld>
            <a:endParaRPr lang="it-IT">
              <a:solidFill>
                <a:prstClr val="white"/>
              </a:solidFill>
            </a:endParaRPr>
          </a:p>
        </p:txBody>
      </p:sp>
    </p:spTree>
    <p:extLst>
      <p:ext uri="{BB962C8B-B14F-4D97-AF65-F5344CB8AC3E}">
        <p14:creationId xmlns:p14="http://schemas.microsoft.com/office/powerpoint/2010/main" val="351261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F1EF2-DF0B-4BB9-8C71-09D474BB2D38}" type="datetimeFigureOut">
              <a:rPr lang="en-GB" smtClean="0"/>
              <a:pPr/>
              <a:t>28/09/16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44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5F1EF2-DF0B-4BB9-8C71-09D474BB2D38}" type="datetimeFigureOut">
              <a:rPr lang="en-GB" smtClean="0"/>
              <a:pPr/>
              <a:t>28/09/16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37359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5F1EF2-DF0B-4BB9-8C71-09D474BB2D38}" type="datetimeFigureOut">
              <a:rPr lang="en-GB" smtClean="0"/>
              <a:pPr/>
              <a:t>28/09/16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31616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5F1EF2-DF0B-4BB9-8C71-09D474BB2D38}" type="datetimeFigureOut">
              <a:rPr lang="en-GB" smtClean="0"/>
              <a:pPr/>
              <a:t>28/09/16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16725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5F1EF2-DF0B-4BB9-8C71-09D474BB2D38}" type="datetimeFigureOut">
              <a:rPr lang="en-GB" smtClean="0"/>
              <a:pPr/>
              <a:t>28/09/16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98311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75F1EF2-DF0B-4BB9-8C71-09D474BB2D38}" type="datetimeFigureOut">
              <a:rPr lang="en-GB" smtClean="0"/>
              <a:pPr/>
              <a:t>28/09/16</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2C58C4-3789-4E0B-9A83-CA5475925250}" type="slidenum">
              <a:rPr lang="en-GB" smtClean="0"/>
              <a:pPr/>
              <a:t>‹#›</a:t>
            </a:fld>
            <a:endParaRPr lang="en-GB"/>
          </a:p>
        </p:txBody>
      </p:sp>
    </p:spTree>
    <p:extLst>
      <p:ext uri="{BB962C8B-B14F-4D97-AF65-F5344CB8AC3E}">
        <p14:creationId xmlns:p14="http://schemas.microsoft.com/office/powerpoint/2010/main" val="102608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F1EF2-DF0B-4BB9-8C71-09D474BB2D38}" type="datetimeFigureOut">
              <a:rPr lang="en-GB" smtClean="0"/>
              <a:pPr/>
              <a:t>28/09/16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6943231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75F1EF2-DF0B-4BB9-8C71-09D474BB2D38}" type="datetimeFigureOut">
              <a:rPr lang="en-GB" smtClean="0"/>
              <a:pPr/>
              <a:t>28/09/16</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C2C58C4-3789-4E0B-9A83-CA5475925250}"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830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3076" y="0"/>
            <a:ext cx="7422274" cy="801522"/>
          </a:xfrm>
          <a:prstGeom prst="rect">
            <a:avLst/>
          </a:prstGeom>
        </p:spPr>
        <p:txBody>
          <a:bodyPr vert="horz" lIns="91440" tIns="45720" rIns="91440" bIns="45720" rtlCol="0" anchor="ctr">
            <a:normAutofit/>
          </a:bodyPr>
          <a:lstStyle/>
          <a:p>
            <a:r>
              <a:rPr lang="it-IT" dirty="0" smtClean="0"/>
              <a:t>Fare clic per modificare stile</a:t>
            </a:r>
            <a:endParaRPr lang="en-US" dirty="0"/>
          </a:p>
        </p:txBody>
      </p:sp>
      <p:sp>
        <p:nvSpPr>
          <p:cNvPr id="3" name="Text Placeholder 2"/>
          <p:cNvSpPr>
            <a:spLocks noGrp="1"/>
          </p:cNvSpPr>
          <p:nvPr>
            <p:ph type="body" idx="1"/>
          </p:nvPr>
        </p:nvSpPr>
        <p:spPr>
          <a:xfrm>
            <a:off x="628650" y="1040523"/>
            <a:ext cx="7886700" cy="5087007"/>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Date Placeholder 3"/>
          <p:cNvSpPr>
            <a:spLocks noGrp="1"/>
          </p:cNvSpPr>
          <p:nvPr>
            <p:ph type="dt" sz="half" idx="2"/>
          </p:nvPr>
        </p:nvSpPr>
        <p:spPr>
          <a:xfrm>
            <a:off x="628650" y="6492875"/>
            <a:ext cx="2057400" cy="365125"/>
          </a:xfrm>
          <a:prstGeom prst="rect">
            <a:avLst/>
          </a:prstGeom>
        </p:spPr>
        <p:txBody>
          <a:bodyPr vert="horz" lIns="91440" tIns="45720" rIns="91440" bIns="45720" rtlCol="0" anchor="ctr"/>
          <a:lstStyle>
            <a:lvl1pPr algn="l">
              <a:defRPr sz="1200" baseline="0">
                <a:solidFill>
                  <a:schemeClr val="bg1"/>
                </a:solidFill>
              </a:defRPr>
            </a:lvl1pPr>
          </a:lstStyle>
          <a:p>
            <a:fld id="{7BDBF062-FEE4-5148-AD7F-0364C6CC1BCE}" type="datetime1">
              <a:rPr lang="it-IT" smtClean="0">
                <a:solidFill>
                  <a:prstClr val="white"/>
                </a:solidFill>
              </a:rPr>
              <a:pPr/>
              <a:t>28/09/16</a:t>
            </a:fld>
            <a:endParaRPr lang="it-IT" dirty="0">
              <a:solidFill>
                <a:prstClr val="white"/>
              </a:solidFill>
            </a:endParaRPr>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baseline="0">
                <a:solidFill>
                  <a:schemeClr val="bg1"/>
                </a:solidFill>
              </a:defRPr>
            </a:lvl1pPr>
          </a:lstStyle>
          <a:p>
            <a:r>
              <a:rPr lang="it-IT" dirty="0" err="1" smtClean="0">
                <a:solidFill>
                  <a:prstClr val="white"/>
                </a:solidFill>
              </a:rPr>
              <a:t>europe.rd-alliance.org</a:t>
            </a:r>
            <a:endParaRPr lang="it-IT" dirty="0">
              <a:solidFill>
                <a:prstClr val="white"/>
              </a:solidFill>
            </a:endParaRPr>
          </a:p>
        </p:txBody>
      </p:sp>
      <p:sp>
        <p:nvSpPr>
          <p:cNvPr id="6" name="Slide Number Placeholder 5"/>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a:defRPr sz="1200" baseline="0">
                <a:solidFill>
                  <a:schemeClr val="bg1"/>
                </a:solidFill>
              </a:defRPr>
            </a:lvl1pPr>
          </a:lstStyle>
          <a:p>
            <a:fld id="{61BA5777-89E2-0C42-9BCE-298721AA9BBD}" type="slidenum">
              <a:rPr lang="it-IT" smtClean="0">
                <a:solidFill>
                  <a:prstClr val="white"/>
                </a:solidFill>
              </a:rPr>
              <a:pPr/>
              <a:t>‹#›</a:t>
            </a:fld>
            <a:endParaRPr lang="it-IT" dirty="0">
              <a:solidFill>
                <a:prstClr val="white"/>
              </a:solidFill>
            </a:endParaRPr>
          </a:p>
        </p:txBody>
      </p:sp>
    </p:spTree>
    <p:extLst>
      <p:ext uri="{BB962C8B-B14F-4D97-AF65-F5344CB8AC3E}">
        <p14:creationId xmlns:p14="http://schemas.microsoft.com/office/powerpoint/2010/main" val="42704009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4"/>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4"/>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4"/>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9.tiff"/><Relationship Id="rId3" Type="http://schemas.openxmlformats.org/officeDocument/2006/relationships/image" Target="../media/image8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jpeg"/></Relationships>
</file>

<file path=ppt/slides/_rels/slide15.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 Id="rId3" Type="http://schemas.openxmlformats.org/officeDocument/2006/relationships/image" Target="../media/image8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87.png"/></Relationships>
</file>

<file path=ppt/slides/_rels/slide21.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23.jpeg"/><Relationship Id="rId5"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19.png"/><Relationship Id="rId6"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3" Type="http://schemas.openxmlformats.org/officeDocument/2006/relationships/image" Target="../media/image29.jpeg"/><Relationship Id="rId14" Type="http://schemas.openxmlformats.org/officeDocument/2006/relationships/image" Target="../media/image30.jpe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image" Target="../media/image33.jpeg"/><Relationship Id="rId18" Type="http://schemas.openxmlformats.org/officeDocument/2006/relationships/image" Target="../media/image34.jpeg"/><Relationship Id="rId19" Type="http://schemas.openxmlformats.org/officeDocument/2006/relationships/image" Target="../media/image35.jpeg"/><Relationship Id="rId50" Type="http://schemas.openxmlformats.org/officeDocument/2006/relationships/image" Target="../media/image65.png"/><Relationship Id="rId51" Type="http://schemas.openxmlformats.org/officeDocument/2006/relationships/image" Target="../media/image66.png"/><Relationship Id="rId52" Type="http://schemas.openxmlformats.org/officeDocument/2006/relationships/image" Target="../media/image67.png"/><Relationship Id="rId53" Type="http://schemas.openxmlformats.org/officeDocument/2006/relationships/image" Target="../media/image68.png"/><Relationship Id="rId54" Type="http://schemas.openxmlformats.org/officeDocument/2006/relationships/image" Target="../media/image69.png"/><Relationship Id="rId40" Type="http://schemas.openxmlformats.org/officeDocument/2006/relationships/image" Target="../media/image56.png"/><Relationship Id="rId41" Type="http://schemas.openxmlformats.org/officeDocument/2006/relationships/image" Target="../media/image57.png"/><Relationship Id="rId42" Type="http://schemas.openxmlformats.org/officeDocument/2006/relationships/image" Target="../media/image58.jpeg"/><Relationship Id="rId43" Type="http://schemas.openxmlformats.org/officeDocument/2006/relationships/image" Target="../media/image59.jpeg"/><Relationship Id="rId44" Type="http://schemas.openxmlformats.org/officeDocument/2006/relationships/image" Target="../media/image60.png"/><Relationship Id="rId45" Type="http://schemas.openxmlformats.org/officeDocument/2006/relationships/image" Target="../media/image61.png"/><Relationship Id="rId46" Type="http://schemas.openxmlformats.org/officeDocument/2006/relationships/image" Target="../media/image62.png"/><Relationship Id="rId47" Type="http://schemas.openxmlformats.org/officeDocument/2006/relationships/image" Target="../media/image63.jpeg"/><Relationship Id="rId48" Type="http://schemas.openxmlformats.org/officeDocument/2006/relationships/hyperlink" Target="https://www.rd-alliance.org/system/files/logoCAICYT_1001.png" TargetMode="External"/><Relationship Id="rId49"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png"/><Relationship Id="rId9" Type="http://schemas.openxmlformats.org/officeDocument/2006/relationships/image" Target="../media/image25.jpeg"/><Relationship Id="rId30" Type="http://schemas.openxmlformats.org/officeDocument/2006/relationships/image" Target="../media/image46.jpeg"/><Relationship Id="rId31" Type="http://schemas.openxmlformats.org/officeDocument/2006/relationships/image" Target="../media/image47.gif"/><Relationship Id="rId32" Type="http://schemas.openxmlformats.org/officeDocument/2006/relationships/image" Target="../media/image48.jpeg"/><Relationship Id="rId33" Type="http://schemas.openxmlformats.org/officeDocument/2006/relationships/image" Target="../media/image49.png"/><Relationship Id="rId34" Type="http://schemas.openxmlformats.org/officeDocument/2006/relationships/image" Target="../media/image50.png"/><Relationship Id="rId35" Type="http://schemas.openxmlformats.org/officeDocument/2006/relationships/image" Target="../media/image51.png"/><Relationship Id="rId36" Type="http://schemas.openxmlformats.org/officeDocument/2006/relationships/image" Target="../media/image52.png"/><Relationship Id="rId37" Type="http://schemas.openxmlformats.org/officeDocument/2006/relationships/image" Target="../media/image53.jpeg"/><Relationship Id="rId38" Type="http://schemas.openxmlformats.org/officeDocument/2006/relationships/image" Target="../media/image54.png"/><Relationship Id="rId39" Type="http://schemas.openxmlformats.org/officeDocument/2006/relationships/image" Target="../media/image55.png"/><Relationship Id="rId20" Type="http://schemas.openxmlformats.org/officeDocument/2006/relationships/image" Target="../media/image36.png"/><Relationship Id="rId21" Type="http://schemas.openxmlformats.org/officeDocument/2006/relationships/image" Target="../media/image37.jpeg"/><Relationship Id="rId22" Type="http://schemas.openxmlformats.org/officeDocument/2006/relationships/image" Target="../media/image38.png"/><Relationship Id="rId23" Type="http://schemas.openxmlformats.org/officeDocument/2006/relationships/image" Target="../media/image39.gif"/><Relationship Id="rId24" Type="http://schemas.openxmlformats.org/officeDocument/2006/relationships/image" Target="../media/image40.png"/><Relationship Id="rId25" Type="http://schemas.openxmlformats.org/officeDocument/2006/relationships/image" Target="../media/image41.jpeg"/><Relationship Id="rId26" Type="http://schemas.openxmlformats.org/officeDocument/2006/relationships/image" Target="../media/image42.jpeg"/><Relationship Id="rId27" Type="http://schemas.openxmlformats.org/officeDocument/2006/relationships/image" Target="../media/image43.jpeg"/><Relationship Id="rId28" Type="http://schemas.openxmlformats.org/officeDocument/2006/relationships/image" Target="../media/image44.gif"/><Relationship Id="rId29" Type="http://schemas.openxmlformats.org/officeDocument/2006/relationships/image" Target="../media/image45.png"/><Relationship Id="rId10" Type="http://schemas.openxmlformats.org/officeDocument/2006/relationships/image" Target="../media/image26.jpeg"/><Relationship Id="rId11" Type="http://schemas.openxmlformats.org/officeDocument/2006/relationships/image" Target="../media/image27.png"/><Relationship Id="rId12"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1811" y="878075"/>
            <a:ext cx="7007027" cy="1724790"/>
          </a:xfrm>
        </p:spPr>
        <p:txBody>
          <a:bodyPr>
            <a:normAutofit/>
          </a:bodyPr>
          <a:lstStyle/>
          <a:p>
            <a:pPr algn="r"/>
            <a:r>
              <a:rPr lang="en-GB" sz="6000" b="1" dirty="0" smtClean="0"/>
              <a:t>The </a:t>
            </a:r>
            <a:r>
              <a:rPr lang="en-GB" sz="6000" b="1" dirty="0" smtClean="0"/>
              <a:t>Research Data Alliance</a:t>
            </a:r>
            <a:endParaRPr lang="en-GB" sz="6000" b="1" dirty="0"/>
          </a:p>
        </p:txBody>
      </p:sp>
      <p:sp>
        <p:nvSpPr>
          <p:cNvPr id="3" name="Subtitle 2"/>
          <p:cNvSpPr>
            <a:spLocks noGrp="1"/>
          </p:cNvSpPr>
          <p:nvPr>
            <p:ph type="subTitle" idx="1"/>
          </p:nvPr>
        </p:nvSpPr>
        <p:spPr/>
        <p:txBody>
          <a:bodyPr>
            <a:normAutofit fontScale="85000" lnSpcReduction="20000"/>
          </a:bodyPr>
          <a:lstStyle/>
          <a:p>
            <a:pPr algn="ctr"/>
            <a:r>
              <a:rPr lang="en-GB" b="1" dirty="0" smtClean="0"/>
              <a:t>Raphael Ritz, MPCDF</a:t>
            </a:r>
          </a:p>
          <a:p>
            <a:pPr algn="ctr"/>
            <a:r>
              <a:rPr lang="en-GB" b="1" dirty="0" err="1" smtClean="0"/>
              <a:t>Raphael.ritz@mpcdf.mpg.de</a:t>
            </a:r>
            <a:endParaRPr lang="en-GB" b="1" dirty="0" smtClean="0"/>
          </a:p>
          <a:p>
            <a:pPr algn="ctr"/>
            <a:r>
              <a:rPr lang="en-GB" b="1" dirty="0" smtClean="0"/>
              <a:t>@</a:t>
            </a:r>
            <a:r>
              <a:rPr lang="en-GB" b="1" dirty="0" err="1" smtClean="0"/>
              <a:t>resdatall</a:t>
            </a:r>
            <a:r>
              <a:rPr lang="en-GB" b="1" dirty="0" smtClean="0"/>
              <a:t> @</a:t>
            </a:r>
            <a:r>
              <a:rPr lang="en-GB" b="1" dirty="0" err="1" smtClean="0"/>
              <a:t>rda_Europe</a:t>
            </a:r>
            <a:r>
              <a:rPr lang="en-GB" b="1" dirty="0" smtClean="0"/>
              <a:t> @RDA_US</a:t>
            </a:r>
            <a:endParaRPr lang="it-IT"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457" y="857250"/>
            <a:ext cx="2320295" cy="1516251"/>
          </a:xfrm>
          <a:prstGeom prst="rect">
            <a:avLst/>
          </a:prstGeom>
        </p:spPr>
      </p:pic>
      <p:sp>
        <p:nvSpPr>
          <p:cNvPr id="6" name="Rectangle 5"/>
          <p:cNvSpPr/>
          <p:nvPr/>
        </p:nvSpPr>
        <p:spPr>
          <a:xfrm>
            <a:off x="3507280" y="6430876"/>
            <a:ext cx="2179315" cy="338554"/>
          </a:xfrm>
          <a:prstGeom prst="rect">
            <a:avLst/>
          </a:prstGeom>
        </p:spPr>
        <p:txBody>
          <a:bodyPr wrap="none">
            <a:spAutoFit/>
          </a:bodyPr>
          <a:lstStyle/>
          <a:p>
            <a:r>
              <a:rPr lang="en-GB" sz="1600" b="1" dirty="0">
                <a:solidFill>
                  <a:schemeClr val="bg1"/>
                </a:solidFill>
              </a:rPr>
              <a:t>https://rd-alliance.org/</a:t>
            </a:r>
          </a:p>
        </p:txBody>
      </p:sp>
      <p:sp>
        <p:nvSpPr>
          <p:cNvPr id="4" name="TextBox 3"/>
          <p:cNvSpPr txBox="1"/>
          <p:nvPr/>
        </p:nvSpPr>
        <p:spPr>
          <a:xfrm>
            <a:off x="2398683" y="2994863"/>
            <a:ext cx="5176304" cy="584776"/>
          </a:xfrm>
          <a:prstGeom prst="rect">
            <a:avLst/>
          </a:prstGeom>
          <a:noFill/>
        </p:spPr>
        <p:txBody>
          <a:bodyPr wrap="none" rtlCol="0">
            <a:spAutoFit/>
          </a:bodyPr>
          <a:lstStyle/>
          <a:p>
            <a:r>
              <a:rPr lang="en-US" dirty="0" smtClean="0"/>
              <a:t> </a:t>
            </a:r>
            <a:r>
              <a:rPr lang="en-US" sz="3200" dirty="0" smtClean="0"/>
              <a:t>- And RDA Europe’s role in it -</a:t>
            </a:r>
            <a:r>
              <a:rPr lang="en-US" dirty="0" smtClean="0"/>
              <a:t> </a:t>
            </a:r>
            <a:endParaRPr lang="en-US" dirty="0"/>
          </a:p>
        </p:txBody>
      </p:sp>
    </p:spTree>
    <p:extLst>
      <p:ext uri="{BB962C8B-B14F-4D97-AF65-F5344CB8AC3E}">
        <p14:creationId xmlns:p14="http://schemas.microsoft.com/office/powerpoint/2010/main" val="3794215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076" y="0"/>
            <a:ext cx="7422274" cy="1077686"/>
          </a:xfrm>
        </p:spPr>
        <p:txBody>
          <a:bodyPr vert="horz" lIns="91440" tIns="45720" rIns="91440" bIns="45720" rtlCol="0" anchor="ctr">
            <a:normAutofit fontScale="90000"/>
          </a:bodyPr>
          <a:lstStyle/>
          <a:p>
            <a:r>
              <a:rPr lang="en-GB" b="1" dirty="0">
                <a:solidFill>
                  <a:srgbClr val="2E75B6"/>
                </a:solidFill>
              </a:rPr>
              <a:t>RDA Europe Collaboration Projects / Adoption Cases</a:t>
            </a:r>
          </a:p>
        </p:txBody>
      </p:sp>
      <p:sp>
        <p:nvSpPr>
          <p:cNvPr id="4" name="Date Placeholder 3"/>
          <p:cNvSpPr>
            <a:spLocks noGrp="1"/>
          </p:cNvSpPr>
          <p:nvPr>
            <p:ph type="dt" sz="half" idx="10"/>
          </p:nvPr>
        </p:nvSpPr>
        <p:spPr/>
        <p:txBody>
          <a:bodyPr/>
          <a:lstStyle/>
          <a:p>
            <a:fld id="{68E700F3-2BF6-754F-9D1D-05527DC05CEB}" type="datetime1">
              <a:rPr lang="it-IT" smtClean="0">
                <a:solidFill>
                  <a:prstClr val="white"/>
                </a:solidFill>
              </a:rPr>
              <a:pPr/>
              <a:t>28/09/16</a:t>
            </a:fld>
            <a:endParaRPr lang="it-IT">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6" name="Slide Number Placeholder 5"/>
          <p:cNvSpPr>
            <a:spLocks noGrp="1"/>
          </p:cNvSpPr>
          <p:nvPr>
            <p:ph type="sldNum" sz="quarter" idx="12"/>
          </p:nvPr>
        </p:nvSpPr>
        <p:spPr/>
        <p:txBody>
          <a:bodyPr/>
          <a:lstStyle/>
          <a:p>
            <a:fld id="{61BA5777-89E2-0C42-9BCE-298721AA9BBD}" type="slidenum">
              <a:rPr lang="it-IT" smtClean="0">
                <a:solidFill>
                  <a:prstClr val="white"/>
                </a:solidFill>
              </a:rPr>
              <a:pPr/>
              <a:t>10</a:t>
            </a:fld>
            <a:endParaRPr lang="it-IT">
              <a:solidFill>
                <a:prstClr val="white"/>
              </a:solidFill>
            </a:endParaRPr>
          </a:p>
        </p:txBody>
      </p:sp>
      <p:graphicFrame>
        <p:nvGraphicFramePr>
          <p:cNvPr id="10" name="Diagram 9"/>
          <p:cNvGraphicFramePr/>
          <p:nvPr>
            <p:extLst/>
          </p:nvPr>
        </p:nvGraphicFramePr>
        <p:xfrm>
          <a:off x="1625600" y="1016000"/>
          <a:ext cx="7528983" cy="5367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139383" y="1186694"/>
            <a:ext cx="2347383" cy="28623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smtClean="0">
                <a:solidFill>
                  <a:srgbClr val="2E75B6"/>
                </a:solidFill>
              </a:rPr>
              <a:t>Objective</a:t>
            </a:r>
            <a:r>
              <a:rPr lang="en-GB" dirty="0" smtClean="0">
                <a:solidFill>
                  <a:srgbClr val="2E75B6"/>
                </a:solidFill>
              </a:rPr>
              <a:t>: to </a:t>
            </a:r>
            <a:r>
              <a:rPr lang="en-GB" dirty="0">
                <a:solidFill>
                  <a:srgbClr val="2E75B6"/>
                </a:solidFill>
              </a:rPr>
              <a:t>support communities that want to test/adopt RDA outputs. </a:t>
            </a:r>
            <a:endParaRPr lang="en-GB" dirty="0" smtClean="0">
              <a:solidFill>
                <a:srgbClr val="2E75B6"/>
              </a:solidFill>
            </a:endParaRPr>
          </a:p>
          <a:p>
            <a:r>
              <a:rPr lang="en-GB" b="1" dirty="0">
                <a:solidFill>
                  <a:srgbClr val="2E75B6"/>
                </a:solidFill>
              </a:rPr>
              <a:t>1</a:t>
            </a:r>
            <a:r>
              <a:rPr lang="en-GB" b="1" baseline="30000" dirty="0">
                <a:solidFill>
                  <a:srgbClr val="2E75B6"/>
                </a:solidFill>
              </a:rPr>
              <a:t>st</a:t>
            </a:r>
            <a:r>
              <a:rPr lang="en-GB" b="1" dirty="0">
                <a:solidFill>
                  <a:srgbClr val="2E75B6"/>
                </a:solidFill>
              </a:rPr>
              <a:t> call</a:t>
            </a:r>
            <a:r>
              <a:rPr lang="en-GB" dirty="0">
                <a:solidFill>
                  <a:srgbClr val="2E75B6"/>
                </a:solidFill>
              </a:rPr>
              <a:t>: Sept </a:t>
            </a:r>
            <a:r>
              <a:rPr lang="en-GB" dirty="0" smtClean="0">
                <a:solidFill>
                  <a:srgbClr val="2E75B6"/>
                </a:solidFill>
              </a:rPr>
              <a:t>– Dec </a:t>
            </a:r>
            <a:r>
              <a:rPr lang="en-GB" dirty="0">
                <a:solidFill>
                  <a:srgbClr val="2E75B6"/>
                </a:solidFill>
              </a:rPr>
              <a:t>2015 </a:t>
            </a:r>
            <a:endParaRPr lang="en-GB" dirty="0" smtClean="0">
              <a:solidFill>
                <a:srgbClr val="2E75B6"/>
              </a:solidFill>
            </a:endParaRPr>
          </a:p>
          <a:p>
            <a:r>
              <a:rPr lang="en-GB" b="1" dirty="0" smtClean="0">
                <a:solidFill>
                  <a:srgbClr val="2E75B6"/>
                </a:solidFill>
              </a:rPr>
              <a:t>Outcome</a:t>
            </a:r>
            <a:r>
              <a:rPr lang="en-GB" dirty="0" smtClean="0">
                <a:solidFill>
                  <a:srgbClr val="2E75B6"/>
                </a:solidFill>
              </a:rPr>
              <a:t>: 25 submitted &amp; 7 selected</a:t>
            </a:r>
            <a:r>
              <a:rPr lang="en-GB" dirty="0">
                <a:solidFill>
                  <a:srgbClr val="2E75B6"/>
                </a:solidFill>
              </a:rPr>
              <a:t>. </a:t>
            </a:r>
            <a:endParaRPr lang="en-GB" dirty="0" smtClean="0">
              <a:solidFill>
                <a:srgbClr val="2E75B6"/>
              </a:solidFill>
            </a:endParaRPr>
          </a:p>
          <a:p>
            <a:r>
              <a:rPr lang="en-GB" b="1" dirty="0" smtClean="0">
                <a:solidFill>
                  <a:srgbClr val="2E75B6"/>
                </a:solidFill>
              </a:rPr>
              <a:t>Start: </a:t>
            </a:r>
            <a:r>
              <a:rPr lang="en-GB" dirty="0" smtClean="0">
                <a:solidFill>
                  <a:srgbClr val="2E75B6"/>
                </a:solidFill>
              </a:rPr>
              <a:t>Mid 2016</a:t>
            </a:r>
          </a:p>
        </p:txBody>
      </p:sp>
    </p:spTree>
    <p:extLst>
      <p:ext uri="{BB962C8B-B14F-4D97-AF65-F5344CB8AC3E}">
        <p14:creationId xmlns:p14="http://schemas.microsoft.com/office/powerpoint/2010/main" val="15777379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E700F3-2BF6-754F-9D1D-05527DC05CEB}" type="datetime1">
              <a:rPr lang="it-IT" smtClean="0">
                <a:solidFill>
                  <a:prstClr val="white"/>
                </a:solidFill>
              </a:rPr>
              <a:pPr/>
              <a:t>28/09/16</a:t>
            </a:fld>
            <a:endParaRPr lang="it-IT">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6" name="Slide Number Placeholder 5"/>
          <p:cNvSpPr>
            <a:spLocks noGrp="1"/>
          </p:cNvSpPr>
          <p:nvPr>
            <p:ph type="sldNum" sz="quarter" idx="12"/>
          </p:nvPr>
        </p:nvSpPr>
        <p:spPr/>
        <p:txBody>
          <a:bodyPr/>
          <a:lstStyle/>
          <a:p>
            <a:fld id="{61BA5777-89E2-0C42-9BCE-298721AA9BBD}" type="slidenum">
              <a:rPr lang="it-IT" smtClean="0">
                <a:solidFill>
                  <a:prstClr val="white"/>
                </a:solidFill>
              </a:rPr>
              <a:pPr/>
              <a:t>11</a:t>
            </a:fld>
            <a:endParaRPr lang="it-IT">
              <a:solidFill>
                <a:prstClr val="white"/>
              </a:solidFill>
            </a:endParaRPr>
          </a:p>
        </p:txBody>
      </p:sp>
      <p:sp>
        <p:nvSpPr>
          <p:cNvPr id="7" name="Content Placeholder 1"/>
          <p:cNvSpPr>
            <a:spLocks noGrp="1"/>
          </p:cNvSpPr>
          <p:nvPr>
            <p:ph idx="1"/>
          </p:nvPr>
        </p:nvSpPr>
        <p:spPr>
          <a:xfrm>
            <a:off x="1903844" y="1409840"/>
            <a:ext cx="7002989" cy="3007100"/>
          </a:xfrm>
        </p:spPr>
        <p:txBody>
          <a:bodyPr/>
          <a:lstStyle/>
          <a:p>
            <a:pPr>
              <a:buFont typeface="Wingdings" panose="05000000000000000000" pitchFamily="2" charset="2"/>
              <a:buChar char="ü"/>
            </a:pPr>
            <a:r>
              <a:rPr lang="en-GB" sz="1800" dirty="0" smtClean="0">
                <a:latin typeface="Gisha" panose="020B0502040204020203" pitchFamily="34" charset="-79"/>
                <a:cs typeface="Gisha" panose="020B0502040204020203" pitchFamily="34" charset="-79"/>
              </a:rPr>
              <a:t>Co-organization </a:t>
            </a:r>
            <a:r>
              <a:rPr lang="en-GB" sz="1800" dirty="0">
                <a:latin typeface="Gisha" panose="020B0502040204020203" pitchFamily="34" charset="-79"/>
                <a:cs typeface="Gisha" panose="020B0502040204020203" pitchFamily="34" charset="-79"/>
              </a:rPr>
              <a:t>of domain workshops or training courses on barriers, solutions, RDA results and adoption possibilities. </a:t>
            </a:r>
          </a:p>
          <a:p>
            <a:pPr>
              <a:buFont typeface="Wingdings" panose="05000000000000000000" pitchFamily="2" charset="2"/>
              <a:buChar char="ü"/>
            </a:pPr>
            <a:r>
              <a:rPr lang="en-GB" sz="1800" dirty="0">
                <a:latin typeface="Gisha" panose="020B0502040204020203" pitchFamily="34" charset="-79"/>
                <a:cs typeface="Gisha" panose="020B0502040204020203" pitchFamily="34" charset="-79"/>
              </a:rPr>
              <a:t>Adoption of a specific RDA output and integration into the infrastructure software stack.</a:t>
            </a:r>
          </a:p>
          <a:p>
            <a:pPr>
              <a:buFont typeface="Wingdings" panose="05000000000000000000" pitchFamily="2" charset="2"/>
              <a:buChar char="ü"/>
            </a:pPr>
            <a:r>
              <a:rPr lang="en-GB" sz="1800" dirty="0">
                <a:latin typeface="Gisha" panose="020B0502040204020203" pitchFamily="34" charset="-79"/>
                <a:cs typeface="Gisha" panose="020B0502040204020203" pitchFamily="34" charset="-79"/>
              </a:rPr>
              <a:t>Adaptation of some existing software stack to be compliant with RDA guidelines. </a:t>
            </a:r>
          </a:p>
          <a:p>
            <a:pPr>
              <a:buFont typeface="Wingdings" panose="05000000000000000000" pitchFamily="2" charset="2"/>
              <a:buChar char="ü"/>
            </a:pPr>
            <a:r>
              <a:rPr lang="en-GB" sz="1800" dirty="0">
                <a:latin typeface="Gisha" panose="020B0502040204020203" pitchFamily="34" charset="-79"/>
                <a:cs typeface="Gisha" panose="020B0502040204020203" pitchFamily="34" charset="-79"/>
              </a:rPr>
              <a:t>Writing guidelines on RDA output tuned to domain specialties.</a:t>
            </a:r>
          </a:p>
        </p:txBody>
      </p:sp>
      <p:sp>
        <p:nvSpPr>
          <p:cNvPr id="10" name="CasellaDiTesto 9"/>
          <p:cNvSpPr txBox="1">
            <a:spLocks noChangeArrowheads="1"/>
          </p:cNvSpPr>
          <p:nvPr/>
        </p:nvSpPr>
        <p:spPr bwMode="auto">
          <a:xfrm>
            <a:off x="146273" y="1972701"/>
            <a:ext cx="1653973" cy="3108543"/>
          </a:xfrm>
          <a:prstGeom prst="rect">
            <a:avLst/>
          </a:prstGeom>
          <a:solidFill>
            <a:schemeClr val="accent5">
              <a:lumMod val="60000"/>
              <a:lumOff val="40000"/>
            </a:schemeClr>
          </a:solidFill>
          <a:ln>
            <a:noFill/>
          </a:ln>
          <a:extLst/>
        </p:spPr>
        <p:txBody>
          <a:bodyPr wrap="square">
            <a:spAutoFit/>
          </a:bodyPr>
          <a:lstStyle>
            <a:lvl1pPr eaLnBrk="0" hangingPunct="0">
              <a:defRPr sz="2800" b="1">
                <a:solidFill>
                  <a:schemeClr val="bg1"/>
                </a:solidFill>
                <a:latin typeface="Arial" panose="020B0604020202020204" pitchFamily="34" charset="0"/>
                <a:ea typeface="ＭＳ Ｐゴシック" pitchFamily="34" charset="-128"/>
              </a:defRPr>
            </a:lvl1pPr>
            <a:lvl2pPr marL="742950" indent="-285750" eaLnBrk="0" hangingPunct="0">
              <a:defRPr sz="2800" b="1">
                <a:solidFill>
                  <a:schemeClr val="bg1"/>
                </a:solidFill>
                <a:latin typeface="Arial" panose="020B0604020202020204" pitchFamily="34" charset="0"/>
                <a:ea typeface="ＭＳ Ｐゴシック" pitchFamily="34" charset="-128"/>
              </a:defRPr>
            </a:lvl2pPr>
            <a:lvl3pPr marL="1143000" indent="-228600" eaLnBrk="0" hangingPunct="0">
              <a:defRPr sz="2800" b="1">
                <a:solidFill>
                  <a:schemeClr val="bg1"/>
                </a:solidFill>
                <a:latin typeface="Arial" panose="020B0604020202020204" pitchFamily="34" charset="0"/>
                <a:ea typeface="ＭＳ Ｐゴシック" pitchFamily="34" charset="-128"/>
              </a:defRPr>
            </a:lvl3pPr>
            <a:lvl4pPr marL="1600200" indent="-228600" eaLnBrk="0" hangingPunct="0">
              <a:defRPr sz="2800" b="1">
                <a:solidFill>
                  <a:schemeClr val="bg1"/>
                </a:solidFill>
                <a:latin typeface="Arial" panose="020B0604020202020204" pitchFamily="34" charset="0"/>
                <a:ea typeface="ＭＳ Ｐゴシック" pitchFamily="34" charset="-128"/>
              </a:defRPr>
            </a:lvl4pPr>
            <a:lvl5pPr marL="2057400" indent="-228600" eaLnBrk="0" hangingPunct="0">
              <a:defRPr sz="2800" b="1">
                <a:solidFill>
                  <a:schemeClr val="bg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9pPr>
          </a:lstStyle>
          <a:p>
            <a:pPr eaLnBrk="1" hangingPunct="1"/>
            <a:r>
              <a:rPr lang="en-GB" altLang="en-US" sz="1400" i="1" dirty="0">
                <a:solidFill>
                  <a:schemeClr val="tx1"/>
                </a:solidFill>
              </a:rPr>
              <a:t>In the case of RDA Result Uptake &amp; Test projects collaborations should be short and focused activities with concrete results produced within a 6 month time frame and should be in the order of 15.000€</a:t>
            </a:r>
            <a:r>
              <a:rPr lang="en-GB" altLang="en-US" sz="1400" dirty="0">
                <a:solidFill>
                  <a:schemeClr val="tx1"/>
                </a:solidFill>
              </a:rPr>
              <a:t>.</a:t>
            </a:r>
          </a:p>
        </p:txBody>
      </p:sp>
      <p:sp>
        <p:nvSpPr>
          <p:cNvPr id="11" name="CasellaDiTesto 8"/>
          <p:cNvSpPr txBox="1"/>
          <p:nvPr/>
        </p:nvSpPr>
        <p:spPr>
          <a:xfrm>
            <a:off x="2315106" y="5736863"/>
            <a:ext cx="6391274" cy="276999"/>
          </a:xfrm>
          <a:prstGeom prst="rect">
            <a:avLst/>
          </a:prstGeom>
          <a:solidFill>
            <a:schemeClr val="accent1">
              <a:lumMod val="40000"/>
              <a:lumOff val="60000"/>
            </a:schemeClr>
          </a:solidFill>
        </p:spPr>
        <p:txBody>
          <a:bodyPr wrap="square">
            <a:spAutoFit/>
          </a:bodyPr>
          <a:lstStyle/>
          <a:p>
            <a:pPr>
              <a:defRPr/>
            </a:pPr>
            <a:r>
              <a:rPr lang="en-GB" sz="1200" b="1" dirty="0">
                <a:latin typeface="Arial" charset="0"/>
                <a:ea typeface="ＭＳ Ｐゴシック" charset="0"/>
                <a:cs typeface="ＭＳ Ｐゴシック" charset="0"/>
              </a:rPr>
              <a:t>More information </a:t>
            </a:r>
            <a:r>
              <a:rPr lang="en-GB" sz="1200" b="1" u="sng" dirty="0">
                <a:latin typeface="Arial" charset="0"/>
                <a:ea typeface="ＭＳ Ｐゴシック" charset="0"/>
                <a:cs typeface="ＭＳ Ｐゴシック" charset="0"/>
              </a:rPr>
              <a:t>http://</a:t>
            </a:r>
            <a:r>
              <a:rPr lang="en-GB" sz="1200" b="1" u="sng" dirty="0" smtClean="0">
                <a:latin typeface="Arial" charset="0"/>
                <a:ea typeface="ＭＳ Ｐゴシック" charset="0"/>
                <a:cs typeface="ＭＳ Ｐゴシック" charset="0"/>
              </a:rPr>
              <a:t>europe.rd-alliance.org/rda-europe-call-collaboration-projects</a:t>
            </a:r>
            <a:endParaRPr lang="en-GB" sz="1200" b="1" u="sng" dirty="0">
              <a:latin typeface="Arial" charset="0"/>
              <a:ea typeface="ＭＳ Ｐゴシック" charset="0"/>
              <a:cs typeface="ＭＳ Ｐゴシック" charset="0"/>
            </a:endParaRPr>
          </a:p>
        </p:txBody>
      </p:sp>
      <p:sp>
        <p:nvSpPr>
          <p:cNvPr id="12" name="Title 1"/>
          <p:cNvSpPr txBox="1">
            <a:spLocks/>
          </p:cNvSpPr>
          <p:nvPr/>
        </p:nvSpPr>
        <p:spPr>
          <a:xfrm>
            <a:off x="1284106" y="70443"/>
            <a:ext cx="7422274" cy="10776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r>
              <a:rPr lang="en-GB" b="1" dirty="0" smtClean="0">
                <a:solidFill>
                  <a:srgbClr val="2E75B6"/>
                </a:solidFill>
              </a:rPr>
              <a:t>RDA Europe Collaboration Projects / Adoption Cases - </a:t>
            </a:r>
            <a:r>
              <a:rPr lang="en-GB" b="1" dirty="0">
                <a:solidFill>
                  <a:srgbClr val="2E75B6"/>
                </a:solidFill>
              </a:rPr>
              <a:t>2nd Call</a:t>
            </a:r>
          </a:p>
        </p:txBody>
      </p:sp>
      <p:sp>
        <p:nvSpPr>
          <p:cNvPr id="3" name="CasellaDiTesto 2"/>
          <p:cNvSpPr txBox="1"/>
          <p:nvPr/>
        </p:nvSpPr>
        <p:spPr>
          <a:xfrm>
            <a:off x="3418922" y="4280947"/>
            <a:ext cx="5725078" cy="646331"/>
          </a:xfrm>
          <a:prstGeom prst="rect">
            <a:avLst/>
          </a:prstGeom>
          <a:noFill/>
        </p:spPr>
        <p:txBody>
          <a:bodyPr wrap="square" rtlCol="0">
            <a:spAutoFit/>
          </a:bodyPr>
          <a:lstStyle/>
          <a:p>
            <a:pPr lvl="0"/>
            <a:r>
              <a:rPr lang="en-GB" b="1" dirty="0"/>
              <a:t>Call for Collaboration Launch</a:t>
            </a:r>
            <a:r>
              <a:rPr lang="en-GB" dirty="0"/>
              <a:t>: </a:t>
            </a:r>
            <a:r>
              <a:rPr lang="en-GB" dirty="0" smtClean="0"/>
              <a:t>mid  </a:t>
            </a:r>
            <a:r>
              <a:rPr lang="en-GB" dirty="0"/>
              <a:t>May 2016</a:t>
            </a:r>
            <a:endParaRPr lang="it-IT" dirty="0"/>
          </a:p>
          <a:p>
            <a:pPr lvl="0"/>
            <a:r>
              <a:rPr lang="en-GB" b="1" dirty="0"/>
              <a:t>Deadline of Submission: </a:t>
            </a:r>
            <a:r>
              <a:rPr lang="en-GB" dirty="0" smtClean="0"/>
              <a:t>end  </a:t>
            </a:r>
            <a:r>
              <a:rPr lang="en-GB" dirty="0"/>
              <a:t>September </a:t>
            </a:r>
            <a:r>
              <a:rPr lang="en-GB" dirty="0" smtClean="0"/>
              <a:t>2016</a:t>
            </a:r>
            <a:endParaRPr lang="it-IT" dirty="0"/>
          </a:p>
        </p:txBody>
      </p:sp>
    </p:spTree>
    <p:extLst>
      <p:ext uri="{BB962C8B-B14F-4D97-AF65-F5344CB8AC3E}">
        <p14:creationId xmlns:p14="http://schemas.microsoft.com/office/powerpoint/2010/main" val="26701051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6137" y="3677696"/>
            <a:ext cx="1839614" cy="2557369"/>
          </a:xfrm>
          <a:prstGeom prst="rect">
            <a:avLst/>
          </a:prstGeom>
        </p:spPr>
      </p:pic>
      <p:pic>
        <p:nvPicPr>
          <p:cNvPr id="7" name="Picture 6"/>
          <p:cNvPicPr>
            <a:picLocks noChangeAspect="1"/>
          </p:cNvPicPr>
          <p:nvPr/>
        </p:nvPicPr>
        <p:blipFill>
          <a:blip r:embed="rId3"/>
          <a:stretch>
            <a:fillRect/>
          </a:stretch>
        </p:blipFill>
        <p:spPr>
          <a:xfrm>
            <a:off x="4118089" y="3502422"/>
            <a:ext cx="4881978" cy="2533781"/>
          </a:xfrm>
          <a:prstGeom prst="rect">
            <a:avLst/>
          </a:prstGeom>
        </p:spPr>
      </p:pic>
      <p:sp>
        <p:nvSpPr>
          <p:cNvPr id="2" name="Title 1"/>
          <p:cNvSpPr>
            <a:spLocks noGrp="1"/>
          </p:cNvSpPr>
          <p:nvPr>
            <p:ph type="title"/>
          </p:nvPr>
        </p:nvSpPr>
        <p:spPr>
          <a:xfrm>
            <a:off x="1161431" y="22589"/>
            <a:ext cx="7422274" cy="801522"/>
          </a:xfrm>
        </p:spPr>
        <p:txBody>
          <a:bodyPr/>
          <a:lstStyle/>
          <a:p>
            <a:r>
              <a:rPr lang="en-GB" b="1" dirty="0" smtClean="0">
                <a:solidFill>
                  <a:srgbClr val="2E75B6"/>
                </a:solidFill>
              </a:rPr>
              <a:t>RDA Europe Atlas of Knowledge Pilot</a:t>
            </a:r>
            <a:endParaRPr lang="en-GB" b="1" dirty="0">
              <a:solidFill>
                <a:srgbClr val="2E75B6"/>
              </a:solidFill>
            </a:endParaRPr>
          </a:p>
        </p:txBody>
      </p:sp>
      <p:sp>
        <p:nvSpPr>
          <p:cNvPr id="4" name="Date Placeholder 3"/>
          <p:cNvSpPr>
            <a:spLocks noGrp="1"/>
          </p:cNvSpPr>
          <p:nvPr>
            <p:ph type="dt" sz="half" idx="10"/>
          </p:nvPr>
        </p:nvSpPr>
        <p:spPr/>
        <p:txBody>
          <a:bodyPr/>
          <a:lstStyle/>
          <a:p>
            <a:fld id="{68E700F3-2BF6-754F-9D1D-05527DC05CEB}" type="datetime1">
              <a:rPr lang="it-IT" smtClean="0">
                <a:solidFill>
                  <a:prstClr val="white"/>
                </a:solidFill>
              </a:rPr>
              <a:pPr/>
              <a:t>28/09/16</a:t>
            </a:fld>
            <a:endParaRPr lang="it-IT">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6" name="Slide Number Placeholder 5"/>
          <p:cNvSpPr>
            <a:spLocks noGrp="1"/>
          </p:cNvSpPr>
          <p:nvPr>
            <p:ph type="sldNum" sz="quarter" idx="12"/>
          </p:nvPr>
        </p:nvSpPr>
        <p:spPr/>
        <p:txBody>
          <a:bodyPr/>
          <a:lstStyle/>
          <a:p>
            <a:fld id="{61BA5777-89E2-0C42-9BCE-298721AA9BBD}" type="slidenum">
              <a:rPr lang="it-IT" smtClean="0">
                <a:solidFill>
                  <a:prstClr val="white"/>
                </a:solidFill>
              </a:rPr>
              <a:pPr/>
              <a:t>12</a:t>
            </a:fld>
            <a:endParaRPr lang="it-IT">
              <a:solidFill>
                <a:prstClr val="white"/>
              </a:solidFill>
            </a:endParaRPr>
          </a:p>
        </p:txBody>
      </p:sp>
      <p:sp>
        <p:nvSpPr>
          <p:cNvPr id="11" name="Content Placeholder 10"/>
          <p:cNvSpPr>
            <a:spLocks noGrp="1"/>
          </p:cNvSpPr>
          <p:nvPr>
            <p:ph idx="1"/>
          </p:nvPr>
        </p:nvSpPr>
        <p:spPr>
          <a:xfrm>
            <a:off x="550333" y="832713"/>
            <a:ext cx="8449734" cy="2926890"/>
          </a:xfrm>
        </p:spPr>
        <p:txBody>
          <a:bodyPr>
            <a:normAutofit/>
          </a:bodyPr>
          <a:lstStyle/>
          <a:p>
            <a:r>
              <a:rPr lang="en-GB" sz="2000" dirty="0" smtClean="0"/>
              <a:t>moderated </a:t>
            </a:r>
            <a:r>
              <a:rPr lang="en-GB" sz="2000" dirty="0"/>
              <a:t>wiki </a:t>
            </a:r>
            <a:r>
              <a:rPr lang="en-GB" sz="2000" dirty="0" smtClean="0"/>
              <a:t> focusing on issues </a:t>
            </a:r>
            <a:r>
              <a:rPr lang="en-GB" sz="2000" dirty="0"/>
              <a:t>raised by RDA Working Groups and Interest </a:t>
            </a:r>
            <a:r>
              <a:rPr lang="en-GB" sz="2000" dirty="0" smtClean="0"/>
              <a:t>Groups</a:t>
            </a:r>
          </a:p>
          <a:p>
            <a:r>
              <a:rPr lang="en-GB" sz="2000" dirty="0" smtClean="0"/>
              <a:t>will </a:t>
            </a:r>
            <a:r>
              <a:rPr lang="en-GB" sz="2000" dirty="0"/>
              <a:t>also incorporate topics with a much broader </a:t>
            </a:r>
            <a:r>
              <a:rPr lang="en-GB" sz="2000" dirty="0" smtClean="0"/>
              <a:t>focus</a:t>
            </a:r>
          </a:p>
          <a:p>
            <a:r>
              <a:rPr lang="en-GB" sz="2000" dirty="0"/>
              <a:t>advice about research data issues </a:t>
            </a:r>
            <a:r>
              <a:rPr lang="en-GB" sz="2000" dirty="0" smtClean="0"/>
              <a:t>and </a:t>
            </a:r>
            <a:r>
              <a:rPr lang="en-GB" sz="2000" dirty="0"/>
              <a:t>to also carry out analysis work to clarify open questions. </a:t>
            </a:r>
            <a:endParaRPr lang="en-GB" sz="2000" dirty="0" smtClean="0"/>
          </a:p>
          <a:p>
            <a:r>
              <a:rPr lang="en-GB" sz="2000" dirty="0" smtClean="0"/>
              <a:t>executed </a:t>
            </a:r>
            <a:r>
              <a:rPr lang="en-GB" sz="2000" dirty="0"/>
              <a:t>in collaboration with research communities </a:t>
            </a:r>
            <a:r>
              <a:rPr lang="en-GB" sz="2000" dirty="0" smtClean="0"/>
              <a:t>&amp; experts </a:t>
            </a:r>
            <a:r>
              <a:rPr lang="en-GB" sz="2000" dirty="0"/>
              <a:t>from different fields </a:t>
            </a:r>
            <a:r>
              <a:rPr lang="en-GB" sz="2000" dirty="0" smtClean="0"/>
              <a:t>&amp; initiatives </a:t>
            </a:r>
            <a:r>
              <a:rPr lang="en-GB" sz="2000" dirty="0"/>
              <a:t>with deep experience </a:t>
            </a:r>
            <a:r>
              <a:rPr lang="en-GB" sz="2000" dirty="0" smtClean="0"/>
              <a:t>&amp; knowledge </a:t>
            </a:r>
            <a:r>
              <a:rPr lang="en-GB" sz="2000" dirty="0"/>
              <a:t>to </a:t>
            </a:r>
            <a:r>
              <a:rPr lang="en-GB" sz="2000" dirty="0" smtClean="0"/>
              <a:t>give the </a:t>
            </a:r>
            <a:r>
              <a:rPr lang="en-GB" sz="2000" dirty="0"/>
              <a:t>most comprehensive answers</a:t>
            </a:r>
          </a:p>
        </p:txBody>
      </p:sp>
      <p:sp>
        <p:nvSpPr>
          <p:cNvPr id="9" name="TextBox 8"/>
          <p:cNvSpPr txBox="1"/>
          <p:nvPr/>
        </p:nvSpPr>
        <p:spPr>
          <a:xfrm>
            <a:off x="3326430" y="6146857"/>
            <a:ext cx="5673637" cy="276999"/>
          </a:xfrm>
          <a:prstGeom prst="rect">
            <a:avLst/>
          </a:prstGeom>
          <a:solidFill>
            <a:srgbClr val="00B050"/>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dirty="0">
                <a:solidFill>
                  <a:prstClr val="black"/>
                </a:solidFill>
              </a:rPr>
              <a:t>https://confluence.csc.fi/display/RDAEUKB/RDAEU3+Atlas+of+Knowledge+Home</a:t>
            </a:r>
          </a:p>
        </p:txBody>
      </p:sp>
    </p:spTree>
    <p:extLst>
      <p:ext uri="{BB962C8B-B14F-4D97-AF65-F5344CB8AC3E}">
        <p14:creationId xmlns:p14="http://schemas.microsoft.com/office/powerpoint/2010/main" val="40625097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b="1" dirty="0">
                <a:solidFill>
                  <a:srgbClr val="2E75B6"/>
                </a:solidFill>
              </a:rPr>
              <a:t>Training &amp; Webinars</a:t>
            </a:r>
          </a:p>
        </p:txBody>
      </p:sp>
      <p:sp>
        <p:nvSpPr>
          <p:cNvPr id="3" name="Content Placeholder 2"/>
          <p:cNvSpPr>
            <a:spLocks noGrp="1"/>
          </p:cNvSpPr>
          <p:nvPr>
            <p:ph idx="1"/>
          </p:nvPr>
        </p:nvSpPr>
        <p:spPr>
          <a:xfrm>
            <a:off x="256117" y="890859"/>
            <a:ext cx="8523816" cy="3977474"/>
          </a:xfrm>
        </p:spPr>
        <p:txBody>
          <a:bodyPr>
            <a:normAutofit/>
          </a:bodyPr>
          <a:lstStyle/>
          <a:p>
            <a:pPr marL="0" indent="0">
              <a:buNone/>
            </a:pPr>
            <a:r>
              <a:rPr lang="en-GB" sz="2000" i="1" dirty="0" smtClean="0">
                <a:solidFill>
                  <a:srgbClr val="2E75B6"/>
                </a:solidFill>
              </a:rPr>
              <a:t>training </a:t>
            </a:r>
            <a:r>
              <a:rPr lang="en-GB" sz="2000" i="1" dirty="0">
                <a:solidFill>
                  <a:srgbClr val="2E75B6"/>
                </a:solidFill>
              </a:rPr>
              <a:t>webinars, face-to-face workshops, hackathons/</a:t>
            </a:r>
            <a:r>
              <a:rPr lang="en-GB" sz="2000" i="1" dirty="0" err="1">
                <a:solidFill>
                  <a:srgbClr val="2E75B6"/>
                </a:solidFill>
              </a:rPr>
              <a:t>datathons</a:t>
            </a:r>
            <a:r>
              <a:rPr lang="en-GB" sz="2000" i="1" dirty="0">
                <a:solidFill>
                  <a:srgbClr val="2E75B6"/>
                </a:solidFill>
              </a:rPr>
              <a:t> partly organized as “summer schools” and special meetings on request. </a:t>
            </a:r>
            <a:endParaRPr lang="en-GB" sz="2000" i="1" dirty="0" smtClean="0">
              <a:solidFill>
                <a:srgbClr val="2E75B6"/>
              </a:solidFill>
            </a:endParaRPr>
          </a:p>
          <a:p>
            <a:pPr marL="0" indent="0">
              <a:buNone/>
            </a:pPr>
            <a:r>
              <a:rPr lang="en-GB" sz="2000" b="1" dirty="0" smtClean="0">
                <a:solidFill>
                  <a:srgbClr val="2E75B6"/>
                </a:solidFill>
              </a:rPr>
              <a:t>Delivered in different formats by International Experts:</a:t>
            </a:r>
          </a:p>
          <a:p>
            <a:r>
              <a:rPr lang="en-GB" sz="2000" dirty="0" smtClean="0"/>
              <a:t>RDA </a:t>
            </a:r>
            <a:r>
              <a:rPr lang="en-GB" sz="2000" dirty="0"/>
              <a:t>recommendations and </a:t>
            </a:r>
            <a:r>
              <a:rPr lang="en-GB" sz="2000" dirty="0" smtClean="0"/>
              <a:t>outputs – e.g. </a:t>
            </a:r>
            <a:r>
              <a:rPr lang="en-GB" sz="2000" i="1" dirty="0" smtClean="0"/>
              <a:t>Data </a:t>
            </a:r>
            <a:r>
              <a:rPr lang="en-GB" sz="2000" i="1" dirty="0"/>
              <a:t>Description Registry Interoperability</a:t>
            </a:r>
            <a:endParaRPr lang="en-GB" sz="2000" i="1" dirty="0" smtClean="0"/>
          </a:p>
          <a:p>
            <a:r>
              <a:rPr lang="en-GB" sz="2000" dirty="0" smtClean="0"/>
              <a:t>General topics – </a:t>
            </a:r>
            <a:r>
              <a:rPr lang="en-GB" sz="2000" dirty="0" err="1" smtClean="0"/>
              <a:t>e.g</a:t>
            </a:r>
            <a:r>
              <a:rPr lang="en-GB" sz="2000" dirty="0" smtClean="0"/>
              <a:t> </a:t>
            </a:r>
            <a:r>
              <a:rPr lang="en-GB" sz="2000" i="1" dirty="0" smtClean="0"/>
              <a:t>Data </a:t>
            </a:r>
            <a:r>
              <a:rPr lang="en-GB" sz="2000" i="1" dirty="0"/>
              <a:t>Management </a:t>
            </a:r>
            <a:r>
              <a:rPr lang="en-GB" sz="2000" i="1" dirty="0" smtClean="0"/>
              <a:t>Plans, </a:t>
            </a:r>
            <a:r>
              <a:rPr lang="en-GB" sz="2000" i="1" dirty="0"/>
              <a:t>State of </a:t>
            </a:r>
            <a:r>
              <a:rPr lang="en-GB" sz="2000" i="1" dirty="0" smtClean="0"/>
              <a:t>EU Copyright discussion</a:t>
            </a:r>
          </a:p>
          <a:p>
            <a:r>
              <a:rPr lang="en-GB" sz="2000" dirty="0" smtClean="0"/>
              <a:t>Interviews – e.g. </a:t>
            </a:r>
            <a:r>
              <a:rPr lang="en-GB" sz="2000" i="1" dirty="0"/>
              <a:t>Open Science/Open Data/Innovation</a:t>
            </a:r>
          </a:p>
          <a:p>
            <a:r>
              <a:rPr lang="en-GB" sz="2000" dirty="0" smtClean="0"/>
              <a:t>information </a:t>
            </a:r>
            <a:r>
              <a:rPr lang="en-GB" sz="2000" dirty="0"/>
              <a:t>sessions </a:t>
            </a:r>
            <a:r>
              <a:rPr lang="en-GB" sz="2000" dirty="0" smtClean="0"/>
              <a:t>– e.g</a:t>
            </a:r>
            <a:r>
              <a:rPr lang="en-GB" sz="2000" dirty="0"/>
              <a:t>. </a:t>
            </a:r>
            <a:r>
              <a:rPr lang="en-GB" sz="2000" i="1" dirty="0"/>
              <a:t>What happened at the Tokyo Plenary?</a:t>
            </a:r>
          </a:p>
        </p:txBody>
      </p:sp>
      <p:sp>
        <p:nvSpPr>
          <p:cNvPr id="4" name="Date Placeholder 3"/>
          <p:cNvSpPr>
            <a:spLocks noGrp="1"/>
          </p:cNvSpPr>
          <p:nvPr>
            <p:ph type="dt" sz="half" idx="10"/>
          </p:nvPr>
        </p:nvSpPr>
        <p:spPr/>
        <p:txBody>
          <a:bodyPr/>
          <a:lstStyle/>
          <a:p>
            <a:fld id="{68E700F3-2BF6-754F-9D1D-05527DC05CEB}" type="datetime1">
              <a:rPr lang="it-IT" smtClean="0">
                <a:solidFill>
                  <a:prstClr val="white"/>
                </a:solidFill>
              </a:rPr>
              <a:pPr/>
              <a:t>28/09/16</a:t>
            </a:fld>
            <a:endParaRPr lang="it-IT">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europe.rd-alliance.org</a:t>
            </a:r>
            <a:endParaRPr lang="it-IT">
              <a:solidFill>
                <a:prstClr val="white"/>
              </a:solidFill>
            </a:endParaRPr>
          </a:p>
        </p:txBody>
      </p:sp>
      <p:sp>
        <p:nvSpPr>
          <p:cNvPr id="6" name="Slide Number Placeholder 5"/>
          <p:cNvSpPr>
            <a:spLocks noGrp="1"/>
          </p:cNvSpPr>
          <p:nvPr>
            <p:ph type="sldNum" sz="quarter" idx="12"/>
          </p:nvPr>
        </p:nvSpPr>
        <p:spPr/>
        <p:txBody>
          <a:bodyPr/>
          <a:lstStyle/>
          <a:p>
            <a:fld id="{61BA5777-89E2-0C42-9BCE-298721AA9BBD}" type="slidenum">
              <a:rPr lang="it-IT" smtClean="0">
                <a:solidFill>
                  <a:prstClr val="white"/>
                </a:solidFill>
              </a:rPr>
              <a:pPr/>
              <a:t>13</a:t>
            </a:fld>
            <a:endParaRPr lang="it-IT">
              <a:solidFill>
                <a:prstClr val="white"/>
              </a:solidFill>
            </a:endParaRPr>
          </a:p>
        </p:txBody>
      </p:sp>
      <p:pic>
        <p:nvPicPr>
          <p:cNvPr id="7" name="Picture 6"/>
          <p:cNvPicPr>
            <a:picLocks noChangeAspect="1"/>
          </p:cNvPicPr>
          <p:nvPr/>
        </p:nvPicPr>
        <p:blipFill>
          <a:blip r:embed="rId2"/>
          <a:stretch>
            <a:fillRect/>
          </a:stretch>
        </p:blipFill>
        <p:spPr>
          <a:xfrm>
            <a:off x="3177653" y="4029258"/>
            <a:ext cx="2434400" cy="1980121"/>
          </a:xfrm>
          <a:prstGeom prst="rect">
            <a:avLst/>
          </a:prstGeom>
        </p:spPr>
      </p:pic>
      <p:sp>
        <p:nvSpPr>
          <p:cNvPr id="8" name="TextBox 7"/>
          <p:cNvSpPr txBox="1"/>
          <p:nvPr/>
        </p:nvSpPr>
        <p:spPr>
          <a:xfrm>
            <a:off x="4173828" y="6033904"/>
            <a:ext cx="4884158" cy="369332"/>
          </a:xfrm>
          <a:prstGeom prst="rect">
            <a:avLst/>
          </a:prstGeom>
          <a:solidFill>
            <a:srgbClr val="00B050"/>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GB" dirty="0">
                <a:solidFill>
                  <a:prstClr val="black"/>
                </a:solidFill>
              </a:rPr>
              <a:t>http://europe.rd-alliance.org/training-programme</a:t>
            </a:r>
          </a:p>
        </p:txBody>
      </p:sp>
      <p:graphicFrame>
        <p:nvGraphicFramePr>
          <p:cNvPr id="9" name="Table 8"/>
          <p:cNvGraphicFramePr>
            <a:graphicFrameLocks noGrp="1"/>
          </p:cNvGraphicFramePr>
          <p:nvPr>
            <p:extLst/>
          </p:nvPr>
        </p:nvGraphicFramePr>
        <p:xfrm>
          <a:off x="5612053" y="3783957"/>
          <a:ext cx="3440643" cy="2200898"/>
        </p:xfrm>
        <a:graphic>
          <a:graphicData uri="http://schemas.openxmlformats.org/drawingml/2006/table">
            <a:tbl>
              <a:tblPr>
                <a:tableStyleId>{306799F8-075E-4A3A-A7F6-7FBC6576F1A4}</a:tableStyleId>
              </a:tblPr>
              <a:tblGrid>
                <a:gridCol w="2397036"/>
                <a:gridCol w="1043607"/>
              </a:tblGrid>
              <a:tr h="314414">
                <a:tc gridSpan="2">
                  <a:txBody>
                    <a:bodyPr/>
                    <a:lstStyle/>
                    <a:p>
                      <a:pPr algn="l" fontAlgn="b"/>
                      <a:r>
                        <a:rPr lang="en-GB" sz="1800" b="1" i="1" u="none" strike="noStrike" dirty="0">
                          <a:solidFill>
                            <a:srgbClr val="2E75B6"/>
                          </a:solidFill>
                          <a:effectLst/>
                        </a:rPr>
                        <a:t>Scheduled (Feb-Dec 2016) so far … </a:t>
                      </a:r>
                      <a:endParaRPr lang="en-GB" sz="1800" b="1" i="1" u="none" strike="noStrike" dirty="0">
                        <a:solidFill>
                          <a:srgbClr val="2E75B6"/>
                        </a:solidFill>
                        <a:effectLst/>
                        <a:latin typeface="Calibri" panose="020F0502020204030204" pitchFamily="34" charset="0"/>
                      </a:endParaRPr>
                    </a:p>
                  </a:txBody>
                  <a:tcPr marL="9525" marR="9525" marT="9525" marB="0" anchor="b"/>
                </a:tc>
                <a:tc hMerge="1">
                  <a:txBody>
                    <a:bodyPr/>
                    <a:lstStyle/>
                    <a:p>
                      <a:endParaRPr lang="en-GB"/>
                    </a:p>
                  </a:txBody>
                  <a:tcPr/>
                </a:tc>
              </a:tr>
              <a:tr h="314414">
                <a:tc>
                  <a:txBody>
                    <a:bodyPr/>
                    <a:lstStyle/>
                    <a:p>
                      <a:pPr algn="l" fontAlgn="b"/>
                      <a:r>
                        <a:rPr lang="en-GB" sz="1800" b="1" u="none" strike="noStrike" dirty="0">
                          <a:effectLst/>
                        </a:rPr>
                        <a:t>Face-to-Face</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b="1" u="none" strike="noStrike">
                          <a:effectLst/>
                        </a:rPr>
                        <a:t>3</a:t>
                      </a:r>
                      <a:endParaRPr lang="en-GB" sz="1800" b="1" i="0" u="none" strike="noStrike">
                        <a:solidFill>
                          <a:srgbClr val="000000"/>
                        </a:solidFill>
                        <a:effectLst/>
                        <a:latin typeface="Calibri" panose="020F0502020204030204" pitchFamily="34" charset="0"/>
                      </a:endParaRPr>
                    </a:p>
                  </a:txBody>
                  <a:tcPr marL="9525" marR="9525" marT="9525" marB="0" anchor="b"/>
                </a:tc>
              </a:tr>
              <a:tr h="314414">
                <a:tc>
                  <a:txBody>
                    <a:bodyPr/>
                    <a:lstStyle/>
                    <a:p>
                      <a:pPr algn="l" fontAlgn="b"/>
                      <a:r>
                        <a:rPr lang="en-GB" sz="1800" b="1" u="none" strike="noStrike" dirty="0">
                          <a:effectLst/>
                        </a:rPr>
                        <a:t>Hackathon</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b="1" u="none" strike="noStrike">
                          <a:effectLst/>
                        </a:rPr>
                        <a:t>2</a:t>
                      </a:r>
                      <a:endParaRPr lang="en-GB" sz="1800" b="1" i="0" u="none" strike="noStrike">
                        <a:solidFill>
                          <a:srgbClr val="000000"/>
                        </a:solidFill>
                        <a:effectLst/>
                        <a:latin typeface="Calibri" panose="020F0502020204030204" pitchFamily="34" charset="0"/>
                      </a:endParaRPr>
                    </a:p>
                  </a:txBody>
                  <a:tcPr marL="9525" marR="9525" marT="9525" marB="0" anchor="b"/>
                </a:tc>
              </a:tr>
              <a:tr h="314414">
                <a:tc>
                  <a:txBody>
                    <a:bodyPr/>
                    <a:lstStyle/>
                    <a:p>
                      <a:pPr algn="l" fontAlgn="b"/>
                      <a:r>
                        <a:rPr lang="en-GB" sz="1800" b="1" u="none" strike="noStrike" dirty="0">
                          <a:effectLst/>
                        </a:rPr>
                        <a:t>General</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b="1" u="none" strike="noStrike" dirty="0">
                          <a:effectLst/>
                        </a:rPr>
                        <a:t>9</a:t>
                      </a:r>
                      <a:endParaRPr lang="en-GB" sz="1800" b="1" i="0" u="none" strike="noStrike" dirty="0">
                        <a:solidFill>
                          <a:srgbClr val="000000"/>
                        </a:solidFill>
                        <a:effectLst/>
                        <a:latin typeface="Calibri" panose="020F0502020204030204" pitchFamily="34" charset="0"/>
                      </a:endParaRPr>
                    </a:p>
                  </a:txBody>
                  <a:tcPr marL="9525" marR="9525" marT="9525" marB="0" anchor="b"/>
                </a:tc>
              </a:tr>
              <a:tr h="314414">
                <a:tc>
                  <a:txBody>
                    <a:bodyPr/>
                    <a:lstStyle/>
                    <a:p>
                      <a:pPr algn="l" fontAlgn="b"/>
                      <a:r>
                        <a:rPr lang="en-GB" sz="1800" b="1" u="none" strike="noStrike">
                          <a:effectLst/>
                        </a:rPr>
                        <a:t>specific / RDA Outputs</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b="1" u="none" strike="noStrike" dirty="0">
                          <a:effectLst/>
                        </a:rPr>
                        <a:t>9</a:t>
                      </a:r>
                      <a:endParaRPr lang="en-GB" sz="1800" b="1" i="0" u="none" strike="noStrike" dirty="0">
                        <a:solidFill>
                          <a:srgbClr val="000000"/>
                        </a:solidFill>
                        <a:effectLst/>
                        <a:latin typeface="Calibri" panose="020F0502020204030204" pitchFamily="34" charset="0"/>
                      </a:endParaRPr>
                    </a:p>
                  </a:txBody>
                  <a:tcPr marL="9525" marR="9525" marT="9525" marB="0" anchor="b"/>
                </a:tc>
              </a:tr>
              <a:tr h="314414">
                <a:tc>
                  <a:txBody>
                    <a:bodyPr/>
                    <a:lstStyle/>
                    <a:p>
                      <a:pPr algn="l" fontAlgn="b"/>
                      <a:r>
                        <a:rPr lang="en-GB" sz="1800" b="1" u="none" strike="noStrike">
                          <a:effectLst/>
                        </a:rPr>
                        <a:t>interviews</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b="1" u="none" strike="noStrike" dirty="0">
                          <a:effectLst/>
                        </a:rPr>
                        <a:t>2</a:t>
                      </a:r>
                      <a:endParaRPr lang="en-GB" sz="1800" b="1" i="0" u="none" strike="noStrike" dirty="0">
                        <a:solidFill>
                          <a:srgbClr val="000000"/>
                        </a:solidFill>
                        <a:effectLst/>
                        <a:latin typeface="Calibri" panose="020F0502020204030204" pitchFamily="34" charset="0"/>
                      </a:endParaRPr>
                    </a:p>
                  </a:txBody>
                  <a:tcPr marL="9525" marR="9525" marT="9525" marB="0" anchor="b"/>
                </a:tc>
              </a:tr>
              <a:tr h="314414">
                <a:tc>
                  <a:txBody>
                    <a:bodyPr/>
                    <a:lstStyle/>
                    <a:p>
                      <a:pPr algn="l" fontAlgn="b"/>
                      <a:r>
                        <a:rPr lang="en-GB" sz="1800" b="1" u="none" strike="noStrike">
                          <a:effectLst/>
                        </a:rPr>
                        <a:t>webinar</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b="1" u="none" strike="noStrike" dirty="0">
                          <a:effectLst/>
                        </a:rPr>
                        <a:t>18</a:t>
                      </a:r>
                      <a:endParaRPr lang="en-GB" sz="18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5922414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36210" y="5685561"/>
            <a:ext cx="8084319" cy="369332"/>
          </a:xfrm>
          <a:prstGeom prst="rect">
            <a:avLst/>
          </a:prstGeom>
          <a:solidFill>
            <a:schemeClr val="accent1">
              <a:lumMod val="60000"/>
              <a:lumOff val="4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b="1" dirty="0">
                <a:solidFill>
                  <a:schemeClr val="accent5">
                    <a:lumMod val="75000"/>
                  </a:schemeClr>
                </a:solidFill>
              </a:rPr>
              <a:t>https://rd-alliance.org/plenary-meetings/rda-ninth-plenary-meeting.html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2554"/>
            <a:ext cx="9144000" cy="4075464"/>
          </a:xfrm>
          <a:prstGeom prst="rect">
            <a:avLst/>
          </a:prstGeom>
        </p:spPr>
      </p:pic>
    </p:spTree>
    <p:extLst>
      <p:ext uri="{BB962C8B-B14F-4D97-AF65-F5344CB8AC3E}">
        <p14:creationId xmlns:p14="http://schemas.microsoft.com/office/powerpoint/2010/main" val="37565106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a:spLocks noGrp="1"/>
          </p:cNvSpPr>
          <p:nvPr>
            <p:ph type="title"/>
          </p:nvPr>
        </p:nvSpPr>
        <p:spPr>
          <a:xfrm>
            <a:off x="342900" y="1303019"/>
            <a:ext cx="2400300" cy="2318213"/>
          </a:xfrm>
        </p:spPr>
        <p:txBody>
          <a:bodyPr anchor="ctr" anchorCtr="0">
            <a:normAutofit/>
          </a:bodyPr>
          <a:lstStyle/>
          <a:p>
            <a:pPr algn="ctr"/>
            <a:r>
              <a:rPr lang="en-GB" sz="2000" b="1" dirty="0" smtClean="0"/>
              <a:t>@</a:t>
            </a:r>
            <a:r>
              <a:rPr lang="en-GB" sz="2000" b="1" dirty="0" err="1"/>
              <a:t>resdatall</a:t>
            </a:r>
            <a:r>
              <a:rPr lang="en-GB" sz="2000" b="1" dirty="0"/>
              <a:t>  @RDA_US @</a:t>
            </a:r>
            <a:r>
              <a:rPr lang="en-GB" sz="2000" b="1" dirty="0" err="1"/>
              <a:t>rda_europe</a:t>
            </a:r>
            <a:endParaRPr lang="it-IT" sz="2000" dirty="0"/>
          </a:p>
        </p:txBody>
      </p:sp>
      <p:pic>
        <p:nvPicPr>
          <p:cNvPr id="7" name="Picture 2" descr="http://copywebsiteservice.info/wp-content/uploads/2012/09/3D-Women-Question-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5521" y="3775170"/>
            <a:ext cx="1926919" cy="192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cone-png.com/png/54/53883.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070" y="4341706"/>
            <a:ext cx="1400906" cy="140090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3298371" y="448606"/>
            <a:ext cx="5584372" cy="3448480"/>
          </a:xfrm>
          <a:prstGeom prst="rect">
            <a:avLst/>
          </a:prstGeom>
          <a:noFill/>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Global</a:t>
            </a: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Email - </a:t>
            </a:r>
            <a:r>
              <a:rPr lang="fr-FR" sz="1800" b="1" dirty="0">
                <a:solidFill>
                  <a:schemeClr val="accent6">
                    <a:lumMod val="50000"/>
                  </a:schemeClr>
                </a:solidFill>
                <a:latin typeface="Gisha" panose="020B0502040204020203" pitchFamily="34" charset="-79"/>
                <a:cs typeface="Gisha" panose="020B0502040204020203" pitchFamily="34" charset="-79"/>
              </a:rPr>
              <a:t>enquiries@rd-alliance.org</a:t>
            </a: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Web - </a:t>
            </a:r>
            <a:r>
              <a:rPr lang="fr-FR" sz="1800" b="1" dirty="0">
                <a:solidFill>
                  <a:schemeClr val="accent6">
                    <a:lumMod val="50000"/>
                  </a:schemeClr>
                </a:solidFill>
                <a:latin typeface="Gisha" panose="020B0502040204020203" pitchFamily="34" charset="-79"/>
                <a:cs typeface="Gisha" panose="020B0502040204020203" pitchFamily="34" charset="-79"/>
              </a:rPr>
              <a:t>www.rd-alliance.org</a:t>
            </a: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Twitter - </a:t>
            </a:r>
            <a:r>
              <a:rPr lang="fr-FR" sz="1800" b="1" dirty="0">
                <a:solidFill>
                  <a:schemeClr val="accent6">
                    <a:lumMod val="50000"/>
                  </a:schemeClr>
                </a:solidFill>
                <a:latin typeface="Gisha" panose="020B0502040204020203" pitchFamily="34" charset="-79"/>
                <a:cs typeface="Gisha" panose="020B0502040204020203" pitchFamily="34" charset="-79"/>
              </a:rPr>
              <a:t>@</a:t>
            </a:r>
            <a:r>
              <a:rPr lang="fr-FR" sz="1800" b="1" dirty="0" err="1">
                <a:solidFill>
                  <a:schemeClr val="accent6">
                    <a:lumMod val="50000"/>
                  </a:schemeClr>
                </a:solidFill>
                <a:latin typeface="Gisha" panose="020B0502040204020203" pitchFamily="34" charset="-79"/>
                <a:cs typeface="Gisha" panose="020B0502040204020203" pitchFamily="34" charset="-79"/>
              </a:rPr>
              <a:t>resdatall</a:t>
            </a:r>
            <a:endParaRPr lang="fr-FR" sz="1800" b="1" dirty="0">
              <a:solidFill>
                <a:schemeClr val="accent6">
                  <a:lumMod val="50000"/>
                </a:schemeClr>
              </a:solidFill>
              <a:latin typeface="Gisha" panose="020B0502040204020203" pitchFamily="34" charset="-79"/>
              <a:cs typeface="Gisha" panose="020B0502040204020203" pitchFamily="34" charset="-79"/>
            </a:endParaRP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LinkedIn - </a:t>
            </a:r>
            <a:r>
              <a:rPr lang="fr-FR" sz="1800" b="1" dirty="0">
                <a:solidFill>
                  <a:schemeClr val="accent6">
                    <a:lumMod val="50000"/>
                  </a:schemeClr>
                </a:solidFill>
                <a:latin typeface="Gisha" panose="020B0502040204020203" pitchFamily="34" charset="-79"/>
                <a:cs typeface="Gisha" panose="020B0502040204020203" pitchFamily="34" charset="-79"/>
              </a:rPr>
              <a:t>www.linkedin.com/in/ResearchDataAlliance</a:t>
            </a:r>
          </a:p>
          <a:p>
            <a:pPr marL="0" indent="0">
              <a:buNone/>
            </a:pPr>
            <a:r>
              <a:rPr lang="fr-FR" sz="1800" b="1" dirty="0" err="1">
                <a:solidFill>
                  <a:schemeClr val="accent6">
                    <a:lumMod val="75000"/>
                  </a:schemeClr>
                </a:solidFill>
                <a:latin typeface="Gisha" panose="020B0502040204020203" pitchFamily="34" charset="-79"/>
                <a:cs typeface="Gisha" panose="020B0502040204020203" pitchFamily="34" charset="-79"/>
              </a:rPr>
              <a:t>Slideshare</a:t>
            </a:r>
            <a:r>
              <a:rPr lang="fr-FR" sz="1800" b="1" dirty="0">
                <a:solidFill>
                  <a:schemeClr val="accent6">
                    <a:lumMod val="75000"/>
                  </a:schemeClr>
                </a:solidFill>
                <a:latin typeface="Gisha" panose="020B0502040204020203" pitchFamily="34" charset="-79"/>
                <a:cs typeface="Gisha" panose="020B0502040204020203" pitchFamily="34" charset="-79"/>
              </a:rPr>
              <a:t> - </a:t>
            </a:r>
            <a:r>
              <a:rPr lang="fr-FR" sz="1800" b="1" dirty="0">
                <a:solidFill>
                  <a:schemeClr val="accent6">
                    <a:lumMod val="50000"/>
                  </a:schemeClr>
                </a:solidFill>
                <a:latin typeface="Gisha" panose="020B0502040204020203" pitchFamily="34" charset="-79"/>
                <a:cs typeface="Gisha" panose="020B0502040204020203" pitchFamily="34" charset="-79"/>
              </a:rPr>
              <a:t>http://www.slideshare.net/ResearchDataAlliance</a:t>
            </a:r>
            <a:endParaRPr lang="en-GB" sz="1800" dirty="0">
              <a:solidFill>
                <a:schemeClr val="accent6">
                  <a:lumMod val="50000"/>
                </a:schemeClr>
              </a:solidFill>
              <a:latin typeface="Gisha" panose="020B0502040204020203" pitchFamily="34" charset="-79"/>
              <a:cs typeface="Gisha" panose="020B0502040204020203" pitchFamily="34" charset="-79"/>
            </a:endParaRP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Facebook</a:t>
            </a:r>
            <a:r>
              <a:rPr lang="en-GB" sz="1800" dirty="0">
                <a:latin typeface="Gisha" panose="020B0502040204020203" pitchFamily="34" charset="-79"/>
                <a:cs typeface="Gisha" panose="020B0502040204020203" pitchFamily="34" charset="-79"/>
              </a:rPr>
              <a:t> - </a:t>
            </a:r>
            <a:r>
              <a:rPr lang="en-GB" sz="1800" b="1" dirty="0">
                <a:solidFill>
                  <a:schemeClr val="accent6">
                    <a:lumMod val="50000"/>
                  </a:schemeClr>
                </a:solidFill>
                <a:latin typeface="Gisha" panose="020B0502040204020203" pitchFamily="34" charset="-79"/>
                <a:cs typeface="Gisha" panose="020B0502040204020203" pitchFamily="34" charset="-79"/>
              </a:rPr>
              <a:t>https://www.facebook.com/pages/Research-Data-Alliance/459608890798924</a:t>
            </a:r>
          </a:p>
        </p:txBody>
      </p:sp>
      <p:sp>
        <p:nvSpPr>
          <p:cNvPr id="14" name="Content Placeholder 1"/>
          <p:cNvSpPr txBox="1">
            <a:spLocks/>
          </p:cNvSpPr>
          <p:nvPr/>
        </p:nvSpPr>
        <p:spPr>
          <a:xfrm>
            <a:off x="3298371" y="4036176"/>
            <a:ext cx="5584372" cy="1515538"/>
          </a:xfrm>
          <a:prstGeom prst="rect">
            <a:avLst/>
          </a:prstGeom>
          <a:noFill/>
        </p:spPr>
        <p:style>
          <a:lnRef idx="2">
            <a:schemeClr val="accent5"/>
          </a:lnRef>
          <a:fillRef idx="1">
            <a:schemeClr val="lt1"/>
          </a:fillRef>
          <a:effectRef idx="0">
            <a:schemeClr val="accent5"/>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Europe</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Email</a:t>
            </a:r>
            <a:r>
              <a:rPr lang="en-GB" sz="1800" b="1" dirty="0">
                <a:latin typeface="Gisha" panose="020B0502040204020203" pitchFamily="34" charset="-79"/>
                <a:cs typeface="Gisha" panose="020B0502040204020203" pitchFamily="34" charset="-79"/>
              </a:rPr>
              <a:t>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info@europe.rd-alliance.org</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Web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europe.rd-alliance.org</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Twitter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a:t>
            </a:r>
            <a:r>
              <a:rPr lang="en-GB" sz="1800" b="1" dirty="0" err="1">
                <a:solidFill>
                  <a:schemeClr val="accent6">
                    <a:lumMod val="50000"/>
                  </a:schemeClr>
                </a:solidFill>
                <a:latin typeface="Gisha" panose="020B0502040204020203" pitchFamily="34" charset="-79"/>
                <a:cs typeface="Gisha" panose="020B0502040204020203" pitchFamily="34" charset="-79"/>
              </a:rPr>
              <a:t>RDA_Europe</a:t>
            </a:r>
            <a:endParaRPr lang="en-GB" sz="1800" b="1" dirty="0">
              <a:solidFill>
                <a:schemeClr val="accent6">
                  <a:lumMod val="50000"/>
                </a:schemeClr>
              </a:solidFill>
              <a:latin typeface="Gisha" panose="020B0502040204020203" pitchFamily="34" charset="-79"/>
              <a:cs typeface="Gisha" panose="020B0502040204020203" pitchFamily="34" charset="-79"/>
            </a:endParaRPr>
          </a:p>
        </p:txBody>
      </p:sp>
      <p:sp>
        <p:nvSpPr>
          <p:cNvPr id="9" name="Content Placeholder 1"/>
          <p:cNvSpPr txBox="1">
            <a:spLocks/>
          </p:cNvSpPr>
          <p:nvPr/>
        </p:nvSpPr>
        <p:spPr>
          <a:xfrm>
            <a:off x="3298371" y="5742613"/>
            <a:ext cx="5584372" cy="908558"/>
          </a:xfrm>
          <a:prstGeom prst="rect">
            <a:avLst/>
          </a:prstGeom>
          <a:noFill/>
        </p:spPr>
        <p:style>
          <a:lnRef idx="2">
            <a:schemeClr val="accent5"/>
          </a:lnRef>
          <a:fillRef idx="1">
            <a:schemeClr val="lt1"/>
          </a:fillRef>
          <a:effectRef idx="0">
            <a:schemeClr val="accent5"/>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US</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Twitter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@RDA_US</a:t>
            </a:r>
          </a:p>
        </p:txBody>
      </p:sp>
    </p:spTree>
    <p:extLst>
      <p:ext uri="{BB962C8B-B14F-4D97-AF65-F5344CB8AC3E}">
        <p14:creationId xmlns:p14="http://schemas.microsoft.com/office/powerpoint/2010/main" val="22589610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05248" y="207454"/>
            <a:ext cx="6626475" cy="1450757"/>
          </a:xfrm>
        </p:spPr>
        <p:txBody>
          <a:bodyPr>
            <a:normAutofit fontScale="90000"/>
          </a:bodyPr>
          <a:lstStyle/>
          <a:p>
            <a:pPr algn="r" eaLnBrk="1" hangingPunct="1"/>
            <a:r>
              <a:rPr lang="en-GB" altLang="en-US" dirty="0" smtClean="0"/>
              <a:t>The RDA Europe Early Career Support Programme</a:t>
            </a:r>
          </a:p>
        </p:txBody>
      </p:sp>
      <p:sp>
        <p:nvSpPr>
          <p:cNvPr id="3" name="Content Placeholder 2"/>
          <p:cNvSpPr>
            <a:spLocks noGrp="1"/>
          </p:cNvSpPr>
          <p:nvPr>
            <p:ph idx="1"/>
          </p:nvPr>
        </p:nvSpPr>
        <p:spPr>
          <a:xfrm>
            <a:off x="328245" y="1822288"/>
            <a:ext cx="8874369" cy="1671190"/>
          </a:xfrm>
        </p:spPr>
        <p:txBody>
          <a:bodyPr rtlCol="0">
            <a:normAutofit/>
          </a:bodyPr>
          <a:lstStyle/>
          <a:p>
            <a:pPr eaLnBrk="1" fontAlgn="auto" hangingPunct="1">
              <a:spcAft>
                <a:spcPts val="0"/>
              </a:spcAft>
              <a:buFont typeface="Wingdings" panose="05000000000000000000" pitchFamily="2" charset="2"/>
              <a:buChar char=""/>
              <a:defRPr/>
            </a:pPr>
            <a:r>
              <a:rPr lang="en-GB" sz="1800" dirty="0" smtClean="0">
                <a:solidFill>
                  <a:schemeClr val="tx1">
                    <a:lumMod val="75000"/>
                    <a:lumOff val="25000"/>
                  </a:schemeClr>
                </a:solidFill>
              </a:rPr>
              <a:t> introduce </a:t>
            </a:r>
            <a:r>
              <a:rPr lang="en-GB" sz="1800" dirty="0">
                <a:solidFill>
                  <a:schemeClr val="tx1">
                    <a:lumMod val="75000"/>
                    <a:lumOff val="25000"/>
                  </a:schemeClr>
                </a:solidFill>
              </a:rPr>
              <a:t>European early career researchers &amp; scientists to </a:t>
            </a:r>
            <a:r>
              <a:rPr lang="en-GB" sz="1800" dirty="0" smtClean="0">
                <a:solidFill>
                  <a:schemeClr val="tx1">
                    <a:lumMod val="75000"/>
                    <a:lumOff val="25000"/>
                  </a:schemeClr>
                </a:solidFill>
              </a:rPr>
              <a:t>RDA;</a:t>
            </a:r>
            <a:endParaRPr lang="en-GB" sz="1800" dirty="0">
              <a:solidFill>
                <a:schemeClr val="tx1">
                  <a:lumMod val="75000"/>
                  <a:lumOff val="25000"/>
                </a:schemeClr>
              </a:solidFill>
            </a:endParaRPr>
          </a:p>
          <a:p>
            <a:pPr eaLnBrk="1" fontAlgn="auto" hangingPunct="1">
              <a:spcAft>
                <a:spcPts val="0"/>
              </a:spcAft>
              <a:buFont typeface="Wingdings" panose="05000000000000000000" pitchFamily="2" charset="2"/>
              <a:buChar char=""/>
              <a:defRPr/>
            </a:pPr>
            <a:r>
              <a:rPr lang="en-GB" sz="1800" dirty="0" smtClean="0">
                <a:solidFill>
                  <a:schemeClr val="tx1">
                    <a:lumMod val="75000"/>
                    <a:lumOff val="25000"/>
                  </a:schemeClr>
                </a:solidFill>
              </a:rPr>
              <a:t> highlight </a:t>
            </a:r>
            <a:r>
              <a:rPr lang="en-GB" sz="1800" dirty="0">
                <a:solidFill>
                  <a:schemeClr val="tx1">
                    <a:lumMod val="75000"/>
                    <a:lumOff val="25000"/>
                  </a:schemeClr>
                </a:solidFill>
              </a:rPr>
              <a:t>what data scientists / practitioners are </a:t>
            </a:r>
            <a:r>
              <a:rPr lang="en-GB" sz="1800" dirty="0" smtClean="0">
                <a:solidFill>
                  <a:schemeClr val="tx1">
                    <a:lumMod val="75000"/>
                    <a:lumOff val="25000"/>
                  </a:schemeClr>
                </a:solidFill>
              </a:rPr>
              <a:t>doing;</a:t>
            </a:r>
          </a:p>
          <a:p>
            <a:pPr eaLnBrk="1" fontAlgn="auto" hangingPunct="1">
              <a:spcAft>
                <a:spcPts val="0"/>
              </a:spcAft>
              <a:buFont typeface="Wingdings" panose="05000000000000000000" pitchFamily="2" charset="2"/>
              <a:buChar char=""/>
              <a:defRPr/>
            </a:pPr>
            <a:r>
              <a:rPr lang="en-GB" sz="1800" dirty="0" smtClean="0">
                <a:solidFill>
                  <a:schemeClr val="tx1">
                    <a:lumMod val="75000"/>
                    <a:lumOff val="25000"/>
                  </a:schemeClr>
                </a:solidFill>
              </a:rPr>
              <a:t> leverage </a:t>
            </a:r>
            <a:r>
              <a:rPr lang="en-GB" sz="1800" dirty="0">
                <a:solidFill>
                  <a:schemeClr val="tx1">
                    <a:lumMod val="75000"/>
                    <a:lumOff val="25000"/>
                  </a:schemeClr>
                </a:solidFill>
              </a:rPr>
              <a:t>on Early Career Researchers &amp; Scientists knowledge to support Plenary </a:t>
            </a:r>
            <a:r>
              <a:rPr lang="en-GB" sz="1800" dirty="0" smtClean="0">
                <a:solidFill>
                  <a:schemeClr val="tx1">
                    <a:lumMod val="75000"/>
                    <a:lumOff val="25000"/>
                  </a:schemeClr>
                </a:solidFill>
              </a:rPr>
              <a:t>activities; </a:t>
            </a:r>
          </a:p>
          <a:p>
            <a:pPr eaLnBrk="1" fontAlgn="auto" hangingPunct="1">
              <a:spcAft>
                <a:spcPts val="0"/>
              </a:spcAft>
              <a:buFont typeface="Wingdings" panose="05000000000000000000" pitchFamily="2" charset="2"/>
              <a:buChar char=""/>
              <a:defRPr/>
            </a:pPr>
            <a:r>
              <a:rPr lang="en-GB" sz="1800" dirty="0" smtClean="0">
                <a:solidFill>
                  <a:schemeClr val="tx1">
                    <a:lumMod val="75000"/>
                    <a:lumOff val="25000"/>
                  </a:schemeClr>
                </a:solidFill>
              </a:rPr>
              <a:t> support the Working &amp; Interest group activities.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86"/>
            <a:ext cx="1345217" cy="989532"/>
          </a:xfrm>
          <a:prstGeom prst="rect">
            <a:avLst/>
          </a:prstGeom>
        </p:spPr>
      </p:pic>
      <p:sp>
        <p:nvSpPr>
          <p:cNvPr id="2" name="Rettangolo arrotondato 1"/>
          <p:cNvSpPr/>
          <p:nvPr/>
        </p:nvSpPr>
        <p:spPr>
          <a:xfrm>
            <a:off x="386862" y="3587263"/>
            <a:ext cx="8499230" cy="2485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672607" y="3927231"/>
            <a:ext cx="8072808" cy="1815882"/>
          </a:xfrm>
          <a:prstGeom prst="rect">
            <a:avLst/>
          </a:prstGeom>
          <a:noFill/>
        </p:spPr>
        <p:txBody>
          <a:bodyPr wrap="square" rtlCol="0">
            <a:spAutoFit/>
          </a:bodyPr>
          <a:lstStyle/>
          <a:p>
            <a:r>
              <a:rPr lang="it-IT" sz="2000" b="1" dirty="0" smtClean="0">
                <a:solidFill>
                  <a:schemeClr val="bg1"/>
                </a:solidFill>
              </a:rPr>
              <a:t>RDA </a:t>
            </a:r>
            <a:r>
              <a:rPr lang="it-IT" sz="2000" b="1" dirty="0" err="1" smtClean="0">
                <a:solidFill>
                  <a:schemeClr val="bg1"/>
                </a:solidFill>
              </a:rPr>
              <a:t>Plenary</a:t>
            </a:r>
            <a:r>
              <a:rPr lang="it-IT" sz="2000" b="1" dirty="0" smtClean="0">
                <a:solidFill>
                  <a:schemeClr val="bg1"/>
                </a:solidFill>
              </a:rPr>
              <a:t> 8 -  Call for </a:t>
            </a:r>
            <a:r>
              <a:rPr lang="it-IT" sz="2000" b="1" dirty="0" err="1" smtClean="0">
                <a:solidFill>
                  <a:schemeClr val="bg1"/>
                </a:solidFill>
              </a:rPr>
              <a:t>applications</a:t>
            </a:r>
            <a:r>
              <a:rPr lang="it-IT" sz="2000" b="1" dirty="0" smtClean="0">
                <a:solidFill>
                  <a:schemeClr val="bg1"/>
                </a:solidFill>
              </a:rPr>
              <a:t> </a:t>
            </a:r>
            <a:r>
              <a:rPr lang="it-IT" sz="2000" b="1" dirty="0" err="1" smtClean="0">
                <a:solidFill>
                  <a:schemeClr val="bg1"/>
                </a:solidFill>
              </a:rPr>
              <a:t>is</a:t>
            </a:r>
            <a:r>
              <a:rPr lang="it-IT" sz="2000" b="1" dirty="0" smtClean="0">
                <a:solidFill>
                  <a:schemeClr val="bg1"/>
                </a:solidFill>
              </a:rPr>
              <a:t> OPEN! </a:t>
            </a:r>
          </a:p>
          <a:p>
            <a:r>
              <a:rPr lang="it-IT" sz="2000" b="1" dirty="0" smtClean="0">
                <a:solidFill>
                  <a:schemeClr val="bg1"/>
                </a:solidFill>
              </a:rPr>
              <a:t>APPLY  to join the International Data Week in Denver  </a:t>
            </a:r>
            <a:r>
              <a:rPr lang="it-IT" sz="2000" b="1" dirty="0" err="1" smtClean="0">
                <a:solidFill>
                  <a:schemeClr val="bg1"/>
                </a:solidFill>
              </a:rPr>
              <a:t>September</a:t>
            </a:r>
            <a:r>
              <a:rPr lang="it-IT" sz="2000" b="1" dirty="0" smtClean="0">
                <a:solidFill>
                  <a:schemeClr val="bg1"/>
                </a:solidFill>
              </a:rPr>
              <a:t> 2016!</a:t>
            </a:r>
          </a:p>
          <a:p>
            <a:endParaRPr lang="it-IT" b="1" dirty="0">
              <a:solidFill>
                <a:schemeClr val="bg1"/>
              </a:solidFill>
            </a:endParaRPr>
          </a:p>
          <a:p>
            <a:endParaRPr lang="it-IT" b="1" dirty="0" smtClean="0">
              <a:solidFill>
                <a:schemeClr val="bg1"/>
              </a:solidFill>
            </a:endParaRPr>
          </a:p>
          <a:p>
            <a:r>
              <a:rPr lang="it-IT" b="1" dirty="0">
                <a:solidFill>
                  <a:schemeClr val="bg1"/>
                </a:solidFill>
              </a:rPr>
              <a:t>https://rd-alliance.org/plenaries/rda-eighth-plenary-meeting-denver-co/rda-eu-early-career-support-programme </a:t>
            </a:r>
          </a:p>
        </p:txBody>
      </p:sp>
      <p:pic>
        <p:nvPicPr>
          <p:cNvPr id="1026" name="Picture 2" descr="http://www2.psd100.com/icon/2013/08/2701/shop-open-icon-082711382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7690" y="427517"/>
            <a:ext cx="1148402" cy="11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07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523" y="1792562"/>
            <a:ext cx="8543261" cy="2673929"/>
          </a:xfrm>
          <a:solidFill>
            <a:schemeClr val="accent4">
              <a:lumMod val="60000"/>
              <a:lumOff val="40000"/>
            </a:schemeClr>
          </a:solidFill>
          <a:ln w="12700">
            <a:noFill/>
          </a:ln>
          <a:effectLst>
            <a:glow rad="63500">
              <a:schemeClr val="accent3">
                <a:satMod val="175000"/>
                <a:alpha val="40000"/>
              </a:schemeClr>
            </a:glow>
          </a:effectLst>
        </p:spPr>
        <p:txBody>
          <a:bodyPr numCol="2">
            <a:noAutofit/>
          </a:bodyPr>
          <a:lstStyle/>
          <a:p>
            <a:pPr marL="0" indent="0">
              <a:spcBef>
                <a:spcPts val="0"/>
              </a:spcBef>
              <a:buNone/>
              <a:defRPr/>
            </a:pPr>
            <a:r>
              <a:rPr lang="en-US" sz="1600" b="1" dirty="0">
                <a:solidFill>
                  <a:schemeClr val="tx1"/>
                </a:solidFill>
                <a:latin typeface="Gisha" panose="020B0502040204020203" pitchFamily="34" charset="-79"/>
                <a:cs typeface="Gisha" panose="020B0502040204020203" pitchFamily="34" charset="-79"/>
              </a:rPr>
              <a:t>Domain Science - focused</a:t>
            </a:r>
          </a:p>
          <a:p>
            <a:pPr marL="0" indent="0">
              <a:spcBef>
                <a:spcPts val="450"/>
              </a:spcBef>
              <a:buNone/>
              <a:defRPr/>
            </a:pPr>
            <a:r>
              <a:rPr lang="en-US" sz="1200" u="sng" dirty="0" err="1">
                <a:solidFill>
                  <a:schemeClr val="tx1"/>
                </a:solidFill>
                <a:latin typeface="Gisha" panose="020B0502040204020203" pitchFamily="34" charset="-79"/>
                <a:cs typeface="Gisha" panose="020B0502040204020203" pitchFamily="34" charset="-79"/>
              </a:rPr>
              <a:t>Agrisemantics</a:t>
            </a:r>
            <a:r>
              <a:rPr lang="en-US" sz="1200" u="sng" dirty="0">
                <a:solidFill>
                  <a:schemeClr val="tx1"/>
                </a:solidFill>
                <a:latin typeface="Gisha" panose="020B0502040204020203" pitchFamily="34" charset="-79"/>
                <a:cs typeface="Gisha" panose="020B0502040204020203" pitchFamily="34" charset="-79"/>
              </a:rPr>
              <a:t> </a:t>
            </a:r>
            <a:r>
              <a:rPr lang="en-US" sz="1200" u="sng" dirty="0" smtClean="0">
                <a:solidFill>
                  <a:schemeClr val="tx1"/>
                </a:solidFill>
                <a:latin typeface="Gisha" panose="020B0502040204020203" pitchFamily="34" charset="-79"/>
                <a:cs typeface="Gisha" panose="020B0502040204020203" pitchFamily="34" charset="-79"/>
              </a:rPr>
              <a:t>WG</a:t>
            </a:r>
          </a:p>
          <a:p>
            <a:pPr marL="0" indent="0">
              <a:spcBef>
                <a:spcPts val="450"/>
              </a:spcBef>
              <a:buNone/>
              <a:defRPr/>
            </a:pPr>
            <a:r>
              <a:rPr lang="en-US" sz="1200" u="sng" dirty="0" err="1">
                <a:solidFill>
                  <a:schemeClr val="tx1"/>
                </a:solidFill>
                <a:latin typeface="Gisha" panose="020B0502040204020203" pitchFamily="34" charset="-79"/>
                <a:cs typeface="Gisha" panose="020B0502040204020203" pitchFamily="34" charset="-79"/>
              </a:rPr>
              <a:t>BioSharing</a:t>
            </a:r>
            <a:r>
              <a:rPr lang="en-US" sz="1200" u="sng" dirty="0">
                <a:solidFill>
                  <a:schemeClr val="tx1"/>
                </a:solidFill>
                <a:latin typeface="Gisha" panose="020B0502040204020203" pitchFamily="34" charset="-79"/>
                <a:cs typeface="Gisha" panose="020B0502040204020203" pitchFamily="34" charset="-79"/>
              </a:rPr>
              <a:t> Registry: connecting data policies, standards &amp; databases in life sciences </a:t>
            </a:r>
            <a:r>
              <a:rPr lang="en-US" sz="1200" u="sng" dirty="0" smtClean="0">
                <a:solidFill>
                  <a:schemeClr val="tx1"/>
                </a:solidFill>
                <a:latin typeface="Gisha" panose="020B0502040204020203" pitchFamily="34" charset="-79"/>
                <a:cs typeface="Gisha" panose="020B0502040204020203" pitchFamily="34" charset="-79"/>
              </a:rPr>
              <a:t>WG</a:t>
            </a:r>
          </a:p>
          <a:p>
            <a:pPr marL="0" indent="0">
              <a:spcBef>
                <a:spcPts val="450"/>
              </a:spcBef>
              <a:buNone/>
              <a:defRPr/>
            </a:pPr>
            <a:r>
              <a:rPr lang="it-IT" sz="1200" u="sng" dirty="0">
                <a:solidFill>
                  <a:schemeClr val="tx1"/>
                </a:solidFill>
                <a:latin typeface="Gisha" panose="020B0502040204020203" pitchFamily="34" charset="-79"/>
                <a:cs typeface="Gisha" panose="020B0502040204020203" pitchFamily="34" charset="-79"/>
              </a:rPr>
              <a:t>Rice Data </a:t>
            </a:r>
            <a:r>
              <a:rPr lang="it-IT" sz="1200" u="sng" dirty="0" err="1">
                <a:solidFill>
                  <a:schemeClr val="tx1"/>
                </a:solidFill>
                <a:latin typeface="Gisha" panose="020B0502040204020203" pitchFamily="34" charset="-79"/>
                <a:cs typeface="Gisha" panose="020B0502040204020203" pitchFamily="34" charset="-79"/>
              </a:rPr>
              <a:t>Interoperability</a:t>
            </a:r>
            <a:r>
              <a:rPr lang="it-IT" sz="1200" u="sng" dirty="0">
                <a:solidFill>
                  <a:schemeClr val="tx1"/>
                </a:solidFill>
                <a:latin typeface="Gisha" panose="020B0502040204020203" pitchFamily="34" charset="-79"/>
                <a:cs typeface="Gisha" panose="020B0502040204020203" pitchFamily="34" charset="-79"/>
              </a:rPr>
              <a:t> WG</a:t>
            </a:r>
          </a:p>
          <a:p>
            <a:pPr marL="0" indent="0">
              <a:spcBef>
                <a:spcPts val="450"/>
              </a:spcBef>
              <a:buNone/>
              <a:defRPr/>
            </a:pPr>
            <a:r>
              <a:rPr lang="it-IT" sz="1200" u="sng" dirty="0" err="1">
                <a:solidFill>
                  <a:schemeClr val="tx1"/>
                </a:solidFill>
                <a:latin typeface="Gisha" panose="020B0502040204020203" pitchFamily="34" charset="-79"/>
                <a:cs typeface="Gisha" panose="020B0502040204020203" pitchFamily="34" charset="-79"/>
              </a:rPr>
              <a:t>Wheat</a:t>
            </a:r>
            <a:r>
              <a:rPr lang="it-IT" sz="1200" u="sng" dirty="0">
                <a:solidFill>
                  <a:schemeClr val="tx1"/>
                </a:solidFill>
                <a:latin typeface="Gisha" panose="020B0502040204020203" pitchFamily="34" charset="-79"/>
                <a:cs typeface="Gisha" panose="020B0502040204020203" pitchFamily="34" charset="-79"/>
              </a:rPr>
              <a:t> Data </a:t>
            </a:r>
            <a:r>
              <a:rPr lang="it-IT" sz="1200" u="sng" dirty="0" err="1">
                <a:solidFill>
                  <a:schemeClr val="tx1"/>
                </a:solidFill>
                <a:latin typeface="Gisha" panose="020B0502040204020203" pitchFamily="34" charset="-79"/>
                <a:cs typeface="Gisha" panose="020B0502040204020203" pitchFamily="34" charset="-79"/>
              </a:rPr>
              <a:t>Interoperability</a:t>
            </a:r>
            <a:r>
              <a:rPr lang="it-IT" sz="1200" u="sng" dirty="0">
                <a:solidFill>
                  <a:schemeClr val="tx1"/>
                </a:solidFill>
                <a:latin typeface="Gisha" panose="020B0502040204020203" pitchFamily="34" charset="-79"/>
                <a:cs typeface="Gisha" panose="020B0502040204020203" pitchFamily="34" charset="-79"/>
              </a:rPr>
              <a:t> </a:t>
            </a:r>
            <a:r>
              <a:rPr lang="it-IT" sz="1200" u="sng" dirty="0" smtClean="0">
                <a:solidFill>
                  <a:schemeClr val="tx1"/>
                </a:solidFill>
                <a:latin typeface="Gisha" panose="020B0502040204020203" pitchFamily="34" charset="-79"/>
                <a:cs typeface="Gisha" panose="020B0502040204020203" pitchFamily="34" charset="-79"/>
              </a:rPr>
              <a:t>WG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Agriculture Data IG (IGAD</a:t>
            </a:r>
            <a:r>
              <a:rPr lang="en-US" sz="1200" dirty="0" smtClean="0">
                <a:solidFill>
                  <a:schemeClr val="tx1"/>
                </a:solidFill>
                <a:latin typeface="Gisha" panose="020B0502040204020203" pitchFamily="34" charset="-79"/>
                <a:cs typeface="Gisha" panose="020B0502040204020203" pitchFamily="34" charset="-79"/>
              </a:rPr>
              <a:t>)</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Biodiversity Data Integration </a:t>
            </a:r>
            <a:r>
              <a:rPr lang="en-US" sz="1200" dirty="0" smtClean="0">
                <a:solidFill>
                  <a:schemeClr val="tx1"/>
                </a:solidFill>
                <a:latin typeface="Gisha" panose="020B0502040204020203" pitchFamily="34" charset="-79"/>
                <a:cs typeface="Gisha" panose="020B0502040204020203" pitchFamily="34" charset="-79"/>
              </a:rPr>
              <a:t>IG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Chemistry Research Data </a:t>
            </a:r>
            <a:r>
              <a:rPr lang="en-US" sz="1200" dirty="0" smtClean="0">
                <a:solidFill>
                  <a:schemeClr val="tx1"/>
                </a:solidFill>
                <a:latin typeface="Gisha" panose="020B0502040204020203" pitchFamily="34" charset="-79"/>
                <a:cs typeface="Gisha" panose="020B0502040204020203" pitchFamily="34" charset="-79"/>
              </a:rPr>
              <a:t>IG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Digital Practices in History and Ethnography IG</a:t>
            </a:r>
            <a:endParaRPr lang="en-US" sz="1200" dirty="0" smtClean="0">
              <a:solidFill>
                <a:schemeClr val="tx1"/>
              </a:solidFill>
              <a:latin typeface="Gisha" panose="020B0502040204020203" pitchFamily="34" charset="-79"/>
              <a:cs typeface="Gisha" panose="020B0502040204020203" pitchFamily="34" charset="-79"/>
            </a:endParaRP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Geospatial IG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Global Water Information IG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Health </a:t>
            </a:r>
            <a:r>
              <a:rPr lang="en-US" sz="1200" dirty="0" smtClean="0">
                <a:solidFill>
                  <a:schemeClr val="tx1"/>
                </a:solidFill>
                <a:latin typeface="Gisha" panose="020B0502040204020203" pitchFamily="34" charset="-79"/>
                <a:cs typeface="Gisha" panose="020B0502040204020203" pitchFamily="34" charset="-79"/>
              </a:rPr>
              <a:t>Data IG</a:t>
            </a:r>
          </a:p>
          <a:p>
            <a:pPr marL="0" indent="0">
              <a:spcBef>
                <a:spcPts val="450"/>
              </a:spcBef>
              <a:buNone/>
              <a:defRPr/>
            </a:pPr>
            <a:r>
              <a:rPr lang="it-IT" sz="1200" dirty="0">
                <a:solidFill>
                  <a:schemeClr val="tx1"/>
                </a:solidFill>
                <a:latin typeface="Gisha" panose="020B0502040204020203" pitchFamily="34" charset="-79"/>
                <a:cs typeface="Gisha" panose="020B0502040204020203" pitchFamily="34" charset="-79"/>
              </a:rPr>
              <a:t>Marine Data </a:t>
            </a:r>
            <a:r>
              <a:rPr lang="it-IT" sz="1200" dirty="0" err="1">
                <a:solidFill>
                  <a:schemeClr val="tx1"/>
                </a:solidFill>
                <a:latin typeface="Gisha" panose="020B0502040204020203" pitchFamily="34" charset="-79"/>
                <a:cs typeface="Gisha" panose="020B0502040204020203" pitchFamily="34" charset="-79"/>
              </a:rPr>
              <a:t>Harmonization</a:t>
            </a:r>
            <a:r>
              <a:rPr lang="it-IT" sz="1200" dirty="0">
                <a:solidFill>
                  <a:schemeClr val="tx1"/>
                </a:solidFill>
                <a:latin typeface="Gisha" panose="020B0502040204020203" pitchFamily="34" charset="-79"/>
                <a:cs typeface="Gisha" panose="020B0502040204020203" pitchFamily="34" charset="-79"/>
              </a:rPr>
              <a:t> IG</a:t>
            </a:r>
          </a:p>
          <a:p>
            <a:pPr marL="0" indent="0">
              <a:spcBef>
                <a:spcPts val="450"/>
              </a:spcBef>
              <a:buNone/>
              <a:defRPr/>
            </a:pPr>
            <a:r>
              <a:rPr lang="it-IT" sz="1200" dirty="0" err="1">
                <a:solidFill>
                  <a:schemeClr val="tx1"/>
                </a:solidFill>
                <a:latin typeface="Gisha" panose="020B0502040204020203" pitchFamily="34" charset="-79"/>
                <a:cs typeface="Gisha" panose="020B0502040204020203" pitchFamily="34" charset="-79"/>
              </a:rPr>
              <a:t>Metabolomics</a:t>
            </a:r>
            <a:r>
              <a:rPr lang="it-IT" sz="1200" dirty="0">
                <a:solidFill>
                  <a:schemeClr val="tx1"/>
                </a:solidFill>
                <a:latin typeface="Gisha" panose="020B0502040204020203" pitchFamily="34" charset="-79"/>
                <a:cs typeface="Gisha" panose="020B0502040204020203" pitchFamily="34" charset="-79"/>
              </a:rPr>
              <a:t> Data </a:t>
            </a:r>
            <a:r>
              <a:rPr lang="it-IT" sz="1200" dirty="0" err="1">
                <a:solidFill>
                  <a:schemeClr val="tx1"/>
                </a:solidFill>
                <a:latin typeface="Gisha" panose="020B0502040204020203" pitchFamily="34" charset="-79"/>
                <a:cs typeface="Gisha" panose="020B0502040204020203" pitchFamily="34" charset="-79"/>
              </a:rPr>
              <a:t>Interoperability</a:t>
            </a:r>
            <a:r>
              <a:rPr lang="it-IT" sz="1200" dirty="0">
                <a:solidFill>
                  <a:schemeClr val="tx1"/>
                </a:solidFill>
                <a:latin typeface="Gisha" panose="020B0502040204020203" pitchFamily="34" charset="-79"/>
                <a:cs typeface="Gisha" panose="020B0502040204020203" pitchFamily="34" charset="-79"/>
              </a:rPr>
              <a:t> </a:t>
            </a:r>
            <a:r>
              <a:rPr lang="it-IT" sz="1200" dirty="0" smtClean="0">
                <a:solidFill>
                  <a:schemeClr val="tx1"/>
                </a:solidFill>
                <a:latin typeface="Gisha" panose="020B0502040204020203" pitchFamily="34" charset="-79"/>
                <a:cs typeface="Gisha" panose="020B0502040204020203" pitchFamily="34" charset="-79"/>
              </a:rPr>
              <a:t>IG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Quality of Urban Life </a:t>
            </a:r>
            <a:r>
              <a:rPr lang="en-US" sz="1200" dirty="0" smtClean="0">
                <a:solidFill>
                  <a:schemeClr val="tx1"/>
                </a:solidFill>
                <a:latin typeface="Gisha" panose="020B0502040204020203" pitchFamily="34" charset="-79"/>
                <a:cs typeface="Gisha" panose="020B0502040204020203" pitchFamily="34" charset="-79"/>
              </a:rPr>
              <a:t>IG</a:t>
            </a:r>
          </a:p>
          <a:p>
            <a:pPr marL="0" indent="0">
              <a:spcBef>
                <a:spcPts val="450"/>
              </a:spcBef>
              <a:buNone/>
              <a:defRPr/>
            </a:pPr>
            <a:r>
              <a:rPr lang="it-IT" sz="1200" dirty="0">
                <a:solidFill>
                  <a:schemeClr val="tx1"/>
                </a:solidFill>
                <a:latin typeface="Gisha" panose="020B0502040204020203" pitchFamily="34" charset="-79"/>
                <a:cs typeface="Gisha" panose="020B0502040204020203" pitchFamily="34" charset="-79"/>
              </a:rPr>
              <a:t>RDA/CODATA </a:t>
            </a:r>
            <a:r>
              <a:rPr lang="it-IT" sz="1200" dirty="0" err="1">
                <a:solidFill>
                  <a:schemeClr val="tx1"/>
                </a:solidFill>
                <a:latin typeface="Gisha" panose="020B0502040204020203" pitchFamily="34" charset="-79"/>
                <a:cs typeface="Gisha" panose="020B0502040204020203" pitchFamily="34" charset="-79"/>
              </a:rPr>
              <a:t>Materials</a:t>
            </a:r>
            <a:r>
              <a:rPr lang="it-IT" sz="1200" dirty="0">
                <a:solidFill>
                  <a:schemeClr val="tx1"/>
                </a:solidFill>
                <a:latin typeface="Gisha" panose="020B0502040204020203" pitchFamily="34" charset="-79"/>
                <a:cs typeface="Gisha" panose="020B0502040204020203" pitchFamily="34" charset="-79"/>
              </a:rPr>
              <a:t> Data, </a:t>
            </a:r>
            <a:r>
              <a:rPr lang="it-IT" sz="1200" dirty="0" err="1">
                <a:solidFill>
                  <a:schemeClr val="tx1"/>
                </a:solidFill>
                <a:latin typeface="Gisha" panose="020B0502040204020203" pitchFamily="34" charset="-79"/>
                <a:cs typeface="Gisha" panose="020B0502040204020203" pitchFamily="34" charset="-79"/>
              </a:rPr>
              <a:t>Infrastructure</a:t>
            </a:r>
            <a:r>
              <a:rPr lang="it-IT" sz="1200" dirty="0">
                <a:solidFill>
                  <a:schemeClr val="tx1"/>
                </a:solidFill>
                <a:latin typeface="Gisha" panose="020B0502040204020203" pitchFamily="34" charset="-79"/>
                <a:cs typeface="Gisha" panose="020B0502040204020203" pitchFamily="34" charset="-79"/>
              </a:rPr>
              <a:t> &amp; </a:t>
            </a:r>
            <a:r>
              <a:rPr lang="it-IT" sz="1200" dirty="0" err="1">
                <a:solidFill>
                  <a:schemeClr val="tx1"/>
                </a:solidFill>
                <a:latin typeface="Gisha" panose="020B0502040204020203" pitchFamily="34" charset="-79"/>
                <a:cs typeface="Gisha" panose="020B0502040204020203" pitchFamily="34" charset="-79"/>
              </a:rPr>
              <a:t>Interoperability</a:t>
            </a:r>
            <a:r>
              <a:rPr lang="it-IT" sz="1200" dirty="0">
                <a:solidFill>
                  <a:schemeClr val="tx1"/>
                </a:solidFill>
                <a:latin typeface="Gisha" panose="020B0502040204020203" pitchFamily="34" charset="-79"/>
                <a:cs typeface="Gisha" panose="020B0502040204020203" pitchFamily="34" charset="-79"/>
              </a:rPr>
              <a:t> </a:t>
            </a:r>
            <a:endParaRPr lang="it-IT" sz="1200" dirty="0" smtClean="0">
              <a:solidFill>
                <a:schemeClr val="tx1"/>
              </a:solidFill>
              <a:latin typeface="Gisha" panose="020B0502040204020203" pitchFamily="34" charset="-79"/>
              <a:cs typeface="Gisha" panose="020B0502040204020203" pitchFamily="34" charset="-79"/>
            </a:endParaRP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Research data needs of the Photon and Neutron Science community IG</a:t>
            </a:r>
            <a:endParaRPr lang="it-IT" sz="1200" dirty="0">
              <a:solidFill>
                <a:schemeClr val="tx1"/>
              </a:solidFill>
              <a:latin typeface="Gisha" panose="020B0502040204020203" pitchFamily="34" charset="-79"/>
              <a:cs typeface="Gisha" panose="020B0502040204020203" pitchFamily="34" charset="-79"/>
            </a:endParaRP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Structural Biology IG</a:t>
            </a:r>
          </a:p>
        </p:txBody>
      </p:sp>
      <p:sp>
        <p:nvSpPr>
          <p:cNvPr id="5" name="Title 1"/>
          <p:cNvSpPr txBox="1">
            <a:spLocks/>
          </p:cNvSpPr>
          <p:nvPr/>
        </p:nvSpPr>
        <p:spPr>
          <a:xfrm>
            <a:off x="1177242" y="550556"/>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(1)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8" name="Title 4"/>
          <p:cNvSpPr txBox="1">
            <a:spLocks/>
          </p:cNvSpPr>
          <p:nvPr/>
        </p:nvSpPr>
        <p:spPr bwMode="auto">
          <a:xfrm>
            <a:off x="1721390" y="6389913"/>
            <a:ext cx="6455503" cy="334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https://rd-alliance.org/groups</a:t>
            </a:r>
          </a:p>
        </p:txBody>
      </p:sp>
      <p:sp>
        <p:nvSpPr>
          <p:cNvPr id="9" name="Content Placeholder 1"/>
          <p:cNvSpPr txBox="1">
            <a:spLocks/>
          </p:cNvSpPr>
          <p:nvPr/>
        </p:nvSpPr>
        <p:spPr>
          <a:xfrm>
            <a:off x="307266" y="4607167"/>
            <a:ext cx="8555380" cy="1782746"/>
          </a:xfrm>
          <a:prstGeom prst="rect">
            <a:avLst/>
          </a:prstGeom>
          <a:solidFill>
            <a:schemeClr val="accent5">
              <a:lumMod val="60000"/>
              <a:lumOff val="40000"/>
            </a:schemeClr>
          </a:solidFill>
          <a:ln w="12700">
            <a:noFill/>
          </a:ln>
          <a:effectLst>
            <a:glow rad="63500">
              <a:schemeClr val="accent3">
                <a:satMod val="175000"/>
                <a:alpha val="40000"/>
              </a:schemeClr>
            </a:glow>
          </a:effectLst>
        </p:spPr>
        <p:txBody>
          <a:bodyPr numCol="2"/>
          <a:lstStyle>
            <a:lvl1pPr eaLnBrk="0" hangingPunct="0">
              <a:defRPr sz="2800" b="1">
                <a:solidFill>
                  <a:schemeClr val="bg1"/>
                </a:solidFill>
                <a:latin typeface="Arial" pitchFamily="34" charset="0"/>
                <a:ea typeface="ＭＳ Ｐゴシック" pitchFamily="34" charset="-128"/>
              </a:defRPr>
            </a:lvl1pPr>
            <a:lvl2pPr marL="37931725" indent="-37474525" eaLnBrk="0" hangingPunct="0">
              <a:defRPr sz="2800" b="1">
                <a:solidFill>
                  <a:schemeClr val="bg1"/>
                </a:solidFill>
                <a:latin typeface="Arial" pitchFamily="34" charset="0"/>
                <a:ea typeface="ＭＳ Ｐゴシック" pitchFamily="34" charset="-128"/>
              </a:defRPr>
            </a:lvl2pPr>
            <a:lvl3pPr eaLnBrk="0" hangingPunct="0">
              <a:defRPr sz="2800" b="1">
                <a:solidFill>
                  <a:schemeClr val="bg1"/>
                </a:solidFill>
                <a:latin typeface="Arial" pitchFamily="34" charset="0"/>
                <a:ea typeface="ＭＳ Ｐゴシック" pitchFamily="34" charset="-128"/>
              </a:defRPr>
            </a:lvl3pPr>
            <a:lvl4pPr eaLnBrk="0" hangingPunct="0">
              <a:defRPr sz="2800" b="1">
                <a:solidFill>
                  <a:schemeClr val="bg1"/>
                </a:solidFill>
                <a:latin typeface="Arial" pitchFamily="34" charset="0"/>
                <a:ea typeface="ＭＳ Ｐゴシック" pitchFamily="34" charset="-128"/>
              </a:defRPr>
            </a:lvl4pPr>
            <a:lvl5pPr eaLnBrk="0" hangingPunct="0">
              <a:defRPr sz="2800" b="1">
                <a:solidFill>
                  <a:schemeClr val="bg1"/>
                </a:solidFill>
                <a:latin typeface="Arial" pitchFamily="34" charset="0"/>
                <a:ea typeface="ＭＳ Ｐゴシック" pitchFamily="34" charset="-128"/>
              </a:defRPr>
            </a:lvl5pPr>
            <a:lvl6pPr marL="457200" eaLnBrk="0" fontAlgn="base" hangingPunct="0">
              <a:spcBef>
                <a:spcPct val="0"/>
              </a:spcBef>
              <a:spcAft>
                <a:spcPct val="0"/>
              </a:spcAft>
              <a:defRPr sz="2800" b="1">
                <a:solidFill>
                  <a:schemeClr val="bg1"/>
                </a:solidFill>
                <a:latin typeface="Arial" pitchFamily="34" charset="0"/>
                <a:ea typeface="ＭＳ Ｐゴシック" pitchFamily="34" charset="-128"/>
              </a:defRPr>
            </a:lvl6pPr>
            <a:lvl7pPr marL="914400" eaLnBrk="0" fontAlgn="base" hangingPunct="0">
              <a:spcBef>
                <a:spcPct val="0"/>
              </a:spcBef>
              <a:spcAft>
                <a:spcPct val="0"/>
              </a:spcAft>
              <a:defRPr sz="2800" b="1">
                <a:solidFill>
                  <a:schemeClr val="bg1"/>
                </a:solidFill>
                <a:latin typeface="Arial" pitchFamily="34" charset="0"/>
                <a:ea typeface="ＭＳ Ｐゴシック" pitchFamily="34" charset="-128"/>
              </a:defRPr>
            </a:lvl7pPr>
            <a:lvl8pPr marL="1371600" eaLnBrk="0" fontAlgn="base" hangingPunct="0">
              <a:spcBef>
                <a:spcPct val="0"/>
              </a:spcBef>
              <a:spcAft>
                <a:spcPct val="0"/>
              </a:spcAft>
              <a:defRPr sz="2800" b="1">
                <a:solidFill>
                  <a:schemeClr val="bg1"/>
                </a:solidFill>
                <a:latin typeface="Arial" pitchFamily="34" charset="0"/>
                <a:ea typeface="ＭＳ Ｐゴシック" pitchFamily="34" charset="-128"/>
              </a:defRPr>
            </a:lvl8pPr>
            <a:lvl9pPr marL="1828800" eaLnBrk="0" fontAlgn="base" hangingPunct="0">
              <a:spcBef>
                <a:spcPct val="0"/>
              </a:spcBef>
              <a:spcAft>
                <a:spcPct val="0"/>
              </a:spcAft>
              <a:defRPr sz="2800" b="1">
                <a:solidFill>
                  <a:schemeClr val="bg1"/>
                </a:solidFill>
                <a:latin typeface="Arial" pitchFamily="34" charset="0"/>
                <a:ea typeface="ＭＳ Ｐゴシック" pitchFamily="34" charset="-128"/>
              </a:defRPr>
            </a:lvl9pPr>
          </a:lstStyle>
          <a:p>
            <a:pPr>
              <a:spcBef>
                <a:spcPts val="225"/>
              </a:spcBef>
              <a:buClr>
                <a:srgbClr val="58A618"/>
              </a:buClr>
              <a:defRPr/>
            </a:pPr>
            <a:r>
              <a:rPr lang="en-US" altLang="en-US" sz="1600" dirty="0">
                <a:solidFill>
                  <a:schemeClr val="tx1"/>
                </a:solidFill>
                <a:latin typeface="Gisha" pitchFamily="34" charset="-79"/>
                <a:cs typeface="Gisha" pitchFamily="34" charset="-79"/>
              </a:rPr>
              <a:t>Community Needs - focused</a:t>
            </a:r>
          </a:p>
          <a:p>
            <a:pPr>
              <a:spcBef>
                <a:spcPts val="450"/>
              </a:spcBef>
              <a:buClr>
                <a:srgbClr val="58A618"/>
              </a:buClr>
              <a:defRPr/>
            </a:pPr>
            <a:r>
              <a:rPr lang="en-US" altLang="en-US" sz="1200" b="0" u="sng" dirty="0">
                <a:solidFill>
                  <a:schemeClr val="tx1"/>
                </a:solidFill>
                <a:latin typeface="Gisha" pitchFamily="34" charset="-79"/>
                <a:cs typeface="Gisha" pitchFamily="34" charset="-79"/>
              </a:rPr>
              <a:t>RDA/CODATA Summer Schools in Data Science and Cloud Computing in the Developing World </a:t>
            </a:r>
            <a:r>
              <a:rPr lang="en-US" altLang="en-US" sz="1200" b="0" u="sng" dirty="0" smtClean="0">
                <a:solidFill>
                  <a:schemeClr val="tx1"/>
                </a:solidFill>
                <a:latin typeface="Gisha" pitchFamily="34" charset="-79"/>
                <a:cs typeface="Gisha" pitchFamily="34" charset="-79"/>
              </a:rPr>
              <a:t>WG</a:t>
            </a:r>
          </a:p>
          <a:p>
            <a:pPr>
              <a:spcBef>
                <a:spcPts val="450"/>
              </a:spcBef>
              <a:buClr>
                <a:srgbClr val="58A618"/>
              </a:buClr>
              <a:defRPr/>
            </a:pPr>
            <a:r>
              <a:rPr lang="en-US" altLang="en-US" sz="1200" b="0" dirty="0">
                <a:solidFill>
                  <a:schemeClr val="tx1"/>
                </a:solidFill>
                <a:latin typeface="Gisha" pitchFamily="34" charset="-79"/>
                <a:cs typeface="Gisha" pitchFamily="34" charset="-79"/>
              </a:rPr>
              <a:t>Archives </a:t>
            </a:r>
            <a:r>
              <a:rPr lang="en-US" altLang="en-US" sz="1200" b="0" dirty="0" smtClean="0">
                <a:solidFill>
                  <a:schemeClr val="tx1"/>
                </a:solidFill>
                <a:latin typeface="Gisha" pitchFamily="34" charset="-79"/>
                <a:cs typeface="Gisha" pitchFamily="34" charset="-79"/>
              </a:rPr>
              <a:t>&amp; Records </a:t>
            </a:r>
            <a:r>
              <a:rPr lang="en-US" altLang="en-US" sz="1200" b="0" dirty="0">
                <a:solidFill>
                  <a:schemeClr val="tx1"/>
                </a:solidFill>
                <a:latin typeface="Gisha" pitchFamily="34" charset="-79"/>
                <a:cs typeface="Gisha" pitchFamily="34" charset="-79"/>
              </a:rPr>
              <a:t>Professionals for Research Data </a:t>
            </a:r>
            <a:r>
              <a:rPr lang="en-US" altLang="en-US" sz="1200" b="0" dirty="0" smtClean="0">
                <a:solidFill>
                  <a:schemeClr val="tx1"/>
                </a:solidFill>
                <a:latin typeface="Gisha" pitchFamily="34" charset="-79"/>
                <a:cs typeface="Gisha" pitchFamily="34" charset="-79"/>
              </a:rPr>
              <a:t>IG</a:t>
            </a:r>
          </a:p>
          <a:p>
            <a:pPr>
              <a:spcBef>
                <a:spcPts val="450"/>
              </a:spcBef>
              <a:buClr>
                <a:srgbClr val="58A618"/>
              </a:buClr>
              <a:defRPr/>
            </a:pPr>
            <a:r>
              <a:rPr lang="en-US" altLang="en-US" sz="1200" b="0" dirty="0">
                <a:solidFill>
                  <a:schemeClr val="tx1"/>
                </a:solidFill>
                <a:latin typeface="Gisha" pitchFamily="34" charset="-79"/>
                <a:cs typeface="Gisha" pitchFamily="34" charset="-79"/>
              </a:rPr>
              <a:t>Data for Development IG</a:t>
            </a:r>
          </a:p>
          <a:p>
            <a:pPr>
              <a:spcBef>
                <a:spcPts val="450"/>
              </a:spcBef>
              <a:buClr>
                <a:srgbClr val="58A618"/>
              </a:buClr>
              <a:defRPr/>
            </a:pPr>
            <a:r>
              <a:rPr lang="en-US" altLang="en-US" sz="1200" b="0" dirty="0" smtClean="0">
                <a:solidFill>
                  <a:schemeClr val="tx1"/>
                </a:solidFill>
                <a:latin typeface="Gisha" pitchFamily="34" charset="-79"/>
                <a:cs typeface="Gisha" pitchFamily="34" charset="-79"/>
              </a:rPr>
              <a:t>Development </a:t>
            </a:r>
            <a:r>
              <a:rPr lang="en-US" altLang="en-US" sz="1200" b="0" dirty="0">
                <a:solidFill>
                  <a:schemeClr val="tx1"/>
                </a:solidFill>
                <a:latin typeface="Gisha" pitchFamily="34" charset="-79"/>
                <a:cs typeface="Gisha" pitchFamily="34" charset="-79"/>
              </a:rPr>
              <a:t>of Cloud Computing Capacity and Education in Developing World Research IG</a:t>
            </a:r>
          </a:p>
          <a:p>
            <a:pPr>
              <a:spcBef>
                <a:spcPts val="450"/>
              </a:spcBef>
              <a:buClr>
                <a:srgbClr val="58A618"/>
              </a:buClr>
              <a:defRPr/>
            </a:pPr>
            <a:r>
              <a:rPr lang="en-US" altLang="en-US" sz="1200" b="0" dirty="0" smtClean="0">
                <a:solidFill>
                  <a:schemeClr val="tx1"/>
                </a:solidFill>
                <a:latin typeface="Gisha" pitchFamily="34" charset="-79"/>
                <a:cs typeface="Gisha" pitchFamily="34" charset="-79"/>
              </a:rPr>
              <a:t>Education </a:t>
            </a:r>
            <a:r>
              <a:rPr lang="en-US" altLang="en-US" sz="1200" b="0" dirty="0">
                <a:solidFill>
                  <a:schemeClr val="tx1"/>
                </a:solidFill>
                <a:latin typeface="Gisha" pitchFamily="34" charset="-79"/>
                <a:cs typeface="Gisha" pitchFamily="34" charset="-79"/>
              </a:rPr>
              <a:t>and Training on handling of research data </a:t>
            </a:r>
            <a:r>
              <a:rPr lang="en-US" altLang="en-US" sz="1200" b="0" dirty="0" smtClean="0">
                <a:solidFill>
                  <a:schemeClr val="tx1"/>
                </a:solidFill>
                <a:latin typeface="Gisha" pitchFamily="34" charset="-79"/>
                <a:cs typeface="Gisha" pitchFamily="34" charset="-79"/>
              </a:rPr>
              <a:t>IG</a:t>
            </a:r>
          </a:p>
          <a:p>
            <a:pPr>
              <a:spcBef>
                <a:spcPts val="450"/>
              </a:spcBef>
              <a:buClr>
                <a:srgbClr val="58A618"/>
              </a:buClr>
              <a:defRPr/>
            </a:pPr>
            <a:r>
              <a:rPr lang="en-US" altLang="en-US" sz="1200" b="0" dirty="0">
                <a:solidFill>
                  <a:schemeClr val="tx1"/>
                </a:solidFill>
                <a:latin typeface="Gisha" pitchFamily="34" charset="-79"/>
                <a:cs typeface="Gisha" pitchFamily="34" charset="-79"/>
              </a:rPr>
              <a:t>Engagement </a:t>
            </a:r>
            <a:r>
              <a:rPr lang="en-US" altLang="en-US" sz="1200" b="0" dirty="0" smtClean="0">
                <a:solidFill>
                  <a:schemeClr val="tx1"/>
                </a:solidFill>
                <a:latin typeface="Gisha" pitchFamily="34" charset="-79"/>
                <a:cs typeface="Gisha" pitchFamily="34" charset="-79"/>
              </a:rPr>
              <a:t>IG</a:t>
            </a:r>
          </a:p>
          <a:p>
            <a:pPr>
              <a:spcBef>
                <a:spcPts val="450"/>
              </a:spcBef>
              <a:buClr>
                <a:srgbClr val="58A618"/>
              </a:buClr>
              <a:defRPr/>
            </a:pPr>
            <a:r>
              <a:rPr lang="en-US" altLang="en-US" sz="1200" b="0" dirty="0">
                <a:solidFill>
                  <a:schemeClr val="tx1"/>
                </a:solidFill>
                <a:latin typeface="Gisha" pitchFamily="34" charset="-79"/>
                <a:cs typeface="Gisha" pitchFamily="34" charset="-79"/>
              </a:rPr>
              <a:t>Ethics and Social Aspects of Data IG</a:t>
            </a:r>
          </a:p>
          <a:p>
            <a:pPr marL="214313" indent="-214313">
              <a:spcBef>
                <a:spcPts val="450"/>
              </a:spcBef>
              <a:buClr>
                <a:srgbClr val="58A618"/>
              </a:buClr>
              <a:buFont typeface="Arial" panose="020B0604020202020204" pitchFamily="34" charset="0"/>
              <a:buChar char="•"/>
              <a:defRPr/>
            </a:pPr>
            <a:endParaRPr lang="en-US" altLang="en-US" sz="1100" b="0" dirty="0">
              <a:solidFill>
                <a:schemeClr val="accent6">
                  <a:lumMod val="50000"/>
                </a:schemeClr>
              </a:solidFill>
              <a:latin typeface="Gisha" pitchFamily="34" charset="-79"/>
              <a:cs typeface="Gisha" pitchFamily="34" charset="-79"/>
            </a:endParaRPr>
          </a:p>
        </p:txBody>
      </p:sp>
      <p:sp>
        <p:nvSpPr>
          <p:cNvPr id="3" name="Rounded Rectangle 2"/>
          <p:cNvSpPr/>
          <p:nvPr/>
        </p:nvSpPr>
        <p:spPr>
          <a:xfrm>
            <a:off x="6206067" y="5571067"/>
            <a:ext cx="2590800" cy="81884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Total 73 groups: 27 Working Groups &amp; 45 Interest Groups</a:t>
            </a:r>
            <a:endParaRPr lang="en-GB" dirty="0"/>
          </a:p>
        </p:txBody>
      </p:sp>
    </p:spTree>
    <p:extLst>
      <p:ext uri="{BB962C8B-B14F-4D97-AF65-F5344CB8AC3E}">
        <p14:creationId xmlns:p14="http://schemas.microsoft.com/office/powerpoint/2010/main" val="824005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1177242" y="550556"/>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a:t>
            </a:r>
            <a:r>
              <a:rPr lang="en-GB" sz="3300" dirty="0" smtClean="0"/>
              <a:t>(2) </a:t>
            </a:r>
            <a:endParaRPr lang="en-GB" sz="33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8" name="Title 4"/>
          <p:cNvSpPr txBox="1">
            <a:spLocks/>
          </p:cNvSpPr>
          <p:nvPr/>
        </p:nvSpPr>
        <p:spPr bwMode="auto">
          <a:xfrm>
            <a:off x="1721390" y="6389913"/>
            <a:ext cx="6455503" cy="334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https://rd-alliance.org/groups</a:t>
            </a:r>
          </a:p>
        </p:txBody>
      </p:sp>
      <p:sp>
        <p:nvSpPr>
          <p:cNvPr id="9" name="Content Placeholder 1"/>
          <p:cNvSpPr txBox="1">
            <a:spLocks/>
          </p:cNvSpPr>
          <p:nvPr/>
        </p:nvSpPr>
        <p:spPr>
          <a:xfrm>
            <a:off x="436287" y="2037801"/>
            <a:ext cx="8530937" cy="1842537"/>
          </a:xfrm>
          <a:prstGeom prst="rect">
            <a:avLst/>
          </a:prstGeom>
          <a:solidFill>
            <a:schemeClr val="accent2">
              <a:lumMod val="60000"/>
              <a:lumOff val="40000"/>
            </a:schemeClr>
          </a:solidFill>
          <a:ln w="12700">
            <a:noFill/>
          </a:ln>
          <a:effectLst>
            <a:glow rad="63500">
              <a:schemeClr val="accent3">
                <a:satMod val="175000"/>
                <a:alpha val="40000"/>
              </a:schemeClr>
            </a:glow>
          </a:effectLst>
        </p:spPr>
        <p:txBody>
          <a:bodyPr numCol="2"/>
          <a:lstStyle>
            <a:lvl1pPr eaLnBrk="0" hangingPunct="0">
              <a:defRPr sz="2800" b="1">
                <a:solidFill>
                  <a:schemeClr val="bg1"/>
                </a:solidFill>
                <a:latin typeface="Arial" pitchFamily="34" charset="0"/>
                <a:ea typeface="ＭＳ Ｐゴシック" pitchFamily="34" charset="-128"/>
              </a:defRPr>
            </a:lvl1pPr>
            <a:lvl2pPr marL="37931725" indent="-37474525" eaLnBrk="0" hangingPunct="0">
              <a:defRPr sz="2800" b="1">
                <a:solidFill>
                  <a:schemeClr val="bg1"/>
                </a:solidFill>
                <a:latin typeface="Arial" pitchFamily="34" charset="0"/>
                <a:ea typeface="ＭＳ Ｐゴシック" pitchFamily="34" charset="-128"/>
              </a:defRPr>
            </a:lvl2pPr>
            <a:lvl3pPr eaLnBrk="0" hangingPunct="0">
              <a:defRPr sz="2800" b="1">
                <a:solidFill>
                  <a:schemeClr val="bg1"/>
                </a:solidFill>
                <a:latin typeface="Arial" pitchFamily="34" charset="0"/>
                <a:ea typeface="ＭＳ Ｐゴシック" pitchFamily="34" charset="-128"/>
              </a:defRPr>
            </a:lvl3pPr>
            <a:lvl4pPr eaLnBrk="0" hangingPunct="0">
              <a:defRPr sz="2800" b="1">
                <a:solidFill>
                  <a:schemeClr val="bg1"/>
                </a:solidFill>
                <a:latin typeface="Arial" pitchFamily="34" charset="0"/>
                <a:ea typeface="ＭＳ Ｐゴシック" pitchFamily="34" charset="-128"/>
              </a:defRPr>
            </a:lvl4pPr>
            <a:lvl5pPr eaLnBrk="0" hangingPunct="0">
              <a:defRPr sz="2800" b="1">
                <a:solidFill>
                  <a:schemeClr val="bg1"/>
                </a:solidFill>
                <a:latin typeface="Arial" pitchFamily="34" charset="0"/>
                <a:ea typeface="ＭＳ Ｐゴシック" pitchFamily="34" charset="-128"/>
              </a:defRPr>
            </a:lvl5pPr>
            <a:lvl6pPr marL="457200" eaLnBrk="0" fontAlgn="base" hangingPunct="0">
              <a:spcBef>
                <a:spcPct val="0"/>
              </a:spcBef>
              <a:spcAft>
                <a:spcPct val="0"/>
              </a:spcAft>
              <a:defRPr sz="2800" b="1">
                <a:solidFill>
                  <a:schemeClr val="bg1"/>
                </a:solidFill>
                <a:latin typeface="Arial" pitchFamily="34" charset="0"/>
                <a:ea typeface="ＭＳ Ｐゴシック" pitchFamily="34" charset="-128"/>
              </a:defRPr>
            </a:lvl6pPr>
            <a:lvl7pPr marL="914400" eaLnBrk="0" fontAlgn="base" hangingPunct="0">
              <a:spcBef>
                <a:spcPct val="0"/>
              </a:spcBef>
              <a:spcAft>
                <a:spcPct val="0"/>
              </a:spcAft>
              <a:defRPr sz="2800" b="1">
                <a:solidFill>
                  <a:schemeClr val="bg1"/>
                </a:solidFill>
                <a:latin typeface="Arial" pitchFamily="34" charset="0"/>
                <a:ea typeface="ＭＳ Ｐゴシック" pitchFamily="34" charset="-128"/>
              </a:defRPr>
            </a:lvl7pPr>
            <a:lvl8pPr marL="1371600" eaLnBrk="0" fontAlgn="base" hangingPunct="0">
              <a:spcBef>
                <a:spcPct val="0"/>
              </a:spcBef>
              <a:spcAft>
                <a:spcPct val="0"/>
              </a:spcAft>
              <a:defRPr sz="2800" b="1">
                <a:solidFill>
                  <a:schemeClr val="bg1"/>
                </a:solidFill>
                <a:latin typeface="Arial" pitchFamily="34" charset="0"/>
                <a:ea typeface="ＭＳ Ｐゴシック" pitchFamily="34" charset="-128"/>
              </a:defRPr>
            </a:lvl8pPr>
            <a:lvl9pPr marL="1828800" eaLnBrk="0" fontAlgn="base" hangingPunct="0">
              <a:spcBef>
                <a:spcPct val="0"/>
              </a:spcBef>
              <a:spcAft>
                <a:spcPct val="0"/>
              </a:spcAft>
              <a:defRPr sz="2800" b="1">
                <a:solidFill>
                  <a:schemeClr val="bg1"/>
                </a:solidFill>
                <a:latin typeface="Arial" pitchFamily="34" charset="0"/>
                <a:ea typeface="ＭＳ Ｐゴシック" pitchFamily="34" charset="-128"/>
              </a:defRPr>
            </a:lvl9pPr>
          </a:lstStyle>
          <a:p>
            <a:pPr>
              <a:spcBef>
                <a:spcPts val="225"/>
              </a:spcBef>
              <a:buClr>
                <a:srgbClr val="58A618"/>
              </a:buClr>
              <a:defRPr/>
            </a:pPr>
            <a:r>
              <a:rPr lang="en-US" altLang="en-US" sz="1600" dirty="0">
                <a:solidFill>
                  <a:schemeClr val="tx1"/>
                </a:solidFill>
                <a:latin typeface="Gisha" pitchFamily="34" charset="-79"/>
                <a:cs typeface="Gisha" pitchFamily="34" charset="-79"/>
              </a:rPr>
              <a:t>Reference and Sharing - focused</a:t>
            </a:r>
            <a:endParaRPr lang="en-US" altLang="en-US" sz="1200" dirty="0">
              <a:solidFill>
                <a:schemeClr val="tx1"/>
              </a:solidFill>
              <a:latin typeface="Gisha" pitchFamily="34" charset="-79"/>
              <a:cs typeface="Gisha" pitchFamily="34" charset="-79"/>
            </a:endParaRPr>
          </a:p>
          <a:p>
            <a:pPr>
              <a:spcBef>
                <a:spcPts val="450"/>
              </a:spcBef>
              <a:buClr>
                <a:srgbClr val="58A618"/>
              </a:buClr>
              <a:defRPr/>
            </a:pPr>
            <a:r>
              <a:rPr lang="en-US" altLang="en-US" sz="1200" b="0" u="sng" dirty="0">
                <a:solidFill>
                  <a:schemeClr val="tx1"/>
                </a:solidFill>
                <a:latin typeface="Gisha" pitchFamily="34" charset="-79"/>
                <a:cs typeface="Gisha" pitchFamily="34" charset="-79"/>
              </a:rPr>
              <a:t>Data Citation </a:t>
            </a:r>
            <a:r>
              <a:rPr lang="en-US" altLang="en-US" sz="1200" b="0" u="sng" dirty="0" smtClean="0">
                <a:solidFill>
                  <a:schemeClr val="tx1"/>
                </a:solidFill>
                <a:latin typeface="Gisha" pitchFamily="34" charset="-79"/>
                <a:cs typeface="Gisha" pitchFamily="34" charset="-79"/>
              </a:rPr>
              <a:t>WG</a:t>
            </a:r>
          </a:p>
          <a:p>
            <a:pPr>
              <a:spcBef>
                <a:spcPts val="450"/>
              </a:spcBef>
              <a:buClr>
                <a:srgbClr val="58A618"/>
              </a:buClr>
              <a:defRPr/>
            </a:pPr>
            <a:r>
              <a:rPr lang="en-US" altLang="en-US" sz="1200" b="0" u="sng" dirty="0">
                <a:solidFill>
                  <a:schemeClr val="tx1"/>
                </a:solidFill>
                <a:latin typeface="Gisha" pitchFamily="34" charset="-79"/>
                <a:cs typeface="Gisha" pitchFamily="34" charset="-79"/>
              </a:rPr>
              <a:t>Data Description Registry Interoperability </a:t>
            </a:r>
            <a:r>
              <a:rPr lang="en-US" altLang="en-US" sz="1200" b="0" u="sng" dirty="0" smtClean="0">
                <a:solidFill>
                  <a:schemeClr val="tx1"/>
                </a:solidFill>
                <a:latin typeface="Gisha" pitchFamily="34" charset="-79"/>
                <a:cs typeface="Gisha" pitchFamily="34" charset="-79"/>
              </a:rPr>
              <a:t>WG</a:t>
            </a:r>
          </a:p>
          <a:p>
            <a:pPr>
              <a:spcBef>
                <a:spcPts val="450"/>
              </a:spcBef>
              <a:buClr>
                <a:srgbClr val="58A618"/>
              </a:buClr>
              <a:defRPr/>
            </a:pPr>
            <a:r>
              <a:rPr lang="en-US" altLang="en-US" sz="1200" b="0" u="sng" dirty="0" smtClean="0">
                <a:solidFill>
                  <a:schemeClr val="tx1"/>
                </a:solidFill>
                <a:latin typeface="Gisha" pitchFamily="34" charset="-79"/>
                <a:cs typeface="Gisha" pitchFamily="34" charset="-79"/>
              </a:rPr>
              <a:t>Data </a:t>
            </a:r>
            <a:r>
              <a:rPr lang="en-US" altLang="en-US" sz="1200" b="0" u="sng" dirty="0">
                <a:solidFill>
                  <a:schemeClr val="tx1"/>
                </a:solidFill>
                <a:latin typeface="Gisha" pitchFamily="34" charset="-79"/>
                <a:cs typeface="Gisha" pitchFamily="34" charset="-79"/>
              </a:rPr>
              <a:t>Security and </a:t>
            </a:r>
            <a:r>
              <a:rPr lang="en-US" altLang="en-US" sz="1200" b="0" u="sng" dirty="0" smtClean="0">
                <a:solidFill>
                  <a:schemeClr val="tx1"/>
                </a:solidFill>
                <a:latin typeface="Gisha" pitchFamily="34" charset="-79"/>
                <a:cs typeface="Gisha" pitchFamily="34" charset="-79"/>
              </a:rPr>
              <a:t>Trust WG</a:t>
            </a:r>
          </a:p>
          <a:p>
            <a:pPr>
              <a:spcBef>
                <a:spcPts val="450"/>
              </a:spcBef>
              <a:buClr>
                <a:srgbClr val="58A618"/>
              </a:buClr>
              <a:defRPr/>
            </a:pPr>
            <a:r>
              <a:rPr lang="en-US" altLang="en-US" sz="1200" b="0" u="sng" dirty="0">
                <a:solidFill>
                  <a:schemeClr val="tx1"/>
                </a:solidFill>
                <a:latin typeface="Gisha" pitchFamily="34" charset="-79"/>
                <a:cs typeface="Gisha" pitchFamily="34" charset="-79"/>
              </a:rPr>
              <a:t>Empirical Humanities Metadata </a:t>
            </a:r>
            <a:r>
              <a:rPr lang="en-US" altLang="en-US" sz="1200" b="0" u="sng" dirty="0" smtClean="0">
                <a:solidFill>
                  <a:schemeClr val="tx1"/>
                </a:solidFill>
                <a:latin typeface="Gisha" pitchFamily="34" charset="-79"/>
                <a:cs typeface="Gisha" pitchFamily="34" charset="-79"/>
              </a:rPr>
              <a:t>WG</a:t>
            </a:r>
            <a:endParaRPr lang="en-US" altLang="en-US" sz="1200" b="0" u="sng" dirty="0">
              <a:solidFill>
                <a:schemeClr val="tx1"/>
              </a:solidFill>
              <a:latin typeface="Gisha" pitchFamily="34" charset="-79"/>
              <a:cs typeface="Gisha" pitchFamily="34" charset="-79"/>
            </a:endParaRPr>
          </a:p>
          <a:p>
            <a:pPr>
              <a:spcBef>
                <a:spcPts val="450"/>
              </a:spcBef>
              <a:buClr>
                <a:srgbClr val="58A618"/>
              </a:buClr>
              <a:defRPr/>
            </a:pPr>
            <a:r>
              <a:rPr lang="en-US" altLang="en-US" sz="1200" b="0" u="sng" dirty="0">
                <a:solidFill>
                  <a:schemeClr val="tx1"/>
                </a:solidFill>
                <a:latin typeface="Gisha" pitchFamily="34" charset="-79"/>
                <a:cs typeface="Gisha" pitchFamily="34" charset="-79"/>
              </a:rPr>
              <a:t>RDA / WDS Publishing Data </a:t>
            </a:r>
            <a:r>
              <a:rPr lang="en-US" altLang="en-US" sz="1200" b="0" u="sng" dirty="0" err="1">
                <a:solidFill>
                  <a:schemeClr val="tx1"/>
                </a:solidFill>
                <a:latin typeface="Gisha" pitchFamily="34" charset="-79"/>
                <a:cs typeface="Gisha" pitchFamily="34" charset="-79"/>
              </a:rPr>
              <a:t>Bibliometrics</a:t>
            </a:r>
            <a:r>
              <a:rPr lang="en-US" altLang="en-US" sz="1200" b="0" u="sng" dirty="0">
                <a:solidFill>
                  <a:schemeClr val="tx1"/>
                </a:solidFill>
                <a:latin typeface="Gisha" pitchFamily="34" charset="-79"/>
                <a:cs typeface="Gisha" pitchFamily="34" charset="-79"/>
              </a:rPr>
              <a:t> </a:t>
            </a:r>
            <a:r>
              <a:rPr lang="en-US" altLang="en-US" sz="1200" b="0" u="sng" dirty="0" smtClean="0">
                <a:solidFill>
                  <a:schemeClr val="tx1"/>
                </a:solidFill>
                <a:latin typeface="Gisha" pitchFamily="34" charset="-79"/>
                <a:cs typeface="Gisha" pitchFamily="34" charset="-79"/>
              </a:rPr>
              <a:t>WG</a:t>
            </a:r>
          </a:p>
          <a:p>
            <a:pPr>
              <a:spcBef>
                <a:spcPts val="450"/>
              </a:spcBef>
              <a:buClr>
                <a:srgbClr val="58A618"/>
              </a:buClr>
              <a:defRPr/>
            </a:pPr>
            <a:r>
              <a:rPr lang="en-US" altLang="en-US" sz="1200" b="0" u="sng" dirty="0">
                <a:solidFill>
                  <a:schemeClr val="tx1"/>
                </a:solidFill>
                <a:latin typeface="Gisha" pitchFamily="34" charset="-79"/>
                <a:cs typeface="Gisha" pitchFamily="34" charset="-79"/>
              </a:rPr>
              <a:t>Research Data Collections </a:t>
            </a:r>
            <a:r>
              <a:rPr lang="en-US" altLang="en-US" sz="1200" b="0" u="sng" dirty="0" smtClean="0">
                <a:solidFill>
                  <a:schemeClr val="tx1"/>
                </a:solidFill>
                <a:latin typeface="Gisha" pitchFamily="34" charset="-79"/>
                <a:cs typeface="Gisha" pitchFamily="34" charset="-79"/>
              </a:rPr>
              <a:t>WG</a:t>
            </a:r>
          </a:p>
          <a:p>
            <a:pPr>
              <a:spcBef>
                <a:spcPts val="450"/>
              </a:spcBef>
              <a:buClr>
                <a:srgbClr val="58A618"/>
              </a:buClr>
              <a:defRPr/>
            </a:pPr>
            <a:r>
              <a:rPr lang="en-US" altLang="en-US" sz="1200" b="0" u="sng" dirty="0" err="1">
                <a:solidFill>
                  <a:schemeClr val="tx1"/>
                </a:solidFill>
                <a:latin typeface="Gisha" pitchFamily="34" charset="-79"/>
                <a:cs typeface="Gisha" pitchFamily="34" charset="-79"/>
              </a:rPr>
              <a:t>QoS-DataLC</a:t>
            </a:r>
            <a:r>
              <a:rPr lang="en-US" altLang="en-US" sz="1200" b="0" u="sng" dirty="0">
                <a:solidFill>
                  <a:schemeClr val="tx1"/>
                </a:solidFill>
                <a:latin typeface="Gisha" pitchFamily="34" charset="-79"/>
                <a:cs typeface="Gisha" pitchFamily="34" charset="-79"/>
              </a:rPr>
              <a:t> Definitions </a:t>
            </a:r>
            <a:r>
              <a:rPr lang="en-US" altLang="en-US" sz="1200" b="0" u="sng" dirty="0" smtClean="0">
                <a:solidFill>
                  <a:schemeClr val="tx1"/>
                </a:solidFill>
                <a:latin typeface="Gisha" pitchFamily="34" charset="-79"/>
                <a:cs typeface="Gisha" pitchFamily="34" charset="-79"/>
              </a:rPr>
              <a:t>WG</a:t>
            </a:r>
          </a:p>
          <a:p>
            <a:pPr>
              <a:spcBef>
                <a:spcPts val="450"/>
              </a:spcBef>
              <a:buClr>
                <a:srgbClr val="58A618"/>
              </a:buClr>
              <a:defRPr/>
            </a:pPr>
            <a:r>
              <a:rPr lang="en-US" altLang="en-US" sz="1200" b="0" u="sng" dirty="0" smtClean="0">
                <a:solidFill>
                  <a:schemeClr val="tx1"/>
                </a:solidFill>
                <a:latin typeface="Gisha" pitchFamily="34" charset="-79"/>
                <a:cs typeface="Gisha" pitchFamily="34" charset="-79"/>
              </a:rPr>
              <a:t>International </a:t>
            </a:r>
            <a:r>
              <a:rPr lang="en-US" altLang="en-US" sz="1200" b="0" u="sng" dirty="0">
                <a:solidFill>
                  <a:schemeClr val="tx1"/>
                </a:solidFill>
                <a:latin typeface="Gisha" pitchFamily="34" charset="-79"/>
                <a:cs typeface="Gisha" pitchFamily="34" charset="-79"/>
              </a:rPr>
              <a:t>Materials Resource </a:t>
            </a:r>
            <a:r>
              <a:rPr lang="en-US" altLang="en-US" sz="1200" b="0" u="sng" dirty="0" smtClean="0">
                <a:solidFill>
                  <a:schemeClr val="tx1"/>
                </a:solidFill>
                <a:latin typeface="Gisha" pitchFamily="34" charset="-79"/>
                <a:cs typeface="Gisha" pitchFamily="34" charset="-79"/>
              </a:rPr>
              <a:t>Registries WG</a:t>
            </a:r>
          </a:p>
          <a:p>
            <a:pPr>
              <a:spcBef>
                <a:spcPts val="450"/>
              </a:spcBef>
              <a:buClr>
                <a:srgbClr val="58A618"/>
              </a:buClr>
              <a:defRPr/>
            </a:pPr>
            <a:r>
              <a:rPr lang="en-US" altLang="en-US" sz="1200" b="0" dirty="0">
                <a:solidFill>
                  <a:schemeClr val="tx1"/>
                </a:solidFill>
                <a:latin typeface="Gisha" pitchFamily="34" charset="-79"/>
                <a:cs typeface="Gisha" pitchFamily="34" charset="-79"/>
              </a:rPr>
              <a:t>National Data Services IG</a:t>
            </a:r>
          </a:p>
          <a:p>
            <a:pPr>
              <a:spcBef>
                <a:spcPts val="450"/>
              </a:spcBef>
              <a:buClr>
                <a:srgbClr val="58A618"/>
              </a:buClr>
              <a:defRPr/>
            </a:pPr>
            <a:r>
              <a:rPr lang="en-US" altLang="en-US" sz="1200" b="0" dirty="0" smtClean="0">
                <a:solidFill>
                  <a:schemeClr val="tx1"/>
                </a:solidFill>
                <a:latin typeface="Gisha" pitchFamily="34" charset="-79"/>
                <a:cs typeface="Gisha" pitchFamily="34" charset="-79"/>
              </a:rPr>
              <a:t>RDA/CODATA </a:t>
            </a:r>
            <a:r>
              <a:rPr lang="en-US" altLang="en-US" sz="1200" b="0" dirty="0">
                <a:solidFill>
                  <a:schemeClr val="tx1"/>
                </a:solidFill>
                <a:latin typeface="Gisha" pitchFamily="34" charset="-79"/>
                <a:cs typeface="Gisha" pitchFamily="34" charset="-79"/>
              </a:rPr>
              <a:t>Legal Interoperability IG</a:t>
            </a:r>
          </a:p>
          <a:p>
            <a:pPr>
              <a:spcBef>
                <a:spcPts val="450"/>
              </a:spcBef>
              <a:buClr>
                <a:srgbClr val="58A618"/>
              </a:buClr>
              <a:defRPr/>
            </a:pPr>
            <a:r>
              <a:rPr lang="en-US" altLang="en-US" sz="1200" b="0" dirty="0">
                <a:solidFill>
                  <a:schemeClr val="tx1"/>
                </a:solidFill>
                <a:latin typeface="Gisha" pitchFamily="34" charset="-79"/>
                <a:cs typeface="Gisha" pitchFamily="34" charset="-79"/>
              </a:rPr>
              <a:t>Reproducibility IG</a:t>
            </a:r>
          </a:p>
          <a:p>
            <a:pPr>
              <a:spcBef>
                <a:spcPts val="225"/>
              </a:spcBef>
              <a:buClr>
                <a:srgbClr val="58A618"/>
              </a:buClr>
              <a:buFont typeface="Arial" pitchFamily="34" charset="0"/>
              <a:buChar char="•"/>
              <a:defRPr/>
            </a:pPr>
            <a:endParaRPr lang="en-US" altLang="en-US" sz="1000" b="0" dirty="0">
              <a:solidFill>
                <a:schemeClr val="tx1"/>
              </a:solidFill>
              <a:latin typeface="Gisha" pitchFamily="34" charset="-79"/>
              <a:cs typeface="Gisha" pitchFamily="34" charset="-79"/>
            </a:endParaRPr>
          </a:p>
        </p:txBody>
      </p:sp>
      <p:sp>
        <p:nvSpPr>
          <p:cNvPr id="10" name="Content Placeholder 1"/>
          <p:cNvSpPr txBox="1">
            <a:spLocks/>
          </p:cNvSpPr>
          <p:nvPr/>
        </p:nvSpPr>
        <p:spPr>
          <a:xfrm>
            <a:off x="436287" y="4049134"/>
            <a:ext cx="8530937" cy="2023316"/>
          </a:xfrm>
          <a:prstGeom prst="rect">
            <a:avLst/>
          </a:prstGeom>
          <a:solidFill>
            <a:schemeClr val="accent3">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450"/>
              </a:spcBef>
              <a:spcAft>
                <a:spcPts val="0"/>
              </a:spcAft>
              <a:buNone/>
              <a:defRPr/>
            </a:pPr>
            <a:r>
              <a:rPr lang="en-US" sz="1600" b="1" kern="0" dirty="0" smtClean="0">
                <a:solidFill>
                  <a:schemeClr val="tx1"/>
                </a:solidFill>
                <a:latin typeface="Gisha" panose="020B0502040204020203" pitchFamily="34" charset="-79"/>
                <a:cs typeface="Gisha" panose="020B0502040204020203" pitchFamily="34" charset="-79"/>
              </a:rPr>
              <a:t>Partnership Groups</a:t>
            </a:r>
            <a:endParaRPr lang="en-US" sz="1600" kern="0" dirty="0">
              <a:solidFill>
                <a:schemeClr val="tx1"/>
              </a:solidFill>
              <a:latin typeface="Gisha" panose="020B0502040204020203" pitchFamily="34" charset="-79"/>
              <a:cs typeface="Gisha" panose="020B0502040204020203" pitchFamily="34" charset="-79"/>
            </a:endParaRP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RDA / TDWG Metadata Standards for attribution of physical and digital collections stewardship</a:t>
            </a: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RDA/NISO Privacy Implications of Research Data Sets </a:t>
            </a:r>
            <a:r>
              <a:rPr lang="en-US" sz="1200" u="sng" kern="0" dirty="0" smtClean="0">
                <a:solidFill>
                  <a:schemeClr val="tx1"/>
                </a:solidFill>
                <a:latin typeface="Gisha" panose="020B0502040204020203" pitchFamily="34" charset="-79"/>
                <a:cs typeface="Gisha" panose="020B0502040204020203" pitchFamily="34" charset="-79"/>
              </a:rPr>
              <a:t>WG</a:t>
            </a: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Repository Audit and Certification DSA–WDS Partnership </a:t>
            </a:r>
            <a:r>
              <a:rPr lang="en-US" sz="1200" u="sng" kern="0" dirty="0" smtClean="0">
                <a:solidFill>
                  <a:schemeClr val="tx1"/>
                </a:solidFill>
                <a:latin typeface="Gisha" panose="020B0502040204020203" pitchFamily="34" charset="-79"/>
                <a:cs typeface="Gisha" panose="020B0502040204020203" pitchFamily="34" charset="-79"/>
              </a:rPr>
              <a:t>WG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RDA/WDS Publishing Data </a:t>
            </a:r>
            <a:r>
              <a:rPr lang="en-US" sz="1200" kern="0" dirty="0" smtClean="0">
                <a:solidFill>
                  <a:schemeClr val="tx1"/>
                </a:solidFill>
                <a:latin typeface="Gisha" panose="020B0502040204020203" pitchFamily="34" charset="-79"/>
                <a:cs typeface="Gisha" panose="020B0502040204020203" pitchFamily="34" charset="-79"/>
              </a:rPr>
              <a:t>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ELIXIR Bridging Force </a:t>
            </a:r>
            <a:r>
              <a:rPr lang="en-US" sz="1200" kern="0" dirty="0" smtClean="0">
                <a:solidFill>
                  <a:schemeClr val="tx1"/>
                </a:solidFill>
                <a:latin typeface="Gisha" panose="020B0502040204020203" pitchFamily="34" charset="-79"/>
                <a:cs typeface="Gisha" panose="020B0502040204020203" pitchFamily="34" charset="-79"/>
              </a:rPr>
              <a:t>IG</a:t>
            </a:r>
          </a:p>
          <a:p>
            <a:pPr marL="0" indent="0">
              <a:spcBef>
                <a:spcPts val="450"/>
              </a:spcBef>
              <a:spcAft>
                <a:spcPts val="0"/>
              </a:spcAft>
              <a:buNone/>
              <a:defRPr/>
            </a:pPr>
            <a:endParaRPr lang="en-US" sz="1200" kern="0" dirty="0">
              <a:solidFill>
                <a:schemeClr val="tx1"/>
              </a:solidFill>
              <a:latin typeface="Gisha" panose="020B0502040204020203" pitchFamily="34" charset="-79"/>
              <a:cs typeface="Gisha" panose="020B0502040204020203" pitchFamily="34" charset="-79"/>
            </a:endParaRPr>
          </a:p>
        </p:txBody>
      </p:sp>
      <p:sp>
        <p:nvSpPr>
          <p:cNvPr id="7" name="Rounded Rectangle 6"/>
          <p:cNvSpPr/>
          <p:nvPr/>
        </p:nvSpPr>
        <p:spPr>
          <a:xfrm>
            <a:off x="6299201" y="5181600"/>
            <a:ext cx="2590800" cy="81884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Total 73 groups: 27 Working Groups &amp; 45 Interest Groups</a:t>
            </a:r>
            <a:endParaRPr lang="en-GB" dirty="0"/>
          </a:p>
        </p:txBody>
      </p:sp>
    </p:spTree>
    <p:extLst>
      <p:ext uri="{BB962C8B-B14F-4D97-AF65-F5344CB8AC3E}">
        <p14:creationId xmlns:p14="http://schemas.microsoft.com/office/powerpoint/2010/main" val="3028872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1"/>
          <p:cNvSpPr txBox="1">
            <a:spLocks/>
          </p:cNvSpPr>
          <p:nvPr/>
        </p:nvSpPr>
        <p:spPr>
          <a:xfrm>
            <a:off x="342899" y="1772816"/>
            <a:ext cx="8530937" cy="2376264"/>
          </a:xfrm>
          <a:prstGeom prst="rect">
            <a:avLst/>
          </a:prstGeom>
          <a:solidFill>
            <a:schemeClr val="accent3">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450"/>
              </a:spcBef>
              <a:spcAft>
                <a:spcPts val="0"/>
              </a:spcAft>
              <a:buNone/>
              <a:defRPr/>
            </a:pPr>
            <a:r>
              <a:rPr lang="en-US" sz="1600" b="1" kern="0" dirty="0">
                <a:solidFill>
                  <a:schemeClr val="tx1"/>
                </a:solidFill>
                <a:latin typeface="Gisha" panose="020B0502040204020203" pitchFamily="34" charset="-79"/>
                <a:cs typeface="Gisha" panose="020B0502040204020203" pitchFamily="34" charset="-79"/>
              </a:rPr>
              <a:t>Data Stewardship and Services – focused</a:t>
            </a: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Brokering Framework WG</a:t>
            </a: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Brokering Governance WG</a:t>
            </a:r>
            <a:endParaRPr lang="en-US" sz="1200" u="sng" kern="0" dirty="0" smtClean="0">
              <a:solidFill>
                <a:schemeClr val="tx1"/>
              </a:solidFill>
              <a:latin typeface="Gisha" panose="020B0502040204020203" pitchFamily="34" charset="-79"/>
              <a:cs typeface="Gisha" panose="020B0502040204020203" pitchFamily="34" charset="-79"/>
            </a:endParaRPr>
          </a:p>
          <a:p>
            <a:pPr marL="0" indent="0">
              <a:spcBef>
                <a:spcPts val="450"/>
              </a:spcBef>
              <a:spcAft>
                <a:spcPts val="0"/>
              </a:spcAft>
              <a:buNone/>
              <a:defRPr/>
            </a:pPr>
            <a:r>
              <a:rPr lang="en-US" sz="1200" u="sng" kern="0" dirty="0" smtClean="0">
                <a:solidFill>
                  <a:schemeClr val="tx1"/>
                </a:solidFill>
                <a:latin typeface="Gisha" panose="020B0502040204020203" pitchFamily="34" charset="-79"/>
                <a:cs typeface="Gisha" panose="020B0502040204020203" pitchFamily="34" charset="-79"/>
              </a:rPr>
              <a:t>RDA </a:t>
            </a:r>
            <a:r>
              <a:rPr lang="en-US" sz="1200" u="sng" kern="0" dirty="0">
                <a:solidFill>
                  <a:schemeClr val="tx1"/>
                </a:solidFill>
                <a:latin typeface="Gisha" panose="020B0502040204020203" pitchFamily="34" charset="-79"/>
                <a:cs typeface="Gisha" panose="020B0502040204020203" pitchFamily="34" charset="-79"/>
              </a:rPr>
              <a:t>/ WDS Publishing Data Services WG</a:t>
            </a: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RDA / WDS Publishing Data Workflows </a:t>
            </a:r>
            <a:r>
              <a:rPr lang="en-US" sz="1200" u="sng" kern="0" dirty="0" smtClean="0">
                <a:solidFill>
                  <a:schemeClr val="tx1"/>
                </a:solidFill>
                <a:latin typeface="Gisha" panose="020B0502040204020203" pitchFamily="34" charset="-79"/>
                <a:cs typeface="Gisha" panose="020B0502040204020203" pitchFamily="34" charset="-79"/>
              </a:rPr>
              <a:t>WG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Active Data Management Plans </a:t>
            </a:r>
            <a:r>
              <a:rPr lang="en-US" sz="1200" kern="0" dirty="0" smtClean="0">
                <a:solidFill>
                  <a:schemeClr val="tx1"/>
                </a:solidFill>
                <a:latin typeface="Gisha" panose="020B0502040204020203" pitchFamily="34" charset="-79"/>
                <a:cs typeface="Gisha" panose="020B0502040204020203" pitchFamily="34" charset="-79"/>
              </a:rPr>
              <a:t>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Data in Context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Data Rescue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Domain Repositories </a:t>
            </a:r>
            <a:r>
              <a:rPr lang="en-US" sz="1200" kern="0" dirty="0" smtClean="0">
                <a:solidFill>
                  <a:schemeClr val="tx1"/>
                </a:solidFill>
                <a:latin typeface="Gisha" panose="020B0502040204020203" pitchFamily="34" charset="-79"/>
                <a:cs typeface="Gisha" panose="020B0502040204020203" pitchFamily="34" charset="-79"/>
              </a:rPr>
              <a:t>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Libraries for Research Data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Long tail of research data </a:t>
            </a:r>
            <a:r>
              <a:rPr lang="en-US" sz="1200" kern="0" dirty="0" smtClean="0">
                <a:solidFill>
                  <a:schemeClr val="tx1"/>
                </a:solidFill>
                <a:latin typeface="Gisha" panose="020B0502040204020203" pitchFamily="34" charset="-79"/>
                <a:cs typeface="Gisha" panose="020B0502040204020203" pitchFamily="34" charset="-79"/>
              </a:rPr>
              <a:t>IG</a:t>
            </a:r>
            <a:endParaRPr lang="en-US" sz="1200" kern="0" dirty="0">
              <a:solidFill>
                <a:schemeClr val="tx1"/>
              </a:solidFill>
              <a:latin typeface="Gisha" panose="020B0502040204020203" pitchFamily="34" charset="-79"/>
              <a:cs typeface="Gisha" panose="020B0502040204020203" pitchFamily="34" charset="-79"/>
            </a:endParaRP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Preservation e-Infrastructure </a:t>
            </a:r>
            <a:r>
              <a:rPr lang="en-US" sz="1200" kern="0" dirty="0" smtClean="0">
                <a:solidFill>
                  <a:schemeClr val="tx1"/>
                </a:solidFill>
                <a:latin typeface="Gisha" panose="020B0502040204020203" pitchFamily="34" charset="-79"/>
                <a:cs typeface="Gisha" panose="020B0502040204020203" pitchFamily="34" charset="-79"/>
              </a:rPr>
              <a:t>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RDA/WDS Certification of Digital Repositories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RDA/WDS Publishing Data Cost Recovery for Data </a:t>
            </a:r>
            <a:r>
              <a:rPr lang="en-US" sz="1200" kern="0" dirty="0" err="1">
                <a:solidFill>
                  <a:schemeClr val="tx1"/>
                </a:solidFill>
                <a:latin typeface="Gisha" panose="020B0502040204020203" pitchFamily="34" charset="-79"/>
                <a:cs typeface="Gisha" panose="020B0502040204020203" pitchFamily="34" charset="-79"/>
              </a:rPr>
              <a:t>Centres</a:t>
            </a:r>
            <a:r>
              <a:rPr lang="en-US" sz="1200" kern="0" dirty="0">
                <a:solidFill>
                  <a:schemeClr val="tx1"/>
                </a:solidFill>
                <a:latin typeface="Gisha" panose="020B0502040204020203" pitchFamily="34" charset="-79"/>
                <a:cs typeface="Gisha" panose="020B0502040204020203" pitchFamily="34" charset="-79"/>
              </a:rPr>
              <a:t> IG</a:t>
            </a:r>
            <a:endParaRPr lang="en-US" sz="1200" kern="0" dirty="0" smtClean="0">
              <a:solidFill>
                <a:schemeClr val="tx1"/>
              </a:solidFill>
              <a:latin typeface="Gisha" panose="020B0502040204020203" pitchFamily="34" charset="-79"/>
              <a:cs typeface="Gisha" panose="020B0502040204020203" pitchFamily="34" charset="-79"/>
            </a:endParaRP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Repository Platforms for Research Data IG</a:t>
            </a:r>
          </a:p>
          <a:p>
            <a:pPr marL="0" indent="0">
              <a:spcBef>
                <a:spcPts val="450"/>
              </a:spcBef>
              <a:spcAft>
                <a:spcPts val="0"/>
              </a:spcAft>
              <a:buNone/>
              <a:defRPr/>
            </a:pPr>
            <a:r>
              <a:rPr lang="en-US" sz="1200" kern="0" dirty="0" smtClean="0">
                <a:solidFill>
                  <a:schemeClr val="tx1"/>
                </a:solidFill>
                <a:latin typeface="Gisha" panose="020B0502040204020203" pitchFamily="34" charset="-79"/>
                <a:cs typeface="Gisha" panose="020B0502040204020203" pitchFamily="34" charset="-79"/>
              </a:rPr>
              <a:t>Research </a:t>
            </a:r>
            <a:r>
              <a:rPr lang="en-US" sz="1200" kern="0" dirty="0">
                <a:solidFill>
                  <a:schemeClr val="tx1"/>
                </a:solidFill>
                <a:latin typeface="Gisha" panose="020B0502040204020203" pitchFamily="34" charset="-79"/>
                <a:cs typeface="Gisha" panose="020B0502040204020203" pitchFamily="34" charset="-79"/>
              </a:rPr>
              <a:t>Data Provenance </a:t>
            </a:r>
            <a:r>
              <a:rPr lang="en-US" sz="1200" kern="0" dirty="0" smtClean="0">
                <a:solidFill>
                  <a:schemeClr val="tx1"/>
                </a:solidFill>
                <a:latin typeface="Gisha" panose="020B0502040204020203" pitchFamily="34" charset="-79"/>
                <a:cs typeface="Gisha" panose="020B0502040204020203" pitchFamily="34" charset="-79"/>
              </a:rPr>
              <a:t>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Virtual Research Environments IG </a:t>
            </a:r>
            <a:endParaRPr lang="en-US" sz="1200" kern="0" dirty="0" smtClean="0">
              <a:solidFill>
                <a:schemeClr val="tx1"/>
              </a:solidFill>
              <a:latin typeface="Gisha" panose="020B0502040204020203" pitchFamily="34" charset="-79"/>
              <a:cs typeface="Gisha" panose="020B0502040204020203" pitchFamily="34" charset="-79"/>
            </a:endParaRPr>
          </a:p>
          <a:p>
            <a:pPr marL="0" indent="0">
              <a:spcBef>
                <a:spcPts val="450"/>
              </a:spcBef>
              <a:spcAft>
                <a:spcPts val="0"/>
              </a:spcAft>
              <a:buNone/>
              <a:defRPr/>
            </a:pPr>
            <a:endParaRPr lang="en-US" sz="1200" kern="0" dirty="0">
              <a:solidFill>
                <a:schemeClr val="tx1"/>
              </a:solidFill>
              <a:latin typeface="Gisha" panose="020B0502040204020203" pitchFamily="34" charset="-79"/>
              <a:cs typeface="Gisha" panose="020B0502040204020203" pitchFamily="34" charset="-79"/>
            </a:endParaRPr>
          </a:p>
        </p:txBody>
      </p:sp>
      <p:sp>
        <p:nvSpPr>
          <p:cNvPr id="5" name="Content Placeholder 1"/>
          <p:cNvSpPr txBox="1">
            <a:spLocks/>
          </p:cNvSpPr>
          <p:nvPr/>
        </p:nvSpPr>
        <p:spPr>
          <a:xfrm>
            <a:off x="342899" y="4326840"/>
            <a:ext cx="8530937" cy="2198504"/>
          </a:xfrm>
          <a:prstGeom prst="rect">
            <a:avLst/>
          </a:prstGeom>
          <a:solidFill>
            <a:schemeClr val="accent4">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225"/>
              </a:spcBef>
              <a:spcAft>
                <a:spcPts val="0"/>
              </a:spcAft>
              <a:buNone/>
              <a:defRPr/>
            </a:pPr>
            <a:r>
              <a:rPr lang="en-US" sz="1600" b="1" u="sng" kern="0" dirty="0">
                <a:solidFill>
                  <a:schemeClr val="tx1"/>
                </a:solidFill>
                <a:latin typeface="Gisha" panose="020B0502040204020203" pitchFamily="34" charset="-79"/>
                <a:cs typeface="Gisha" panose="020B0502040204020203" pitchFamily="34" charset="-79"/>
              </a:rPr>
              <a:t>Base Infrastructure </a:t>
            </a:r>
            <a:r>
              <a:rPr lang="en-US" sz="1600" b="1" u="sng" kern="0" dirty="0" smtClean="0">
                <a:solidFill>
                  <a:schemeClr val="tx1"/>
                </a:solidFill>
                <a:latin typeface="Gisha" panose="020B0502040204020203" pitchFamily="34" charset="-79"/>
                <a:cs typeface="Gisha" panose="020B0502040204020203" pitchFamily="34" charset="-79"/>
              </a:rPr>
              <a:t>– focused</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Array Database WG</a:t>
            </a:r>
          </a:p>
          <a:p>
            <a:pPr marL="0" indent="0">
              <a:spcBef>
                <a:spcPts val="225"/>
              </a:spcBef>
              <a:spcAft>
                <a:spcPts val="0"/>
              </a:spcAft>
              <a:buNone/>
              <a:defRPr/>
            </a:pPr>
            <a:r>
              <a:rPr lang="en-US" sz="1200" u="sng" kern="0" dirty="0" smtClean="0">
                <a:solidFill>
                  <a:schemeClr val="tx1"/>
                </a:solidFill>
                <a:latin typeface="Gisha" panose="020B0502040204020203" pitchFamily="34" charset="-79"/>
                <a:cs typeface="Gisha" panose="020B0502040204020203" pitchFamily="34" charset="-79"/>
              </a:rPr>
              <a:t>Data </a:t>
            </a:r>
            <a:r>
              <a:rPr lang="en-US" sz="1200" u="sng" kern="0" dirty="0">
                <a:solidFill>
                  <a:schemeClr val="tx1"/>
                </a:solidFill>
                <a:latin typeface="Gisha" panose="020B0502040204020203" pitchFamily="34" charset="-79"/>
                <a:cs typeface="Gisha" panose="020B0502040204020203" pitchFamily="34" charset="-79"/>
              </a:rPr>
              <a:t>Foundation and Terminology </a:t>
            </a:r>
            <a:r>
              <a:rPr lang="en-US" sz="1200" u="sng" kern="0" dirty="0" smtClean="0">
                <a:solidFill>
                  <a:schemeClr val="tx1"/>
                </a:solidFill>
                <a:latin typeface="Gisha" panose="020B0502040204020203" pitchFamily="34" charset="-79"/>
                <a:cs typeface="Gisha" panose="020B0502040204020203" pitchFamily="34" charset="-79"/>
              </a:rPr>
              <a:t>WG</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Data Type Registries </a:t>
            </a:r>
            <a:r>
              <a:rPr lang="en-US" sz="1200" u="sng" kern="0" dirty="0" smtClean="0">
                <a:solidFill>
                  <a:schemeClr val="tx1"/>
                </a:solidFill>
                <a:latin typeface="Gisha" panose="020B0502040204020203" pitchFamily="34" charset="-79"/>
                <a:cs typeface="Gisha" panose="020B0502040204020203" pitchFamily="34" charset="-79"/>
              </a:rPr>
              <a:t>WG</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Metadata Standards Catalog WG</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Metadata Standards Directory WG</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PID Information Types WG</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Practical Policy </a:t>
            </a:r>
            <a:r>
              <a:rPr lang="en-US" sz="1200" u="sng" kern="0" dirty="0" smtClean="0">
                <a:solidFill>
                  <a:schemeClr val="tx1"/>
                </a:solidFill>
                <a:latin typeface="Gisha" panose="020B0502040204020203" pitchFamily="34" charset="-79"/>
                <a:cs typeface="Gisha" panose="020B0502040204020203" pitchFamily="34" charset="-79"/>
              </a:rPr>
              <a:t>WG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Data Fabric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Data Foundations and Terminology </a:t>
            </a:r>
            <a:r>
              <a:rPr lang="en-US" sz="1200" kern="0" dirty="0" smtClean="0">
                <a:solidFill>
                  <a:schemeClr val="tx1"/>
                </a:solidFill>
                <a:latin typeface="Gisha" panose="020B0502040204020203" pitchFamily="34" charset="-79"/>
                <a:cs typeface="Gisha" panose="020B0502040204020203" pitchFamily="34" charset="-79"/>
              </a:rPr>
              <a:t>IG</a:t>
            </a:r>
          </a:p>
          <a:p>
            <a:pPr marL="0" indent="0">
              <a:spcBef>
                <a:spcPts val="225"/>
              </a:spcBef>
              <a:spcAft>
                <a:spcPts val="0"/>
              </a:spcAft>
              <a:buNone/>
              <a:defRPr/>
            </a:pPr>
            <a:r>
              <a:rPr lang="en-US" sz="1200" kern="0" dirty="0" smtClean="0">
                <a:solidFill>
                  <a:schemeClr val="tx1"/>
                </a:solidFill>
                <a:latin typeface="Gisha" panose="020B0502040204020203" pitchFamily="34" charset="-79"/>
                <a:cs typeface="Gisha" panose="020B0502040204020203" pitchFamily="34" charset="-79"/>
              </a:rPr>
              <a:t>Data </a:t>
            </a:r>
            <a:r>
              <a:rPr lang="en-US" sz="1200" kern="0" dirty="0">
                <a:solidFill>
                  <a:schemeClr val="tx1"/>
                </a:solidFill>
                <a:latin typeface="Gisha" panose="020B0502040204020203" pitchFamily="34" charset="-79"/>
                <a:cs typeface="Gisha" panose="020B0502040204020203" pitchFamily="34" charset="-79"/>
              </a:rPr>
              <a:t>in Context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Big Data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Brokering </a:t>
            </a:r>
            <a:r>
              <a:rPr lang="en-US" sz="1200" kern="0" dirty="0" smtClean="0">
                <a:solidFill>
                  <a:schemeClr val="tx1"/>
                </a:solidFill>
                <a:latin typeface="Gisha" panose="020B0502040204020203" pitchFamily="34" charset="-79"/>
                <a:cs typeface="Gisha" panose="020B0502040204020203" pitchFamily="34" charset="-79"/>
              </a:rPr>
              <a:t>IG</a:t>
            </a:r>
            <a:endParaRPr lang="en-US" sz="1200" kern="0" dirty="0">
              <a:solidFill>
                <a:schemeClr val="tx1"/>
              </a:solidFill>
              <a:latin typeface="Gisha" panose="020B0502040204020203" pitchFamily="34" charset="-79"/>
              <a:cs typeface="Gisha" panose="020B0502040204020203" pitchFamily="34" charset="-79"/>
            </a:endParaRPr>
          </a:p>
          <a:p>
            <a:pPr marL="0" indent="0">
              <a:spcBef>
                <a:spcPts val="225"/>
              </a:spcBef>
              <a:spcAft>
                <a:spcPts val="0"/>
              </a:spcAft>
              <a:buNone/>
              <a:defRPr/>
            </a:pPr>
            <a:r>
              <a:rPr lang="en-US" sz="1200" kern="0" dirty="0" smtClean="0">
                <a:solidFill>
                  <a:schemeClr val="tx1"/>
                </a:solidFill>
                <a:latin typeface="Gisha" panose="020B0502040204020203" pitchFamily="34" charset="-79"/>
                <a:cs typeface="Gisha" panose="020B0502040204020203" pitchFamily="34" charset="-79"/>
              </a:rPr>
              <a:t>Federated </a:t>
            </a:r>
            <a:r>
              <a:rPr lang="en-US" sz="1200" kern="0" dirty="0">
                <a:solidFill>
                  <a:schemeClr val="tx1"/>
                </a:solidFill>
                <a:latin typeface="Gisha" panose="020B0502040204020203" pitchFamily="34" charset="-79"/>
                <a:cs typeface="Gisha" panose="020B0502040204020203" pitchFamily="34" charset="-79"/>
              </a:rPr>
              <a:t>Identity Management </a:t>
            </a:r>
            <a:r>
              <a:rPr lang="en-US" sz="1200" kern="0" dirty="0" smtClean="0">
                <a:solidFill>
                  <a:schemeClr val="tx1"/>
                </a:solidFill>
                <a:latin typeface="Gisha" panose="020B0502040204020203" pitchFamily="34" charset="-79"/>
                <a:cs typeface="Gisha" panose="020B0502040204020203" pitchFamily="34" charset="-79"/>
              </a:rPr>
              <a:t>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Metadata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PID </a:t>
            </a:r>
            <a:r>
              <a:rPr lang="en-US" sz="1200" kern="0" dirty="0" smtClean="0">
                <a:solidFill>
                  <a:schemeClr val="tx1"/>
                </a:solidFill>
                <a:latin typeface="Gisha" panose="020B0502040204020203" pitchFamily="34" charset="-79"/>
                <a:cs typeface="Gisha" panose="020B0502040204020203" pitchFamily="34" charset="-79"/>
              </a:rPr>
              <a:t>IG</a:t>
            </a:r>
            <a:endParaRPr lang="en-US" sz="1200" kern="0" dirty="0">
              <a:solidFill>
                <a:schemeClr val="tx1"/>
              </a:solidFill>
              <a:latin typeface="Gisha" panose="020B0502040204020203" pitchFamily="34" charset="-79"/>
              <a:cs typeface="Gisha" panose="020B0502040204020203" pitchFamily="34" charset="-79"/>
            </a:endParaRP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Service Management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Vocabulary Services IG</a:t>
            </a:r>
          </a:p>
        </p:txBody>
      </p:sp>
      <p:sp>
        <p:nvSpPr>
          <p:cNvPr id="9" name="Title 1"/>
          <p:cNvSpPr txBox="1">
            <a:spLocks/>
          </p:cNvSpPr>
          <p:nvPr/>
        </p:nvSpPr>
        <p:spPr>
          <a:xfrm>
            <a:off x="1177242" y="550556"/>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a:t>
            </a:r>
            <a:r>
              <a:rPr lang="en-GB" sz="3300" dirty="0" smtClean="0"/>
              <a:t>(3) </a:t>
            </a:r>
            <a:endParaRPr lang="en-GB" sz="33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6" name="Rounded Rectangle 5"/>
          <p:cNvSpPr/>
          <p:nvPr/>
        </p:nvSpPr>
        <p:spPr>
          <a:xfrm>
            <a:off x="6283036" y="5706498"/>
            <a:ext cx="2590800" cy="81884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Total 73 groups: 27 Working Groups &amp; 45 Interest Groups</a:t>
            </a:r>
            <a:endParaRPr lang="en-GB" dirty="0"/>
          </a:p>
        </p:txBody>
      </p:sp>
      <p:sp>
        <p:nvSpPr>
          <p:cNvPr id="7" name="Title 4"/>
          <p:cNvSpPr txBox="1">
            <a:spLocks/>
          </p:cNvSpPr>
          <p:nvPr/>
        </p:nvSpPr>
        <p:spPr bwMode="auto">
          <a:xfrm>
            <a:off x="1721390" y="6449182"/>
            <a:ext cx="6455503" cy="334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https://rd-alliance.org/groups</a:t>
            </a:r>
          </a:p>
        </p:txBody>
      </p:sp>
    </p:spTree>
    <p:extLst>
      <p:ext uri="{BB962C8B-B14F-4D97-AF65-F5344CB8AC3E}">
        <p14:creationId xmlns:p14="http://schemas.microsoft.com/office/powerpoint/2010/main" val="4148497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What is RDA?</a:t>
            </a:r>
            <a:endParaRPr lang="en-GB" dirty="0"/>
          </a:p>
        </p:txBody>
      </p:sp>
      <p:sp>
        <p:nvSpPr>
          <p:cNvPr id="3" name="Content Placeholder 2"/>
          <p:cNvSpPr>
            <a:spLocks noGrp="1"/>
          </p:cNvSpPr>
          <p:nvPr>
            <p:ph idx="1"/>
          </p:nvPr>
        </p:nvSpPr>
        <p:spPr>
          <a:xfrm>
            <a:off x="822959" y="1845734"/>
            <a:ext cx="7543801" cy="2867599"/>
          </a:xfrm>
        </p:spPr>
        <p:txBody>
          <a:bodyPr>
            <a:normAutofit/>
          </a:bodyPr>
          <a:lstStyle/>
          <a:p>
            <a:r>
              <a:rPr lang="en-GB" dirty="0"/>
              <a:t>RDA is an international organization focused on the development of infrastructure and community activities that reduce barriers to data sharing and exchange, and the acceleration of data driven innovation worldwide.</a:t>
            </a:r>
            <a:br>
              <a:rPr lang="en-GB" dirty="0"/>
            </a:br>
            <a:r>
              <a:rPr lang="en-GB" dirty="0"/>
              <a:t/>
            </a:r>
            <a:br>
              <a:rPr lang="en-GB" dirty="0"/>
            </a:br>
            <a:r>
              <a:rPr lang="en-GB" dirty="0"/>
              <a:t>With more than </a:t>
            </a:r>
            <a:r>
              <a:rPr lang="en-GB" dirty="0" smtClean="0"/>
              <a:t>4,300 </a:t>
            </a:r>
            <a:r>
              <a:rPr lang="en-GB" dirty="0"/>
              <a:t>members globally </a:t>
            </a:r>
            <a:r>
              <a:rPr lang="en-GB" dirty="0" smtClean="0"/>
              <a:t>representing more than 110 </a:t>
            </a:r>
            <a:r>
              <a:rPr lang="en-GB" dirty="0"/>
              <a:t>countries, RDA includes data science professionals from multiple disciplines, including but not limited to academia, library sciences, earth science, astronomy and meteorology.   </a:t>
            </a:r>
          </a:p>
        </p:txBody>
      </p:sp>
      <p:sp>
        <p:nvSpPr>
          <p:cNvPr id="4" name="Content Placeholder 21"/>
          <p:cNvSpPr txBox="1">
            <a:spLocks/>
          </p:cNvSpPr>
          <p:nvPr/>
        </p:nvSpPr>
        <p:spPr>
          <a:xfrm>
            <a:off x="822959" y="4713333"/>
            <a:ext cx="7687195" cy="1374949"/>
          </a:xfrm>
          <a:prstGeom prst="rect">
            <a:avLst/>
          </a:prstGeom>
        </p:spPr>
        <p:style>
          <a:lnRef idx="3">
            <a:schemeClr val="lt1"/>
          </a:lnRef>
          <a:fillRef idx="1">
            <a:schemeClr val="accent5"/>
          </a:fillRef>
          <a:effectRef idx="1">
            <a:schemeClr val="accent5"/>
          </a:effectRef>
          <a:fontRef idx="minor">
            <a:schemeClr val="lt1"/>
          </a:fontRef>
        </p:style>
        <p:txBody>
          <a:bodyPr vert="horz" lIns="68580" tIns="34290" rIns="68580" bIns="34290" rtlCol="0">
            <a:normAutofit/>
          </a:bodyPr>
          <a:lstStyle>
            <a:lvl1pPr marL="342900" indent="-342900" algn="l" defTabSz="914400" rtl="0" eaLnBrk="1" latinLnBrk="0" hangingPunct="1">
              <a:spcBef>
                <a:spcPct val="20000"/>
              </a:spcBef>
              <a:buFontTx/>
              <a:buBlip>
                <a:blip r:embed="rId3"/>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3">
                  <a:lumMod val="75000"/>
                </a:schemeClr>
              </a:buClr>
              <a:buNone/>
            </a:pPr>
            <a:r>
              <a:rPr lang="en-GB" sz="1800" b="1" i="1" dirty="0"/>
              <a:t>RDA is building the social and technical bridges that enable open sharing of data to achieve its vision of researchers and innovators openly sharing data across technologies, disciplines, and countries to address the grand challenges of society.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6" name="Rectangle 5"/>
          <p:cNvSpPr/>
          <p:nvPr/>
        </p:nvSpPr>
        <p:spPr>
          <a:xfrm>
            <a:off x="261058" y="6430876"/>
            <a:ext cx="2853795" cy="338554"/>
          </a:xfrm>
          <a:prstGeom prst="rect">
            <a:avLst/>
          </a:prstGeom>
        </p:spPr>
        <p:txBody>
          <a:bodyPr wrap="none">
            <a:spAutoFit/>
          </a:bodyPr>
          <a:lstStyle/>
          <a:p>
            <a:r>
              <a:rPr lang="en-GB" sz="1600" b="1" dirty="0" smtClean="0">
                <a:solidFill>
                  <a:schemeClr val="bg1"/>
                </a:solidFill>
              </a:rPr>
              <a:t>www.rd-alliance.org/about-rda</a:t>
            </a:r>
            <a:endParaRPr lang="en-GB" sz="1600" b="1" dirty="0">
              <a:solidFill>
                <a:schemeClr val="bg1"/>
              </a:solidFill>
            </a:endParaRPr>
          </a:p>
        </p:txBody>
      </p:sp>
      <p:sp>
        <p:nvSpPr>
          <p:cNvPr id="8" name="Segnaposto piè di pagina 6"/>
          <p:cNvSpPr>
            <a:spLocks noGrp="1"/>
          </p:cNvSpPr>
          <p:nvPr>
            <p:ph type="ftr" sz="quarter" idx="11"/>
          </p:nvPr>
        </p:nvSpPr>
        <p:spPr>
          <a:xfrm>
            <a:off x="6923327"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Tree>
    <p:extLst>
      <p:ext uri="{BB962C8B-B14F-4D97-AF65-F5344CB8AC3E}">
        <p14:creationId xmlns:p14="http://schemas.microsoft.com/office/powerpoint/2010/main" val="27059130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8467" y="2032000"/>
            <a:ext cx="6326420" cy="4020457"/>
          </a:xfrm>
          <a:solidFill>
            <a:schemeClr val="accent1">
              <a:lumMod val="60000"/>
              <a:lumOff val="40000"/>
            </a:schemeClr>
          </a:solidFill>
        </p:spPr>
        <p:txBody>
          <a:bodyPr>
            <a:normAutofit fontScale="92500" lnSpcReduction="20000"/>
          </a:bodyPr>
          <a:lstStyle/>
          <a:p>
            <a:pPr>
              <a:defRPr/>
            </a:pPr>
            <a:r>
              <a:rPr lang="en-GB" b="1" dirty="0"/>
              <a:t>THE RDA OUTCOMES LEGEND</a:t>
            </a:r>
          </a:p>
          <a:p>
            <a:pPr>
              <a:defRPr/>
            </a:pPr>
            <a:r>
              <a:rPr lang="en-GB" b="1" dirty="0"/>
              <a:t>Recommendations: </a:t>
            </a:r>
            <a:r>
              <a:rPr lang="en-GB" dirty="0"/>
              <a:t>are as currently defined and should be presented as the flagship outputs of RDA. We </a:t>
            </a:r>
            <a:r>
              <a:rPr lang="en-GB" dirty="0" smtClean="0"/>
              <a:t>should specifically </a:t>
            </a:r>
            <a:r>
              <a:rPr lang="en-GB" dirty="0"/>
              <a:t>use the word RECOMMENDATION. They are RDA’s equivalent of the “specifications” or “standards” </a:t>
            </a:r>
            <a:r>
              <a:rPr lang="en-GB" dirty="0" smtClean="0"/>
              <a:t>that other </a:t>
            </a:r>
            <a:r>
              <a:rPr lang="en-GB" dirty="0"/>
              <a:t>organisations create and endorse. The process for creating and endorsing these is already defined.</a:t>
            </a:r>
          </a:p>
          <a:p>
            <a:pPr>
              <a:defRPr/>
            </a:pPr>
            <a:r>
              <a:rPr lang="en-GB" b="1" dirty="0"/>
              <a:t>Supporting Outputs: </a:t>
            </a:r>
            <a:r>
              <a:rPr lang="en-GB" dirty="0"/>
              <a:t>are the outputs of RDA WGs and IGs that are fruit of RDA work, but are not necessarily </a:t>
            </a:r>
            <a:r>
              <a:rPr lang="en-GB" dirty="0" smtClean="0"/>
              <a:t>adoptable bridges</a:t>
            </a:r>
            <a:r>
              <a:rPr lang="en-GB" dirty="0"/>
              <a:t>. “Upon request”, these sort of outputs go through a community comment period and if no major objections </a:t>
            </a:r>
            <a:r>
              <a:rPr lang="en-GB" dirty="0" smtClean="0"/>
              <a:t>or gaps </a:t>
            </a:r>
            <a:r>
              <a:rPr lang="en-GB" dirty="0"/>
              <a:t>are identified they get the RDA Brand.</a:t>
            </a:r>
          </a:p>
          <a:p>
            <a:pPr>
              <a:defRPr/>
            </a:pPr>
            <a:r>
              <a:rPr lang="en-GB" b="1" dirty="0"/>
              <a:t>Other Outputs: </a:t>
            </a:r>
            <a:r>
              <a:rPr lang="en-GB" dirty="0"/>
              <a:t>include workshop reports, published articles, survey results, etc. Anything a WG or IG wants </a:t>
            </a:r>
            <a:r>
              <a:rPr lang="en-GB" dirty="0" smtClean="0"/>
              <a:t>to register </a:t>
            </a:r>
            <a:r>
              <a:rPr lang="en-GB" dirty="0"/>
              <a:t>and report. Upon request, these are published and discoverable on the RDA website but have no level </a:t>
            </a:r>
            <a:r>
              <a:rPr lang="en-GB" dirty="0" smtClean="0"/>
              <a:t>of endorsement.</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10" name="Title 4"/>
          <p:cNvSpPr txBox="1">
            <a:spLocks/>
          </p:cNvSpPr>
          <p:nvPr/>
        </p:nvSpPr>
        <p:spPr bwMode="auto">
          <a:xfrm>
            <a:off x="1376336" y="6433458"/>
            <a:ext cx="6455503" cy="3220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https://rd-alliance.org/rda-outputs.html</a:t>
            </a:r>
          </a:p>
        </p:txBody>
      </p:sp>
      <p:sp>
        <p:nvSpPr>
          <p:cNvPr id="3" name="Title 2"/>
          <p:cNvSpPr>
            <a:spLocks noGrp="1"/>
          </p:cNvSpPr>
          <p:nvPr>
            <p:ph type="title"/>
          </p:nvPr>
        </p:nvSpPr>
        <p:spPr>
          <a:xfrm>
            <a:off x="1331087" y="235804"/>
            <a:ext cx="7543800" cy="1450757"/>
          </a:xfrm>
        </p:spPr>
        <p:txBody>
          <a:bodyPr>
            <a:normAutofit/>
          </a:bodyPr>
          <a:lstStyle/>
          <a:p>
            <a:pPr algn="r"/>
            <a:r>
              <a:rPr lang="en-GB" dirty="0" smtClean="0"/>
              <a:t>RDA Outcomes: Recommendations &amp; Outputs</a:t>
            </a:r>
            <a:endParaRPr lang="en-GB"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71" y="3053200"/>
            <a:ext cx="1866529" cy="1837267"/>
          </a:xfrm>
          <a:prstGeom prst="rect">
            <a:avLst/>
          </a:prstGeom>
        </p:spPr>
      </p:pic>
    </p:spTree>
    <p:extLst>
      <p:ext uri="{BB962C8B-B14F-4D97-AF65-F5344CB8AC3E}">
        <p14:creationId xmlns:p14="http://schemas.microsoft.com/office/powerpoint/2010/main" val="1769847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1743" y="2332093"/>
            <a:ext cx="6103144" cy="3720364"/>
          </a:xfrm>
        </p:spPr>
        <p:txBody>
          <a:bodyPr>
            <a:normAutofit/>
          </a:bodyPr>
          <a:lstStyle/>
          <a:p>
            <a:pPr>
              <a:defRPr/>
            </a:pPr>
            <a:r>
              <a:rPr lang="en-GB" b="1" dirty="0"/>
              <a:t>Data Foundation &amp; Terminology</a:t>
            </a:r>
            <a:r>
              <a:rPr lang="en-GB" dirty="0"/>
              <a:t>: a model for data in the registered domain.</a:t>
            </a:r>
          </a:p>
          <a:p>
            <a:pPr>
              <a:defRPr/>
            </a:pPr>
            <a:r>
              <a:rPr lang="en-GB" b="1" dirty="0"/>
              <a:t>PID Information Types</a:t>
            </a:r>
            <a:r>
              <a:rPr lang="en-GB" dirty="0"/>
              <a:t>: a common protocol for providers and users of persistent ID services worldwide.</a:t>
            </a:r>
          </a:p>
          <a:p>
            <a:pPr>
              <a:defRPr/>
            </a:pPr>
            <a:r>
              <a:rPr lang="en-GB" b="1" dirty="0"/>
              <a:t>Data Type Registries</a:t>
            </a:r>
            <a:r>
              <a:rPr lang="en-GB" dirty="0"/>
              <a:t>: allowing humans and machines to act on unknown, but registered, data types.</a:t>
            </a:r>
          </a:p>
          <a:p>
            <a:pPr>
              <a:defRPr/>
            </a:pPr>
            <a:r>
              <a:rPr lang="en-GB" b="1" dirty="0"/>
              <a:t>Practical Policy</a:t>
            </a:r>
            <a:r>
              <a:rPr lang="en-GB" dirty="0"/>
              <a:t>: defining best practices of how to deal with data automatically and in a documented way with computer actionable policy.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9" name="Picture 2" descr="https://farm8.staticflickr.com/7073/7382239368_ba418d5b7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759" y="5332936"/>
            <a:ext cx="1194001" cy="67162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4"/>
          <p:cNvSpPr txBox="1">
            <a:spLocks/>
          </p:cNvSpPr>
          <p:nvPr/>
        </p:nvSpPr>
        <p:spPr bwMode="auto">
          <a:xfrm>
            <a:off x="1376336" y="6433458"/>
            <a:ext cx="6455503" cy="3220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https://rd-alliance.org/rda-outputs.html</a:t>
            </a:r>
          </a:p>
        </p:txBody>
      </p:sp>
      <p:sp>
        <p:nvSpPr>
          <p:cNvPr id="3" name="Title 2"/>
          <p:cNvSpPr>
            <a:spLocks noGrp="1"/>
          </p:cNvSpPr>
          <p:nvPr>
            <p:ph type="title"/>
          </p:nvPr>
        </p:nvSpPr>
        <p:spPr/>
        <p:txBody>
          <a:bodyPr/>
          <a:lstStyle/>
          <a:p>
            <a:pPr algn="r"/>
            <a:r>
              <a:rPr lang="en-GB" dirty="0" smtClean="0"/>
              <a:t>Recommendations &amp; Outputs</a:t>
            </a:r>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71" y="3053200"/>
            <a:ext cx="1866529" cy="1837267"/>
          </a:xfrm>
          <a:prstGeom prst="rect">
            <a:avLst/>
          </a:prstGeom>
        </p:spPr>
      </p:pic>
    </p:spTree>
    <p:extLst>
      <p:ext uri="{BB962C8B-B14F-4D97-AF65-F5344CB8AC3E}">
        <p14:creationId xmlns:p14="http://schemas.microsoft.com/office/powerpoint/2010/main" val="2214275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5922" y="2265867"/>
            <a:ext cx="6103144" cy="3851904"/>
          </a:xfrm>
        </p:spPr>
        <p:txBody>
          <a:bodyPr>
            <a:noAutofit/>
          </a:bodyPr>
          <a:lstStyle/>
          <a:p>
            <a:pPr>
              <a:defRPr/>
            </a:pPr>
            <a:r>
              <a:rPr lang="en-GB" b="1" dirty="0"/>
              <a:t>Metadata standards directory</a:t>
            </a:r>
            <a:r>
              <a:rPr lang="en-GB" dirty="0"/>
              <a:t>: Community curated standards catalogue for metadata interoperability</a:t>
            </a:r>
          </a:p>
          <a:p>
            <a:pPr>
              <a:defRPr/>
            </a:pPr>
            <a:r>
              <a:rPr lang="en-GB" b="1" dirty="0"/>
              <a:t>Data Citation</a:t>
            </a:r>
            <a:r>
              <a:rPr lang="en-GB" dirty="0"/>
              <a:t>: defining mechanisms to reliably cite dynamic data </a:t>
            </a:r>
          </a:p>
          <a:p>
            <a:pPr>
              <a:defRPr/>
            </a:pPr>
            <a:r>
              <a:rPr lang="en-GB" b="1" dirty="0"/>
              <a:t>Data Description Registry Interoperability </a:t>
            </a:r>
            <a:r>
              <a:rPr lang="en-GB" dirty="0"/>
              <a:t>solutions enabling cross platform discovery based on existing open protocols and standards</a:t>
            </a:r>
          </a:p>
          <a:p>
            <a:pPr>
              <a:defRPr/>
            </a:pPr>
            <a:r>
              <a:rPr lang="en-GB" b="1" dirty="0"/>
              <a:t>Wheat Data Interoperability </a:t>
            </a:r>
            <a:r>
              <a:rPr lang="en-GB" dirty="0"/>
              <a:t>impacting the discoverability, reusability and interoperability of wheat data by building a common framework for describing, representing linking and publishing wheat data</a:t>
            </a:r>
          </a:p>
        </p:txBody>
      </p:sp>
      <p:sp>
        <p:nvSpPr>
          <p:cNvPr id="6" name="Title 4"/>
          <p:cNvSpPr txBox="1">
            <a:spLocks/>
          </p:cNvSpPr>
          <p:nvPr/>
        </p:nvSpPr>
        <p:spPr bwMode="auto">
          <a:xfrm>
            <a:off x="1582899" y="6400800"/>
            <a:ext cx="6455503" cy="3028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https://rd-alliance.org/rda-outputs.html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9" name="Picture 2" descr="https://farm8.staticflickr.com/7073/7382239368_ba418d5b7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670" y="5587660"/>
            <a:ext cx="1194001" cy="67162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p:cNvSpPr>
            <a:spLocks noGrp="1"/>
          </p:cNvSpPr>
          <p:nvPr>
            <p:ph type="title"/>
          </p:nvPr>
        </p:nvSpPr>
        <p:spPr>
          <a:xfrm>
            <a:off x="822960" y="286604"/>
            <a:ext cx="7543800" cy="1450757"/>
          </a:xfrm>
        </p:spPr>
        <p:txBody>
          <a:bodyPr/>
          <a:lstStyle/>
          <a:p>
            <a:pPr algn="r"/>
            <a:r>
              <a:rPr lang="en-GB" dirty="0" smtClean="0"/>
              <a:t>Recommendations &amp; Outputs</a:t>
            </a: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11" y="2866932"/>
            <a:ext cx="1866529" cy="1837267"/>
          </a:xfrm>
          <a:prstGeom prst="rect">
            <a:avLst/>
          </a:prstGeom>
        </p:spPr>
      </p:pic>
    </p:spTree>
    <p:extLst>
      <p:ext uri="{BB962C8B-B14F-4D97-AF65-F5344CB8AC3E}">
        <p14:creationId xmlns:p14="http://schemas.microsoft.com/office/powerpoint/2010/main" val="4138335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9534" y="2240204"/>
            <a:ext cx="6504466" cy="3797476"/>
          </a:xfrm>
        </p:spPr>
        <p:txBody>
          <a:bodyPr>
            <a:noAutofit/>
          </a:bodyPr>
          <a:lstStyle/>
          <a:p>
            <a:pPr>
              <a:defRPr/>
            </a:pPr>
            <a:r>
              <a:rPr lang="en-GB" sz="1600" b="1" dirty="0"/>
              <a:t>Repository Audit and Certification DSA–WDS: </a:t>
            </a:r>
            <a:r>
              <a:rPr lang="en-GB" sz="1600" dirty="0"/>
              <a:t>A convergent DSA-WDS certification standard to help eliminate duplication of effort, increase certification procedure coherence and compatibility thus benefitting researchers, data managers, librarians and scientific communities.</a:t>
            </a:r>
          </a:p>
          <a:p>
            <a:pPr>
              <a:defRPr/>
            </a:pPr>
            <a:r>
              <a:rPr lang="en-GB" sz="1600" b="1" dirty="0"/>
              <a:t>RDA/WDS Publishing Data </a:t>
            </a:r>
            <a:r>
              <a:rPr lang="en-GB" sz="1600" b="1" dirty="0" err="1"/>
              <a:t>Bibliometrics</a:t>
            </a:r>
            <a:r>
              <a:rPr lang="en-GB" sz="1600" b="1" dirty="0"/>
              <a:t>: </a:t>
            </a:r>
            <a:r>
              <a:rPr lang="en-GB" sz="1600" dirty="0"/>
              <a:t>improved research data metrics and corresponding services, with the final goal of increasing the overall availability and quality of citations and research data itself.</a:t>
            </a:r>
          </a:p>
          <a:p>
            <a:pPr>
              <a:defRPr/>
            </a:pPr>
            <a:r>
              <a:rPr lang="en-GB" sz="1600" b="1" dirty="0"/>
              <a:t>RDA/WDS Publishing Data Services: </a:t>
            </a:r>
            <a:r>
              <a:rPr lang="en-GB" sz="1600" dirty="0"/>
              <a:t>A universal interlinking service between data and the scientific literature.</a:t>
            </a:r>
          </a:p>
          <a:p>
            <a:pPr>
              <a:defRPr/>
            </a:pPr>
            <a:r>
              <a:rPr lang="en-GB" sz="1600" b="1" dirty="0"/>
              <a:t>RDA/WDS Publishing Data Workflows: </a:t>
            </a:r>
            <a:r>
              <a:rPr lang="en-GB" sz="1600" dirty="0"/>
              <a:t>enhance the possibilities for greater discoverability and a more efficient and reliable reuse of research data benefitting other stakeholders like publishers, libraries and data centres.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9" name="Picture 2" descr="https://farm8.staticflickr.com/7073/7382239368_ba418d5b7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1109" y="5547614"/>
            <a:ext cx="1194001" cy="67162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p:cNvSpPr txBox="1">
            <a:spLocks/>
          </p:cNvSpPr>
          <p:nvPr/>
        </p:nvSpPr>
        <p:spPr bwMode="auto">
          <a:xfrm>
            <a:off x="1582899" y="6400800"/>
            <a:ext cx="6455503" cy="3028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https://rd-alliance.org/rda-outputs.html</a:t>
            </a:r>
          </a:p>
        </p:txBody>
      </p:sp>
      <p:sp>
        <p:nvSpPr>
          <p:cNvPr id="12" name="Title 2"/>
          <p:cNvSpPr>
            <a:spLocks noGrp="1"/>
          </p:cNvSpPr>
          <p:nvPr>
            <p:ph type="title"/>
          </p:nvPr>
        </p:nvSpPr>
        <p:spPr>
          <a:xfrm>
            <a:off x="822960" y="286604"/>
            <a:ext cx="7543800" cy="1450757"/>
          </a:xfrm>
        </p:spPr>
        <p:txBody>
          <a:bodyPr/>
          <a:lstStyle/>
          <a:p>
            <a:pPr algn="r"/>
            <a:r>
              <a:rPr lang="en-GB" dirty="0" smtClean="0"/>
              <a:t>Recommendations &amp; Outputs</a:t>
            </a:r>
            <a:endParaRPr lang="en-GB" dirty="0"/>
          </a:p>
        </p:txBody>
      </p:sp>
      <p:pic>
        <p:nvPicPr>
          <p:cNvPr id="13" name="Immagine 38" descr="World Data System-Logo.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3130" y="2430192"/>
            <a:ext cx="1288112" cy="128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444" y="3899866"/>
            <a:ext cx="1866529" cy="1837267"/>
          </a:xfrm>
          <a:prstGeom prst="rect">
            <a:avLst/>
          </a:prstGeom>
        </p:spPr>
      </p:pic>
    </p:spTree>
    <p:extLst>
      <p:ext uri="{BB962C8B-B14F-4D97-AF65-F5344CB8AC3E}">
        <p14:creationId xmlns:p14="http://schemas.microsoft.com/office/powerpoint/2010/main" val="3809838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What does RDA do?</a:t>
            </a:r>
            <a:endParaRPr lang="en-GB" dirty="0"/>
          </a:p>
        </p:txBody>
      </p:sp>
      <p:sp>
        <p:nvSpPr>
          <p:cNvPr id="3" name="Content Placeholder 2"/>
          <p:cNvSpPr>
            <a:spLocks noGrp="1"/>
          </p:cNvSpPr>
          <p:nvPr>
            <p:ph idx="1"/>
          </p:nvPr>
        </p:nvSpPr>
        <p:spPr>
          <a:xfrm>
            <a:off x="822960" y="2241550"/>
            <a:ext cx="7543800" cy="1561523"/>
          </a:xfrm>
        </p:spPr>
        <p:txBody>
          <a:bodyPr>
            <a:noAutofit/>
          </a:bodyPr>
          <a:lstStyle/>
          <a:p>
            <a:r>
              <a:rPr lang="en-GB" sz="1800" b="1" i="1" dirty="0"/>
              <a:t>Members come together through self-formed, volunteer, focussed Working Groups, exploratory Interest Groups to exchange knowledge, share discoveries, discuss barriers and potential solutions, explore and define policies and test as well as harmonise standards to enhance and facilitate global data sharing.</a:t>
            </a:r>
          </a:p>
          <a:p>
            <a:r>
              <a:rPr lang="en-GB" sz="1800" dirty="0"/>
              <a:t>RDA members collaborate together regionally and with the global RDA community to tackle numerous infrastructure challenges related to:</a:t>
            </a:r>
          </a:p>
        </p:txBody>
      </p:sp>
      <p:sp>
        <p:nvSpPr>
          <p:cNvPr id="5" name="TextBox 4"/>
          <p:cNvSpPr txBox="1"/>
          <p:nvPr/>
        </p:nvSpPr>
        <p:spPr>
          <a:xfrm>
            <a:off x="822960" y="4406505"/>
            <a:ext cx="6974898" cy="1477328"/>
          </a:xfrm>
          <a:prstGeom prst="rect">
            <a:avLst/>
          </a:prstGeom>
          <a:noFill/>
        </p:spPr>
        <p:txBody>
          <a:bodyPr wrap="square" numCol="2" rtlCol="0">
            <a:spAutoFit/>
          </a:bodyPr>
          <a:lstStyle/>
          <a:p>
            <a:pPr>
              <a:buClr>
                <a:schemeClr val="accent3"/>
              </a:buClr>
              <a:buFont typeface="Wingdings" panose="05000000000000000000" pitchFamily="2" charset="2"/>
              <a:buChar char="v"/>
            </a:pPr>
            <a:r>
              <a:rPr lang="en-GB" dirty="0"/>
              <a:t>Reproducibility</a:t>
            </a:r>
          </a:p>
          <a:p>
            <a:pPr>
              <a:buClr>
                <a:schemeClr val="accent3"/>
              </a:buClr>
              <a:buFont typeface="Wingdings" panose="05000000000000000000" pitchFamily="2" charset="2"/>
              <a:buChar char="v"/>
            </a:pPr>
            <a:r>
              <a:rPr lang="en-GB" dirty="0"/>
              <a:t>Data preservation</a:t>
            </a:r>
          </a:p>
          <a:p>
            <a:pPr marL="203597" indent="-203597">
              <a:buClr>
                <a:schemeClr val="accent3"/>
              </a:buClr>
              <a:buFont typeface="Wingdings" panose="05000000000000000000" pitchFamily="2" charset="2"/>
              <a:buChar char="v"/>
            </a:pPr>
            <a:r>
              <a:rPr lang="en-GB" dirty="0"/>
              <a:t>Best practices for domain repositories</a:t>
            </a:r>
          </a:p>
          <a:p>
            <a:pPr>
              <a:buClr>
                <a:schemeClr val="accent3"/>
              </a:buClr>
              <a:buFont typeface="Wingdings" panose="05000000000000000000" pitchFamily="2" charset="2"/>
              <a:buChar char="v"/>
            </a:pPr>
            <a:r>
              <a:rPr lang="en-GB" dirty="0"/>
              <a:t>Curriculum development</a:t>
            </a:r>
          </a:p>
          <a:p>
            <a:pPr>
              <a:buClr>
                <a:schemeClr val="accent3"/>
              </a:buClr>
              <a:buFont typeface="Wingdings" panose="05000000000000000000" pitchFamily="2" charset="2"/>
              <a:buChar char="v"/>
            </a:pPr>
            <a:r>
              <a:rPr lang="en-GB" dirty="0"/>
              <a:t>Data citation</a:t>
            </a:r>
          </a:p>
          <a:p>
            <a:pPr>
              <a:buClr>
                <a:schemeClr val="accent3"/>
              </a:buClr>
              <a:buFont typeface="Wingdings" panose="05000000000000000000" pitchFamily="2" charset="2"/>
              <a:buChar char="v"/>
            </a:pPr>
            <a:r>
              <a:rPr lang="en-GB" dirty="0"/>
              <a:t>Data type registries</a:t>
            </a:r>
          </a:p>
          <a:p>
            <a:pPr>
              <a:buClr>
                <a:schemeClr val="accent3"/>
              </a:buClr>
              <a:buFont typeface="Wingdings" panose="05000000000000000000" pitchFamily="2" charset="2"/>
              <a:buChar char="v"/>
            </a:pPr>
            <a:r>
              <a:rPr lang="en-GB" dirty="0"/>
              <a:t>Metadata</a:t>
            </a:r>
          </a:p>
          <a:p>
            <a:pPr>
              <a:buClr>
                <a:schemeClr val="accent3"/>
              </a:buClr>
              <a:buFont typeface="Wingdings" panose="05000000000000000000" pitchFamily="2" charset="2"/>
              <a:buChar char="v"/>
            </a:pPr>
            <a:r>
              <a:rPr lang="en-GB" dirty="0"/>
              <a:t>and so many more!</a:t>
            </a:r>
          </a:p>
          <a:p>
            <a:endParaRPr lang="en-GB" sz="135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8404" y="3601887"/>
            <a:ext cx="1725596" cy="2398864"/>
          </a:xfrm>
          <a:prstGeom prst="rect">
            <a:avLst/>
          </a:prstGeom>
        </p:spPr>
      </p:pic>
      <p:sp>
        <p:nvSpPr>
          <p:cNvPr id="9" name="Rectangle 5"/>
          <p:cNvSpPr/>
          <p:nvPr/>
        </p:nvSpPr>
        <p:spPr>
          <a:xfrm>
            <a:off x="261058" y="6430876"/>
            <a:ext cx="2853795" cy="338554"/>
          </a:xfrm>
          <a:prstGeom prst="rect">
            <a:avLst/>
          </a:prstGeom>
        </p:spPr>
        <p:txBody>
          <a:bodyPr wrap="none">
            <a:spAutoFit/>
          </a:bodyPr>
          <a:lstStyle/>
          <a:p>
            <a:r>
              <a:rPr lang="en-GB" sz="1600" b="1" dirty="0" smtClean="0">
                <a:solidFill>
                  <a:schemeClr val="bg1"/>
                </a:solidFill>
              </a:rPr>
              <a:t>www.rd-alliance.org/about-rda</a:t>
            </a:r>
            <a:endParaRPr lang="en-GB" sz="1600" b="1" dirty="0">
              <a:solidFill>
                <a:schemeClr val="bg1"/>
              </a:solidFill>
            </a:endParaRPr>
          </a:p>
        </p:txBody>
      </p:sp>
      <p:sp>
        <p:nvSpPr>
          <p:cNvPr id="10" name="Segnaposto piè di pagina 6"/>
          <p:cNvSpPr>
            <a:spLocks noGrp="1"/>
          </p:cNvSpPr>
          <p:nvPr>
            <p:ph type="ftr" sz="quarter" idx="11"/>
          </p:nvPr>
        </p:nvSpPr>
        <p:spPr>
          <a:xfrm>
            <a:off x="6923327"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Tree>
    <p:extLst>
      <p:ext uri="{BB962C8B-B14F-4D97-AF65-F5344CB8AC3E}">
        <p14:creationId xmlns:p14="http://schemas.microsoft.com/office/powerpoint/2010/main" val="42247280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Who Can Join RDA?</a:t>
            </a:r>
          </a:p>
        </p:txBody>
      </p:sp>
      <p:sp>
        <p:nvSpPr>
          <p:cNvPr id="3" name="Content Placeholder 2"/>
          <p:cNvSpPr>
            <a:spLocks noGrp="1"/>
          </p:cNvSpPr>
          <p:nvPr>
            <p:ph idx="1"/>
          </p:nvPr>
        </p:nvSpPr>
        <p:spPr>
          <a:xfrm>
            <a:off x="822959" y="1828214"/>
            <a:ext cx="7543801" cy="4023360"/>
          </a:xfrm>
        </p:spPr>
        <p:txBody>
          <a:bodyPr>
            <a:normAutofit/>
          </a:bodyPr>
          <a:lstStyle/>
          <a:p>
            <a:pPr lvl="1"/>
            <a:r>
              <a:rPr lang="en-US" sz="2000" i="1" dirty="0"/>
              <a:t>Any individual or organization, regardless of profession or discipline, with an interest in reducing the barriers to data sharing and exchange and who agrees to RDA’s guiding principles of:</a:t>
            </a:r>
          </a:p>
          <a:p>
            <a:pPr lvl="8">
              <a:tabLst>
                <a:tab pos="388144" algn="l"/>
              </a:tabLst>
            </a:pPr>
            <a:r>
              <a:rPr lang="en-US" sz="2000" i="1" dirty="0"/>
              <a:t>Openness</a:t>
            </a:r>
          </a:p>
          <a:p>
            <a:pPr lvl="8">
              <a:tabLst>
                <a:tab pos="388144" algn="l"/>
              </a:tabLst>
            </a:pPr>
            <a:r>
              <a:rPr lang="en-US" sz="2000" i="1" dirty="0"/>
              <a:t>Consensus</a:t>
            </a:r>
          </a:p>
          <a:p>
            <a:pPr lvl="8">
              <a:tabLst>
                <a:tab pos="388144" algn="l"/>
              </a:tabLst>
            </a:pPr>
            <a:r>
              <a:rPr lang="en-US" sz="2000" i="1" dirty="0"/>
              <a:t>Balance</a:t>
            </a:r>
          </a:p>
          <a:p>
            <a:pPr lvl="8">
              <a:tabLst>
                <a:tab pos="388144" algn="l"/>
              </a:tabLst>
            </a:pPr>
            <a:r>
              <a:rPr lang="en-US" sz="2000" i="1" dirty="0"/>
              <a:t>Harmonization</a:t>
            </a:r>
          </a:p>
          <a:p>
            <a:pPr lvl="8">
              <a:tabLst>
                <a:tab pos="388144" algn="l"/>
              </a:tabLst>
            </a:pPr>
            <a:r>
              <a:rPr lang="en-US" sz="2000" i="1" dirty="0"/>
              <a:t>Community-driven</a:t>
            </a:r>
          </a:p>
          <a:p>
            <a:pPr lvl="8">
              <a:tabLst>
                <a:tab pos="388144" algn="l"/>
              </a:tabLst>
            </a:pPr>
            <a:r>
              <a:rPr lang="en-US" sz="2000" i="1" dirty="0"/>
              <a:t>Non-profit and technology-neutra</a:t>
            </a:r>
            <a:r>
              <a:rPr lang="en-US" sz="1500" i="1" dirty="0"/>
              <a:t>l</a:t>
            </a:r>
          </a:p>
          <a:p>
            <a:pPr marL="0" indent="0" algn="r">
              <a:buNone/>
            </a:pPr>
            <a:r>
              <a:rPr lang="en-GB" sz="2100" b="1" dirty="0">
                <a:solidFill>
                  <a:schemeClr val="accent6">
                    <a:lumMod val="75000"/>
                  </a:schemeClr>
                </a:solidFill>
              </a:rPr>
              <a:t>Membership is free @ http://www.rd-alliance.org/user/register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459" y="3214661"/>
            <a:ext cx="2678334" cy="1100426"/>
          </a:xfrm>
          <a:prstGeom prst="rect">
            <a:avLst/>
          </a:prstGeom>
        </p:spPr>
      </p:pic>
      <p:sp>
        <p:nvSpPr>
          <p:cNvPr id="10" name="Rectangle 5"/>
          <p:cNvSpPr/>
          <p:nvPr/>
        </p:nvSpPr>
        <p:spPr>
          <a:xfrm>
            <a:off x="261058" y="6430876"/>
            <a:ext cx="2853795" cy="338554"/>
          </a:xfrm>
          <a:prstGeom prst="rect">
            <a:avLst/>
          </a:prstGeom>
        </p:spPr>
        <p:txBody>
          <a:bodyPr wrap="none">
            <a:spAutoFit/>
          </a:bodyPr>
          <a:lstStyle/>
          <a:p>
            <a:r>
              <a:rPr lang="en-GB" sz="1600" b="1" dirty="0" smtClean="0">
                <a:solidFill>
                  <a:schemeClr val="bg1"/>
                </a:solidFill>
              </a:rPr>
              <a:t>www.rd-alliance.org/about-rda</a:t>
            </a:r>
            <a:endParaRPr lang="en-GB" sz="1600" b="1" dirty="0">
              <a:solidFill>
                <a:schemeClr val="bg1"/>
              </a:solidFill>
            </a:endParaRPr>
          </a:p>
        </p:txBody>
      </p:sp>
      <p:sp>
        <p:nvSpPr>
          <p:cNvPr id="8" name="Segnaposto piè di pagina 6"/>
          <p:cNvSpPr>
            <a:spLocks noGrp="1"/>
          </p:cNvSpPr>
          <p:nvPr>
            <p:ph type="ftr" sz="quarter" idx="11"/>
          </p:nvPr>
        </p:nvSpPr>
        <p:spPr>
          <a:xfrm>
            <a:off x="6923327"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Tree>
    <p:extLst>
      <p:ext uri="{BB962C8B-B14F-4D97-AF65-F5344CB8AC3E}">
        <p14:creationId xmlns:p14="http://schemas.microsoft.com/office/powerpoint/2010/main" val="41604141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b="1" dirty="0"/>
              <a:t>Getting involved</a:t>
            </a:r>
          </a:p>
        </p:txBody>
      </p:sp>
      <p:sp>
        <p:nvSpPr>
          <p:cNvPr id="22" name="Content Placeholder 21"/>
          <p:cNvSpPr>
            <a:spLocks noGrp="1"/>
          </p:cNvSpPr>
          <p:nvPr>
            <p:ph idx="1"/>
          </p:nvPr>
        </p:nvSpPr>
        <p:spPr>
          <a:xfrm>
            <a:off x="922510" y="2257901"/>
            <a:ext cx="2349878" cy="1577184"/>
          </a:xfrm>
        </p:spPr>
        <p:txBody>
          <a:bodyPr>
            <a:normAutofit lnSpcReduction="10000"/>
          </a:bodyPr>
          <a:lstStyle/>
          <a:p>
            <a:pPr marL="0" indent="0">
              <a:buClr>
                <a:schemeClr val="accent3">
                  <a:lumMod val="75000"/>
                </a:schemeClr>
              </a:buClr>
              <a:buNone/>
            </a:pPr>
            <a:r>
              <a:rPr lang="en-GB" sz="2400" dirty="0">
                <a:solidFill>
                  <a:schemeClr val="accent5">
                    <a:lumMod val="75000"/>
                  </a:schemeClr>
                </a:solidFill>
              </a:rPr>
              <a:t>Individuals</a:t>
            </a:r>
          </a:p>
          <a:p>
            <a:pPr>
              <a:buClr>
                <a:schemeClr val="accent3">
                  <a:lumMod val="75000"/>
                </a:schemeClr>
              </a:buClr>
              <a:buFont typeface="Wingdings 2" panose="05020102010507070707" pitchFamily="18" charset="2"/>
              <a:buChar char=""/>
            </a:pPr>
            <a:r>
              <a:rPr lang="en-GB" sz="1800" dirty="0"/>
              <a:t>Observers</a:t>
            </a:r>
          </a:p>
          <a:p>
            <a:pPr>
              <a:buClr>
                <a:schemeClr val="accent3">
                  <a:lumMod val="75000"/>
                </a:schemeClr>
              </a:buClr>
              <a:buFont typeface="Wingdings 2" panose="05020102010507070707" pitchFamily="18" charset="2"/>
              <a:buChar char=""/>
            </a:pPr>
            <a:r>
              <a:rPr lang="en-GB" sz="1800" dirty="0"/>
              <a:t>Contributors</a:t>
            </a:r>
          </a:p>
          <a:p>
            <a:pPr>
              <a:buClr>
                <a:schemeClr val="accent3">
                  <a:lumMod val="75000"/>
                </a:schemeClr>
              </a:buClr>
              <a:buFont typeface="Wingdings 2" panose="05020102010507070707" pitchFamily="18" charset="2"/>
              <a:buChar char=""/>
            </a:pPr>
            <a:r>
              <a:rPr lang="en-GB" sz="1800" dirty="0"/>
              <a:t>Drivers</a:t>
            </a:r>
          </a:p>
        </p:txBody>
      </p:sp>
      <p:sp>
        <p:nvSpPr>
          <p:cNvPr id="48" name="Titolo 2"/>
          <p:cNvSpPr txBox="1">
            <a:spLocks/>
          </p:cNvSpPr>
          <p:nvPr/>
        </p:nvSpPr>
        <p:spPr>
          <a:xfrm>
            <a:off x="2101631" y="889894"/>
            <a:ext cx="5670630" cy="735806"/>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endParaRPr lang="en-GB" sz="2100" kern="0" dirty="0">
              <a:solidFill>
                <a:schemeClr val="accent1">
                  <a:lumMod val="50000"/>
                </a:schemeClr>
              </a:solidFill>
            </a:endParaRPr>
          </a:p>
        </p:txBody>
      </p:sp>
      <p:sp>
        <p:nvSpPr>
          <p:cNvPr id="28" name="Ovale 27"/>
          <p:cNvSpPr/>
          <p:nvPr/>
        </p:nvSpPr>
        <p:spPr bwMode="auto">
          <a:xfrm>
            <a:off x="4990467" y="1225153"/>
            <a:ext cx="1392494" cy="123921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fontAlgn="base">
              <a:spcBef>
                <a:spcPct val="0"/>
              </a:spcBef>
              <a:spcAft>
                <a:spcPct val="0"/>
              </a:spcAft>
            </a:pPr>
            <a:endParaRPr lang="en-GB" sz="2100" b="1">
              <a:solidFill>
                <a:schemeClr val="bg1"/>
              </a:solidFill>
              <a:latin typeface="Arial" charset="0"/>
            </a:endParaRPr>
          </a:p>
        </p:txBody>
      </p:sp>
      <p:sp>
        <p:nvSpPr>
          <p:cNvPr id="34" name="Ovale 33"/>
          <p:cNvSpPr/>
          <p:nvPr/>
        </p:nvSpPr>
        <p:spPr bwMode="auto">
          <a:xfrm>
            <a:off x="4788025" y="1430778"/>
            <a:ext cx="1574101" cy="88328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fontAlgn="base">
              <a:spcBef>
                <a:spcPct val="0"/>
              </a:spcBef>
              <a:spcAft>
                <a:spcPct val="0"/>
              </a:spcAft>
            </a:pPr>
            <a:endParaRPr lang="en-GB" sz="2100" b="1">
              <a:solidFill>
                <a:schemeClr val="bg1"/>
              </a:solidFill>
              <a:latin typeface="Arial" charset="0"/>
            </a:endParaRPr>
          </a:p>
        </p:txBody>
      </p:sp>
      <p:sp>
        <p:nvSpPr>
          <p:cNvPr id="35" name="Ovale 34"/>
          <p:cNvSpPr/>
          <p:nvPr/>
        </p:nvSpPr>
        <p:spPr bwMode="auto">
          <a:xfrm>
            <a:off x="5278673" y="998730"/>
            <a:ext cx="1723598" cy="4320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fontAlgn="base">
              <a:spcBef>
                <a:spcPct val="0"/>
              </a:spcBef>
              <a:spcAft>
                <a:spcPct val="0"/>
              </a:spcAft>
            </a:pPr>
            <a:endParaRPr lang="en-GB" sz="2100" b="1">
              <a:ln w="38100">
                <a:solidFill>
                  <a:srgbClr val="FF0000"/>
                </a:solidFill>
              </a:ln>
              <a:solidFill>
                <a:schemeClr val="bg1"/>
              </a:solidFill>
              <a:latin typeface="Arial" charset="0"/>
            </a:endParaRPr>
          </a:p>
        </p:txBody>
      </p:sp>
      <p:pic>
        <p:nvPicPr>
          <p:cNvPr id="26" name="Picture 2" descr="http://ec.europa.eu/enterprise/policies/sustainable-business/media/photos/corporate-social-responsibility_multi-stakeholder-foru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36277" y="1760275"/>
            <a:ext cx="1302374" cy="86261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1"/>
          <p:cNvSpPr txBox="1">
            <a:spLocks/>
          </p:cNvSpPr>
          <p:nvPr/>
        </p:nvSpPr>
        <p:spPr>
          <a:xfrm>
            <a:off x="2795125" y="2229937"/>
            <a:ext cx="2349878" cy="1577184"/>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Tx/>
              <a:buBlip>
                <a:blip r:embed="rId4"/>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3">
                  <a:lumMod val="75000"/>
                </a:schemeClr>
              </a:buClr>
              <a:buNone/>
            </a:pPr>
            <a:r>
              <a:rPr lang="en-GB" sz="2400" dirty="0">
                <a:solidFill>
                  <a:schemeClr val="accent2">
                    <a:lumMod val="60000"/>
                    <a:lumOff val="40000"/>
                  </a:schemeClr>
                </a:solidFill>
              </a:rPr>
              <a:t>Organisations</a:t>
            </a:r>
          </a:p>
          <a:p>
            <a:pPr>
              <a:buClr>
                <a:schemeClr val="accent3">
                  <a:lumMod val="75000"/>
                </a:schemeClr>
              </a:buClr>
              <a:buFont typeface="Wingdings 2" panose="05020102010507070707" pitchFamily="18" charset="2"/>
              <a:buChar char=""/>
            </a:pPr>
            <a:r>
              <a:rPr lang="en-GB" sz="1800" dirty="0"/>
              <a:t>Insight</a:t>
            </a:r>
          </a:p>
          <a:p>
            <a:pPr>
              <a:buClr>
                <a:schemeClr val="accent3">
                  <a:lumMod val="75000"/>
                </a:schemeClr>
              </a:buClr>
              <a:buFont typeface="Wingdings 2" panose="05020102010507070707" pitchFamily="18" charset="2"/>
              <a:buChar char=""/>
            </a:pPr>
            <a:r>
              <a:rPr lang="en-GB" sz="1800" dirty="0"/>
              <a:t>Adopt</a:t>
            </a:r>
          </a:p>
          <a:p>
            <a:pPr>
              <a:buClr>
                <a:schemeClr val="accent3">
                  <a:lumMod val="75000"/>
                </a:schemeClr>
              </a:buClr>
              <a:buFont typeface="Wingdings 2" panose="05020102010507070707" pitchFamily="18" charset="2"/>
              <a:buChar char=""/>
            </a:pPr>
            <a:r>
              <a:rPr lang="en-GB" sz="1800" dirty="0"/>
              <a:t>Drive</a:t>
            </a:r>
          </a:p>
        </p:txBody>
      </p:sp>
      <p:sp>
        <p:nvSpPr>
          <p:cNvPr id="13" name="Content Placeholder 21"/>
          <p:cNvSpPr txBox="1">
            <a:spLocks/>
          </p:cNvSpPr>
          <p:nvPr/>
        </p:nvSpPr>
        <p:spPr>
          <a:xfrm>
            <a:off x="4952905" y="2257900"/>
            <a:ext cx="3333173" cy="160158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Blip>
                <a:blip r:embed="rId4"/>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3">
                  <a:lumMod val="75000"/>
                </a:schemeClr>
              </a:buClr>
              <a:buNone/>
            </a:pPr>
            <a:r>
              <a:rPr lang="en-GB" sz="2400" dirty="0">
                <a:solidFill>
                  <a:schemeClr val="accent6">
                    <a:lumMod val="75000"/>
                  </a:schemeClr>
                </a:solidFill>
              </a:rPr>
              <a:t>National level</a:t>
            </a:r>
          </a:p>
          <a:p>
            <a:pPr>
              <a:buFont typeface="Wingdings" panose="05000000000000000000" pitchFamily="2" charset="2"/>
              <a:buChar char="ü"/>
            </a:pPr>
            <a:r>
              <a:rPr lang="en-GB" sz="1800" dirty="0"/>
              <a:t>Coordination &amp; Knowledge Exchange, Strategy &amp; / or </a:t>
            </a:r>
            <a:r>
              <a:rPr lang="fr-FR" sz="1800" dirty="0" err="1"/>
              <a:t>Implementation</a:t>
            </a:r>
            <a:endParaRPr lang="en-GB" sz="1800" dirty="0"/>
          </a:p>
        </p:txBody>
      </p:sp>
      <p:sp>
        <p:nvSpPr>
          <p:cNvPr id="14" name="Content Placeholder 21"/>
          <p:cNvSpPr txBox="1">
            <a:spLocks/>
          </p:cNvSpPr>
          <p:nvPr/>
        </p:nvSpPr>
        <p:spPr>
          <a:xfrm>
            <a:off x="822960" y="3863049"/>
            <a:ext cx="1807285" cy="1568891"/>
          </a:xfrm>
          <a:prstGeom prst="rect">
            <a:avLst/>
          </a:prstGeom>
        </p:spPr>
        <p:style>
          <a:lnRef idx="3">
            <a:schemeClr val="lt1"/>
          </a:lnRef>
          <a:fillRef idx="1">
            <a:schemeClr val="accent5"/>
          </a:fillRef>
          <a:effectRef idx="1">
            <a:schemeClr val="accent5"/>
          </a:effectRef>
          <a:fontRef idx="minor">
            <a:schemeClr val="lt1"/>
          </a:fontRef>
        </p:style>
        <p:txBody>
          <a:bodyPr vert="horz" lIns="68580" tIns="34290" rIns="68580" bIns="34290" rtlCol="0">
            <a:normAutofit lnSpcReduction="10000"/>
          </a:bodyPr>
          <a:lstStyle>
            <a:lvl1pPr marL="342900" indent="-342900" algn="l" defTabSz="914400" rtl="0" eaLnBrk="1" latinLnBrk="0" hangingPunct="1">
              <a:spcBef>
                <a:spcPct val="20000"/>
              </a:spcBef>
              <a:buFontTx/>
              <a:buBlip>
                <a:blip r:embed="rId4"/>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3">
                  <a:lumMod val="75000"/>
                </a:schemeClr>
              </a:buClr>
              <a:buFont typeface="Arial" panose="020B0604020202020204" pitchFamily="34" charset="0"/>
              <a:buChar char="•"/>
            </a:pPr>
            <a:r>
              <a:rPr lang="en-GB" sz="1800" i="1" dirty="0"/>
              <a:t>Members</a:t>
            </a:r>
          </a:p>
          <a:p>
            <a:pPr>
              <a:buClr>
                <a:schemeClr val="accent3">
                  <a:lumMod val="75000"/>
                </a:schemeClr>
              </a:buClr>
              <a:buFont typeface="Arial" panose="020B0604020202020204" pitchFamily="34" charset="0"/>
              <a:buChar char="•"/>
            </a:pPr>
            <a:r>
              <a:rPr lang="en-GB" sz="1800" i="1" dirty="0"/>
              <a:t>WGs-IGs-</a:t>
            </a:r>
            <a:r>
              <a:rPr lang="en-GB" sz="1800" i="1" dirty="0" err="1"/>
              <a:t>BoFs</a:t>
            </a:r>
            <a:endParaRPr lang="en-GB" sz="1800" i="1" dirty="0"/>
          </a:p>
          <a:p>
            <a:pPr>
              <a:buClr>
                <a:schemeClr val="accent3">
                  <a:lumMod val="75000"/>
                </a:schemeClr>
              </a:buClr>
              <a:buFont typeface="Arial" panose="020B0604020202020204" pitchFamily="34" charset="0"/>
              <a:buChar char="•"/>
            </a:pPr>
            <a:r>
              <a:rPr lang="en-GB" sz="1800" i="1" dirty="0"/>
              <a:t>Requests for Comments</a:t>
            </a:r>
          </a:p>
          <a:p>
            <a:pPr>
              <a:buClr>
                <a:schemeClr val="accent3">
                  <a:lumMod val="75000"/>
                </a:schemeClr>
              </a:buClr>
              <a:buFont typeface="Arial" panose="020B0604020202020204" pitchFamily="34" charset="0"/>
              <a:buChar char="•"/>
            </a:pPr>
            <a:r>
              <a:rPr lang="en-GB" sz="1800" i="1" dirty="0"/>
              <a:t>Plenaries</a:t>
            </a:r>
            <a:endParaRPr lang="en-GB" sz="1800" dirty="0"/>
          </a:p>
          <a:p>
            <a:pPr>
              <a:buClr>
                <a:schemeClr val="accent3">
                  <a:lumMod val="75000"/>
                </a:schemeClr>
              </a:buClr>
              <a:buFont typeface="Wingdings 2" panose="05020102010507070707" pitchFamily="18" charset="2"/>
              <a:buChar char=""/>
            </a:pPr>
            <a:endParaRPr lang="en-GB" sz="1800" dirty="0"/>
          </a:p>
        </p:txBody>
      </p:sp>
      <p:sp>
        <p:nvSpPr>
          <p:cNvPr id="16" name="Content Placeholder 21"/>
          <p:cNvSpPr txBox="1">
            <a:spLocks/>
          </p:cNvSpPr>
          <p:nvPr/>
        </p:nvSpPr>
        <p:spPr>
          <a:xfrm>
            <a:off x="2795125" y="3863049"/>
            <a:ext cx="1992900" cy="1568891"/>
          </a:xfrm>
          <a:prstGeom prst="rect">
            <a:avLst/>
          </a:prstGeom>
        </p:spPr>
        <p:style>
          <a:lnRef idx="3">
            <a:schemeClr val="lt1"/>
          </a:lnRef>
          <a:fillRef idx="1">
            <a:schemeClr val="accent1"/>
          </a:fillRef>
          <a:effectRef idx="1">
            <a:schemeClr val="accent1"/>
          </a:effectRef>
          <a:fontRef idx="minor">
            <a:schemeClr val="lt1"/>
          </a:fontRef>
        </p:style>
        <p:txBody>
          <a:bodyPr vert="horz" lIns="68580" tIns="34290" rIns="68580" bIns="34290" rtlCol="0">
            <a:normAutofit fontScale="92500" lnSpcReduction="20000"/>
          </a:bodyPr>
          <a:lstStyle>
            <a:lvl1pPr marL="342900" indent="-342900" algn="l" defTabSz="914400" rtl="0" eaLnBrk="1" latinLnBrk="0" hangingPunct="1">
              <a:spcBef>
                <a:spcPct val="20000"/>
              </a:spcBef>
              <a:buFontTx/>
              <a:buBlip>
                <a:blip r:embed="rId4"/>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3">
                  <a:lumMod val="75000"/>
                </a:schemeClr>
              </a:buClr>
              <a:buFont typeface="Arial" panose="020B0604020202020204" pitchFamily="34" charset="0"/>
              <a:buChar char="•"/>
            </a:pPr>
            <a:r>
              <a:rPr lang="en-GB" sz="1800" i="1" dirty="0"/>
              <a:t>Member</a:t>
            </a:r>
          </a:p>
          <a:p>
            <a:pPr>
              <a:buClr>
                <a:schemeClr val="accent3">
                  <a:lumMod val="75000"/>
                </a:schemeClr>
              </a:buClr>
              <a:buFont typeface="Arial" panose="020B0604020202020204" pitchFamily="34" charset="0"/>
              <a:buChar char="•"/>
            </a:pPr>
            <a:r>
              <a:rPr lang="en-GB" sz="1800" i="1" dirty="0"/>
              <a:t>WGs-IGs-</a:t>
            </a:r>
            <a:r>
              <a:rPr lang="en-GB" sz="1800" i="1" dirty="0" err="1"/>
              <a:t>BoFs</a:t>
            </a:r>
            <a:endParaRPr lang="en-GB" sz="1800" i="1" dirty="0"/>
          </a:p>
          <a:p>
            <a:pPr>
              <a:buClr>
                <a:schemeClr val="accent3">
                  <a:lumMod val="75000"/>
                </a:schemeClr>
              </a:buClr>
              <a:buFont typeface="Arial" panose="020B0604020202020204" pitchFamily="34" charset="0"/>
              <a:buChar char="•"/>
            </a:pPr>
            <a:r>
              <a:rPr lang="en-GB" sz="1800" i="1" dirty="0" err="1"/>
              <a:t>RfCs</a:t>
            </a:r>
            <a:endParaRPr lang="en-GB" sz="1800" i="1" dirty="0"/>
          </a:p>
          <a:p>
            <a:pPr>
              <a:buClr>
                <a:schemeClr val="accent3">
                  <a:lumMod val="75000"/>
                </a:schemeClr>
              </a:buClr>
              <a:buFont typeface="Arial" panose="020B0604020202020204" pitchFamily="34" charset="0"/>
              <a:buChar char="•"/>
            </a:pPr>
            <a:r>
              <a:rPr lang="en-GB" sz="1800" i="1" dirty="0"/>
              <a:t>H2020 projects</a:t>
            </a:r>
          </a:p>
          <a:p>
            <a:pPr>
              <a:buClr>
                <a:schemeClr val="accent3">
                  <a:lumMod val="75000"/>
                </a:schemeClr>
              </a:buClr>
              <a:buFont typeface="Arial" panose="020B0604020202020204" pitchFamily="34" charset="0"/>
              <a:buChar char="•"/>
            </a:pPr>
            <a:r>
              <a:rPr lang="en-GB" sz="1800" i="1" dirty="0"/>
              <a:t>Adoption / Uptake</a:t>
            </a:r>
            <a:endParaRPr lang="en-GB" sz="1800" dirty="0"/>
          </a:p>
          <a:p>
            <a:pPr>
              <a:buClr>
                <a:schemeClr val="accent3">
                  <a:lumMod val="75000"/>
                </a:schemeClr>
              </a:buClr>
              <a:buFont typeface="Wingdings 2" panose="05020102010507070707" pitchFamily="18" charset="2"/>
              <a:buChar char=""/>
            </a:pPr>
            <a:endParaRPr lang="en-GB" sz="1800" dirty="0"/>
          </a:p>
        </p:txBody>
      </p:sp>
      <p:sp>
        <p:nvSpPr>
          <p:cNvPr id="17" name="Content Placeholder 21"/>
          <p:cNvSpPr txBox="1">
            <a:spLocks/>
          </p:cNvSpPr>
          <p:nvPr/>
        </p:nvSpPr>
        <p:spPr>
          <a:xfrm>
            <a:off x="4952906" y="3859485"/>
            <a:ext cx="2879283" cy="1572454"/>
          </a:xfrm>
          <a:prstGeom prst="rect">
            <a:avLst/>
          </a:prstGeom>
        </p:spPr>
        <p:style>
          <a:lnRef idx="3">
            <a:schemeClr val="lt1"/>
          </a:lnRef>
          <a:fillRef idx="1">
            <a:schemeClr val="accent6"/>
          </a:fillRef>
          <a:effectRef idx="1">
            <a:schemeClr val="accent6"/>
          </a:effectRef>
          <a:fontRef idx="minor">
            <a:schemeClr val="lt1"/>
          </a:fontRef>
        </p:style>
        <p:txBody>
          <a:bodyPr vert="horz" lIns="68580" tIns="34290" rIns="68580" bIns="34290" rtlCol="0">
            <a:normAutofit/>
          </a:bodyPr>
          <a:lstStyle>
            <a:lvl1pPr marL="342900" indent="-342900" algn="l" defTabSz="914400" rtl="0" eaLnBrk="1" latinLnBrk="0" hangingPunct="1">
              <a:spcBef>
                <a:spcPct val="20000"/>
              </a:spcBef>
              <a:buFontTx/>
              <a:buBlip>
                <a:blip r:embed="rId4"/>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3">
                  <a:lumMod val="75000"/>
                </a:schemeClr>
              </a:buClr>
              <a:buFont typeface="Arial" panose="020B0604020202020204" pitchFamily="34" charset="0"/>
              <a:buChar char="•"/>
            </a:pPr>
            <a:r>
              <a:rPr lang="en-GB" sz="1650" i="1" dirty="0"/>
              <a:t>Papers &amp; Events</a:t>
            </a:r>
          </a:p>
          <a:p>
            <a:pPr>
              <a:buClr>
                <a:schemeClr val="accent3">
                  <a:lumMod val="75000"/>
                </a:schemeClr>
              </a:buClr>
              <a:buFont typeface="Arial" panose="020B0604020202020204" pitchFamily="34" charset="0"/>
              <a:buChar char="•"/>
            </a:pPr>
            <a:r>
              <a:rPr lang="en-GB" sz="1650" i="1" dirty="0"/>
              <a:t>Meetings &amp; Fora</a:t>
            </a:r>
          </a:p>
          <a:p>
            <a:pPr>
              <a:buClr>
                <a:schemeClr val="accent3">
                  <a:lumMod val="75000"/>
                </a:schemeClr>
              </a:buClr>
              <a:buFont typeface="Arial" panose="020B0604020202020204" pitchFamily="34" charset="0"/>
              <a:buChar char="•"/>
            </a:pPr>
            <a:r>
              <a:rPr lang="en-GB" sz="1650" i="1" dirty="0"/>
              <a:t>Training &amp; Workshops</a:t>
            </a:r>
          </a:p>
          <a:p>
            <a:pPr>
              <a:buClr>
                <a:schemeClr val="accent3">
                  <a:lumMod val="75000"/>
                </a:schemeClr>
              </a:buClr>
              <a:buFont typeface="Arial" panose="020B0604020202020204" pitchFamily="34" charset="0"/>
              <a:buChar char="•"/>
            </a:pPr>
            <a:r>
              <a:rPr lang="en-GB" sz="1650" i="1" dirty="0"/>
              <a:t>Uptake pilots</a:t>
            </a:r>
          </a:p>
          <a:p>
            <a:pPr>
              <a:buClr>
                <a:schemeClr val="accent3">
                  <a:lumMod val="75000"/>
                </a:schemeClr>
              </a:buClr>
              <a:buFont typeface="Arial" panose="020B0604020202020204" pitchFamily="34" charset="0"/>
              <a:buChar char="•"/>
            </a:pPr>
            <a:endParaRPr lang="en-GB" sz="1800"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21" name="Rectangle 5"/>
          <p:cNvSpPr/>
          <p:nvPr/>
        </p:nvSpPr>
        <p:spPr>
          <a:xfrm>
            <a:off x="261058" y="6430876"/>
            <a:ext cx="3508204" cy="338554"/>
          </a:xfrm>
          <a:prstGeom prst="rect">
            <a:avLst/>
          </a:prstGeom>
        </p:spPr>
        <p:txBody>
          <a:bodyPr wrap="none">
            <a:spAutoFit/>
          </a:bodyPr>
          <a:lstStyle/>
          <a:p>
            <a:r>
              <a:rPr lang="en-GB" sz="1600" b="1" dirty="0" smtClean="0">
                <a:solidFill>
                  <a:schemeClr val="bg1"/>
                </a:solidFill>
              </a:rPr>
              <a:t>www.rd-alliance.org/get-involved.html</a:t>
            </a:r>
            <a:endParaRPr lang="en-GB" sz="1600" b="1" dirty="0">
              <a:solidFill>
                <a:schemeClr val="bg1"/>
              </a:solidFill>
            </a:endParaRPr>
          </a:p>
        </p:txBody>
      </p:sp>
      <p:sp>
        <p:nvSpPr>
          <p:cNvPr id="18" name="Segnaposto piè di pagina 6"/>
          <p:cNvSpPr>
            <a:spLocks noGrp="1"/>
          </p:cNvSpPr>
          <p:nvPr>
            <p:ph type="ftr" sz="quarter" idx="11"/>
          </p:nvPr>
        </p:nvSpPr>
        <p:spPr>
          <a:xfrm>
            <a:off x="6923327"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Tree>
    <p:extLst>
      <p:ext uri="{BB962C8B-B14F-4D97-AF65-F5344CB8AC3E}">
        <p14:creationId xmlns:p14="http://schemas.microsoft.com/office/powerpoint/2010/main" val="4631887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Why Join </a:t>
            </a:r>
            <a:r>
              <a:rPr lang="en-GB" dirty="0"/>
              <a:t>RDA?</a:t>
            </a:r>
          </a:p>
        </p:txBody>
      </p:sp>
      <p:sp>
        <p:nvSpPr>
          <p:cNvPr id="6" name="Content Placeholder 5"/>
          <p:cNvSpPr>
            <a:spLocks noGrp="1"/>
          </p:cNvSpPr>
          <p:nvPr>
            <p:ph sz="half" idx="1"/>
          </p:nvPr>
        </p:nvSpPr>
        <p:spPr>
          <a:xfrm>
            <a:off x="891540" y="1909661"/>
            <a:ext cx="3703320" cy="4284310"/>
          </a:xfrm>
        </p:spPr>
        <p:txBody>
          <a:bodyPr>
            <a:noAutofit/>
          </a:bodyPr>
          <a:lstStyle/>
          <a:p>
            <a:pPr marL="150876" lvl="1" indent="0">
              <a:buNone/>
            </a:pPr>
            <a:r>
              <a:rPr lang="en-US" b="1" dirty="0"/>
              <a:t>Individual RDA Member Benefits</a:t>
            </a:r>
            <a:br>
              <a:rPr lang="en-US" b="1" dirty="0"/>
            </a:br>
            <a:endParaRPr lang="en-US" b="1" i="1" dirty="0"/>
          </a:p>
          <a:p>
            <a:pPr lvl="2">
              <a:tabLst>
                <a:tab pos="342900" algn="l"/>
              </a:tabLst>
            </a:pPr>
            <a:r>
              <a:rPr lang="en-US" i="1" dirty="0"/>
              <a:t>Contribute to acceleration of data infrastructure development</a:t>
            </a:r>
          </a:p>
          <a:p>
            <a:pPr lvl="2">
              <a:tabLst>
                <a:tab pos="342900" algn="l"/>
              </a:tabLst>
            </a:pPr>
            <a:r>
              <a:rPr lang="en-US" i="1" dirty="0"/>
              <a:t>Work and share experiences with collaborators throughout the world</a:t>
            </a:r>
          </a:p>
          <a:p>
            <a:pPr lvl="2">
              <a:tabLst>
                <a:tab pos="342900" algn="l"/>
              </a:tabLst>
            </a:pPr>
            <a:r>
              <a:rPr lang="en-US" i="1" dirty="0"/>
              <a:t>Access to extraordinary network of colleagues with various levels of experience, perspectives and practices</a:t>
            </a:r>
          </a:p>
          <a:p>
            <a:pPr lvl="2">
              <a:tabLst>
                <a:tab pos="342900" algn="l"/>
              </a:tabLst>
            </a:pPr>
            <a:r>
              <a:rPr lang="en-US" i="1" dirty="0"/>
              <a:t>Gain greater expertise in data science regardless of whether one is a student, early or seasoned career professional</a:t>
            </a:r>
          </a:p>
          <a:p>
            <a:pPr lvl="2">
              <a:tabLst>
                <a:tab pos="342900" algn="l"/>
              </a:tabLst>
            </a:pPr>
            <a:r>
              <a:rPr lang="en-US" i="1" dirty="0"/>
              <a:t>Enhance the quality and effectiveness of personal work and activities</a:t>
            </a:r>
          </a:p>
          <a:p>
            <a:pPr lvl="2">
              <a:tabLst>
                <a:tab pos="342900" algn="l"/>
              </a:tabLst>
            </a:pPr>
            <a:r>
              <a:rPr lang="en-US" i="1" dirty="0"/>
              <a:t>Improve one’s competitive advantage professionally and </a:t>
            </a:r>
            <a:r>
              <a:rPr lang="en-US" i="1" dirty="0" smtClean="0"/>
              <a:t>positioning oneself for leadership within the broader </a:t>
            </a:r>
            <a:r>
              <a:rPr lang="en-US" i="1" dirty="0"/>
              <a:t>research </a:t>
            </a:r>
            <a:r>
              <a:rPr lang="en-US" i="1" dirty="0" smtClean="0"/>
              <a:t>community</a:t>
            </a:r>
            <a:endParaRPr lang="en-US" i="1" dirty="0"/>
          </a:p>
        </p:txBody>
      </p:sp>
      <p:sp>
        <p:nvSpPr>
          <p:cNvPr id="7" name="Content Placeholder 6"/>
          <p:cNvSpPr>
            <a:spLocks noGrp="1"/>
          </p:cNvSpPr>
          <p:nvPr>
            <p:ph sz="half" idx="2"/>
          </p:nvPr>
        </p:nvSpPr>
        <p:spPr>
          <a:xfrm>
            <a:off x="4663440" y="1845735"/>
            <a:ext cx="3703320" cy="4348236"/>
          </a:xfrm>
        </p:spPr>
        <p:txBody>
          <a:bodyPr>
            <a:normAutofit fontScale="92500"/>
          </a:bodyPr>
          <a:lstStyle/>
          <a:p>
            <a:r>
              <a:rPr lang="en-US" b="1" dirty="0"/>
              <a:t>Organizational RDA Member Benefits</a:t>
            </a:r>
            <a:br>
              <a:rPr lang="en-US" b="1" dirty="0"/>
            </a:br>
            <a:endParaRPr lang="en-US" b="1" dirty="0" smtClean="0"/>
          </a:p>
          <a:p>
            <a:pPr lvl="2">
              <a:tabLst>
                <a:tab pos="297656" algn="l"/>
              </a:tabLst>
            </a:pPr>
            <a:r>
              <a:rPr lang="en-US" i="1" dirty="0" smtClean="0"/>
              <a:t>Provide an organizational perspective on the work of RDA and ability to influence RDA’s direction </a:t>
            </a:r>
          </a:p>
          <a:p>
            <a:pPr lvl="2">
              <a:tabLst>
                <a:tab pos="297656" algn="l"/>
              </a:tabLst>
            </a:pPr>
            <a:r>
              <a:rPr lang="en-US" i="1" dirty="0" smtClean="0"/>
              <a:t>Assist </a:t>
            </a:r>
            <a:r>
              <a:rPr lang="en-US" i="1" dirty="0"/>
              <a:t>in implementation of RDA Outputs</a:t>
            </a:r>
          </a:p>
          <a:p>
            <a:pPr lvl="2">
              <a:tabLst>
                <a:tab pos="297656" algn="l"/>
              </a:tabLst>
            </a:pPr>
            <a:r>
              <a:rPr lang="en-US" i="1" dirty="0"/>
              <a:t>Participate in all RDA Organizational Forums</a:t>
            </a:r>
          </a:p>
          <a:p>
            <a:pPr lvl="2">
              <a:tabLst>
                <a:tab pos="297656" algn="l"/>
              </a:tabLst>
            </a:pPr>
            <a:r>
              <a:rPr lang="en-US" i="1" dirty="0"/>
              <a:t>Receive regular updates on the work of the RDA</a:t>
            </a:r>
          </a:p>
          <a:p>
            <a:pPr lvl="2">
              <a:tabLst>
                <a:tab pos="297656" algn="l"/>
              </a:tabLst>
            </a:pPr>
            <a:r>
              <a:rPr lang="en-US" i="1" dirty="0"/>
              <a:t>Attend Organizational Assembly meetings and vote on proposed policies for consideration by the RDA Council and for members of the Organizational Advisory Board</a:t>
            </a:r>
          </a:p>
          <a:p>
            <a:pPr lvl="2">
              <a:tabLst>
                <a:tab pos="297656" algn="l"/>
              </a:tabLst>
            </a:pPr>
            <a:r>
              <a:rPr lang="en-US" i="1" dirty="0"/>
              <a:t>Provide advice to the Council through the Organizational Advisory Board</a:t>
            </a:r>
          </a:p>
          <a:p>
            <a:pPr lvl="2">
              <a:tabLst>
                <a:tab pos="297656" algn="l"/>
              </a:tabLst>
            </a:pPr>
            <a:r>
              <a:rPr lang="en-US" i="1" dirty="0"/>
              <a:t>Be recognized on the RDA Website and at RDA Meetings as a supporter of data interoperability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242" y="306901"/>
            <a:ext cx="1185324" cy="1319645"/>
          </a:xfrm>
          <a:prstGeom prst="rect">
            <a:avLst/>
          </a:prstGeom>
        </p:spPr>
      </p:pic>
      <p:sp>
        <p:nvSpPr>
          <p:cNvPr id="10" name="Rectangle 5"/>
          <p:cNvSpPr/>
          <p:nvPr/>
        </p:nvSpPr>
        <p:spPr>
          <a:xfrm>
            <a:off x="261058" y="6430876"/>
            <a:ext cx="3508204" cy="338554"/>
          </a:xfrm>
          <a:prstGeom prst="rect">
            <a:avLst/>
          </a:prstGeom>
        </p:spPr>
        <p:txBody>
          <a:bodyPr wrap="none">
            <a:spAutoFit/>
          </a:bodyPr>
          <a:lstStyle/>
          <a:p>
            <a:r>
              <a:rPr lang="en-GB" sz="1600" b="1" dirty="0" smtClean="0">
                <a:solidFill>
                  <a:schemeClr val="bg1"/>
                </a:solidFill>
              </a:rPr>
              <a:t>www.rd-alliance.org/get-involved.html</a:t>
            </a:r>
            <a:endParaRPr lang="en-GB" sz="1600" b="1" dirty="0">
              <a:solidFill>
                <a:schemeClr val="bg1"/>
              </a:solidFill>
            </a:endParaRPr>
          </a:p>
        </p:txBody>
      </p:sp>
      <p:sp>
        <p:nvSpPr>
          <p:cNvPr id="9" name="Segnaposto piè di pagina 6"/>
          <p:cNvSpPr>
            <a:spLocks noGrp="1"/>
          </p:cNvSpPr>
          <p:nvPr>
            <p:ph type="ftr" sz="quarter" idx="11"/>
          </p:nvPr>
        </p:nvSpPr>
        <p:spPr>
          <a:xfrm>
            <a:off x="6923327"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2"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267" y="378022"/>
            <a:ext cx="1691560" cy="1177401"/>
          </a:xfrm>
          <a:prstGeom prst="rect">
            <a:avLst/>
          </a:prstGeom>
        </p:spPr>
      </p:pic>
    </p:spTree>
    <p:extLst>
      <p:ext uri="{BB962C8B-B14F-4D97-AF65-F5344CB8AC3E}">
        <p14:creationId xmlns:p14="http://schemas.microsoft.com/office/powerpoint/2010/main" val="22099131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412974" y="3808830"/>
            <a:ext cx="4731026" cy="2524758"/>
          </a:xfrm>
          <a:prstGeom prst="rect">
            <a:avLst/>
          </a:prstGeom>
          <a:ln>
            <a:noFill/>
          </a:ln>
          <a:effectLst>
            <a:softEdge rad="112500"/>
          </a:effectLst>
        </p:spPr>
      </p:pic>
      <p:graphicFrame>
        <p:nvGraphicFramePr>
          <p:cNvPr id="21" name="Grafico 20"/>
          <p:cNvGraphicFramePr/>
          <p:nvPr/>
        </p:nvGraphicFramePr>
        <p:xfrm>
          <a:off x="242857" y="3943354"/>
          <a:ext cx="4405344" cy="2643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
          <p:cNvGraphicFramePr>
            <a:graphicFrameLocks/>
          </p:cNvGraphicFramePr>
          <p:nvPr/>
        </p:nvGraphicFramePr>
        <p:xfrm>
          <a:off x="357158" y="3929042"/>
          <a:ext cx="3929090" cy="2928958"/>
        </p:xfrm>
        <a:graphic>
          <a:graphicData uri="http://schemas.openxmlformats.org/drawingml/2006/chart">
            <c:chart xmlns:c="http://schemas.openxmlformats.org/drawingml/2006/chart" xmlns:r="http://schemas.openxmlformats.org/officeDocument/2006/relationships" r:id="rId4"/>
          </a:graphicData>
        </a:graphic>
      </p:graphicFrame>
      <p:sp>
        <p:nvSpPr>
          <p:cNvPr id="18438" name="CasellaDiTesto 6"/>
          <p:cNvSpPr txBox="1">
            <a:spLocks noChangeArrowheads="1"/>
          </p:cNvSpPr>
          <p:nvPr/>
        </p:nvSpPr>
        <p:spPr bwMode="auto">
          <a:xfrm>
            <a:off x="2557462" y="2950961"/>
            <a:ext cx="3800488" cy="369888"/>
          </a:xfrm>
          <a:prstGeom prst="rect">
            <a:avLst/>
          </a:prstGeom>
          <a:solidFill>
            <a:schemeClr val="accent6">
              <a:lumMod val="75000"/>
            </a:schemeClr>
          </a:solidFill>
          <a:ln>
            <a:solidFill>
              <a:schemeClr val="accent2"/>
            </a:solidFill>
          </a:ln>
        </p:spPr>
        <p:txBody>
          <a:bodyPr wrap="square">
            <a:spAutoFit/>
          </a:bodyPr>
          <a:lstStyle>
            <a:lvl1pPr>
              <a:defRPr sz="2800" b="1">
                <a:solidFill>
                  <a:schemeClr val="bg1"/>
                </a:solidFill>
                <a:latin typeface="Arial" panose="020B0604020202020204" pitchFamily="34" charset="0"/>
                <a:ea typeface="ＭＳ Ｐゴシック" pitchFamily="34" charset="-128"/>
              </a:defRPr>
            </a:lvl1pPr>
            <a:lvl2pPr marL="742950" indent="-285750">
              <a:defRPr sz="2800" b="1">
                <a:solidFill>
                  <a:schemeClr val="bg1"/>
                </a:solidFill>
                <a:latin typeface="Arial" panose="020B0604020202020204" pitchFamily="34" charset="0"/>
                <a:ea typeface="ＭＳ Ｐゴシック" pitchFamily="34" charset="-128"/>
              </a:defRPr>
            </a:lvl2pPr>
            <a:lvl3pPr marL="1143000" indent="-228600">
              <a:defRPr sz="2800" b="1">
                <a:solidFill>
                  <a:schemeClr val="bg1"/>
                </a:solidFill>
                <a:latin typeface="Arial" panose="020B0604020202020204" pitchFamily="34" charset="0"/>
                <a:ea typeface="ＭＳ Ｐゴシック" pitchFamily="34" charset="-128"/>
              </a:defRPr>
            </a:lvl3pPr>
            <a:lvl4pPr marL="1600200" indent="-228600">
              <a:defRPr sz="2800" b="1">
                <a:solidFill>
                  <a:schemeClr val="bg1"/>
                </a:solidFill>
                <a:latin typeface="Arial" panose="020B0604020202020204" pitchFamily="34" charset="0"/>
                <a:ea typeface="ＭＳ Ｐゴシック" pitchFamily="34" charset="-128"/>
              </a:defRPr>
            </a:lvl4pPr>
            <a:lvl5pPr marL="2057400" indent="-228600">
              <a:defRPr sz="2800" b="1">
                <a:solidFill>
                  <a:schemeClr val="bg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9pPr>
          </a:lstStyle>
          <a:p>
            <a:pPr eaLnBrk="1" hangingPunct="1"/>
            <a:r>
              <a:rPr lang="it-IT" altLang="en-US" sz="1500" dirty="0">
                <a:solidFill>
                  <a:srgbClr val="002060"/>
                </a:solidFill>
              </a:rPr>
              <a:t>Total RDA Community </a:t>
            </a:r>
            <a:r>
              <a:rPr lang="it-IT" altLang="en-US" sz="1500" dirty="0" err="1">
                <a:solidFill>
                  <a:srgbClr val="002060"/>
                </a:solidFill>
              </a:rPr>
              <a:t>Members</a:t>
            </a:r>
            <a:r>
              <a:rPr lang="it-IT" altLang="en-US" sz="1500" dirty="0">
                <a:solidFill>
                  <a:srgbClr val="002060"/>
                </a:solidFill>
              </a:rPr>
              <a:t>: </a:t>
            </a:r>
            <a:r>
              <a:rPr lang="it-IT" altLang="en-US" sz="1800" dirty="0" smtClean="0">
                <a:solidFill>
                  <a:srgbClr val="002060"/>
                </a:solidFill>
              </a:rPr>
              <a:t>4345</a:t>
            </a:r>
            <a:endParaRPr lang="it-IT" altLang="en-US" sz="1500" dirty="0">
              <a:solidFill>
                <a:srgbClr val="002060"/>
              </a:solidFill>
            </a:endParaRPr>
          </a:p>
        </p:txBody>
      </p:sp>
      <p:pic>
        <p:nvPicPr>
          <p:cNvPr id="18440" name="Immagine 8" descr="Worldwide Map.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8463" y="2214563"/>
            <a:ext cx="2395537"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7072313" y="1928813"/>
            <a:ext cx="1928812" cy="323850"/>
          </a:xfrm>
          <a:prstGeom prst="rect">
            <a:avLst/>
          </a:prstGeom>
          <a:noFill/>
        </p:spPr>
        <p:txBody>
          <a:bodyPr>
            <a:spAutoFit/>
          </a:bodyPr>
          <a:lstStyle/>
          <a:p>
            <a:pPr eaLnBrk="1" hangingPunct="1">
              <a:defRPr/>
            </a:pPr>
            <a:r>
              <a:rPr lang="it-IT" sz="1500" dirty="0" err="1">
                <a:solidFill>
                  <a:schemeClr val="tx1">
                    <a:lumMod val="75000"/>
                  </a:schemeClr>
                </a:solidFill>
                <a:latin typeface="Arial" charset="0"/>
              </a:rPr>
              <a:t>from</a:t>
            </a:r>
            <a:r>
              <a:rPr lang="it-IT" sz="1500" dirty="0">
                <a:solidFill>
                  <a:schemeClr val="tx1">
                    <a:lumMod val="75000"/>
                  </a:schemeClr>
                </a:solidFill>
                <a:latin typeface="Arial" charset="0"/>
              </a:rPr>
              <a:t> </a:t>
            </a:r>
            <a:r>
              <a:rPr lang="it-IT" sz="1500" dirty="0" smtClean="0">
                <a:solidFill>
                  <a:schemeClr val="tx1">
                    <a:lumMod val="75000"/>
                  </a:schemeClr>
                </a:solidFill>
                <a:latin typeface="Arial" charset="0"/>
              </a:rPr>
              <a:t>111 </a:t>
            </a:r>
            <a:r>
              <a:rPr lang="it-IT" sz="1500" dirty="0" err="1">
                <a:solidFill>
                  <a:schemeClr val="tx1">
                    <a:lumMod val="75000"/>
                  </a:schemeClr>
                </a:solidFill>
                <a:latin typeface="Arial" charset="0"/>
              </a:rPr>
              <a:t>countries</a:t>
            </a:r>
            <a:endParaRPr lang="en-GB" sz="1500" dirty="0">
              <a:latin typeface="Arial" charset="0"/>
            </a:endParaRPr>
          </a:p>
        </p:txBody>
      </p:sp>
      <p:sp>
        <p:nvSpPr>
          <p:cNvPr id="12" name="Titolo 2"/>
          <p:cNvSpPr txBox="1">
            <a:spLocks/>
          </p:cNvSpPr>
          <p:nvPr/>
        </p:nvSpPr>
        <p:spPr>
          <a:xfrm>
            <a:off x="3204907" y="706017"/>
            <a:ext cx="5516370" cy="857250"/>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it-IT" sz="4400" dirty="0"/>
              <a:t>Who is RDA?</a:t>
            </a:r>
          </a:p>
        </p:txBody>
      </p:sp>
      <p:graphicFrame>
        <p:nvGraphicFramePr>
          <p:cNvPr id="14" name="Table 13"/>
          <p:cNvGraphicFramePr>
            <a:graphicFrameLocks noGrp="1"/>
          </p:cNvGraphicFramePr>
          <p:nvPr>
            <p:extLst>
              <p:ext uri="{D42A27DB-BD31-4B8C-83A1-F6EECF244321}">
                <p14:modId xmlns:p14="http://schemas.microsoft.com/office/powerpoint/2010/main" val="1235013791"/>
              </p:ext>
            </p:extLst>
          </p:nvPr>
        </p:nvGraphicFramePr>
        <p:xfrm>
          <a:off x="0" y="-79"/>
          <a:ext cx="3108960" cy="2224051"/>
        </p:xfrm>
        <a:graphic>
          <a:graphicData uri="http://schemas.openxmlformats.org/drawingml/2006/table">
            <a:tbl>
              <a:tblPr>
                <a:tableStyleId>{327F97BB-C833-4FB7-BDE5-3F7075034690}</a:tableStyleId>
              </a:tblPr>
              <a:tblGrid>
                <a:gridCol w="2169653"/>
                <a:gridCol w="939307"/>
              </a:tblGrid>
              <a:tr h="343497">
                <a:tc>
                  <a:txBody>
                    <a:bodyPr/>
                    <a:lstStyle/>
                    <a:p>
                      <a:pPr algn="ctr" fontAlgn="b"/>
                      <a:r>
                        <a:rPr lang="en-GB" sz="1200" b="1" u="none" strike="noStrike" dirty="0">
                          <a:solidFill>
                            <a:srgbClr val="002060"/>
                          </a:solidFill>
                          <a:effectLst/>
                        </a:rPr>
                        <a:t>Type</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ctr" fontAlgn="b"/>
                      <a:r>
                        <a:rPr lang="en-GB" sz="1200" b="1" u="none" strike="noStrike" dirty="0" smtClean="0">
                          <a:solidFill>
                            <a:srgbClr val="002060"/>
                          </a:solidFill>
                          <a:effectLst/>
                        </a:rPr>
                        <a:t>Members</a:t>
                      </a:r>
                      <a:br>
                        <a:rPr lang="en-GB" sz="1200" b="1" u="none" strike="noStrike" dirty="0" smtClean="0">
                          <a:solidFill>
                            <a:srgbClr val="002060"/>
                          </a:solidFill>
                          <a:effectLst/>
                        </a:rPr>
                      </a:br>
                      <a:r>
                        <a:rPr lang="en-GB" sz="1200" b="1" u="none" strike="noStrike" dirty="0" smtClean="0">
                          <a:solidFill>
                            <a:srgbClr val="002060"/>
                          </a:solidFill>
                          <a:effectLst/>
                        </a:rPr>
                        <a:t>(Sept. 2016)</a:t>
                      </a:r>
                      <a:endParaRPr lang="en-GB" sz="1200" b="1" i="0" u="none" strike="noStrike" dirty="0">
                        <a:solidFill>
                          <a:srgbClr val="002060"/>
                        </a:solidFill>
                        <a:effectLst/>
                        <a:latin typeface="Calibri" panose="020F0502020204030204" pitchFamily="34" charset="0"/>
                      </a:endParaRPr>
                    </a:p>
                  </a:txBody>
                  <a:tcPr marL="7144" marR="7144" marT="7144" marB="0" anchor="b"/>
                </a:tc>
              </a:tr>
              <a:tr h="205683">
                <a:tc>
                  <a:txBody>
                    <a:bodyPr/>
                    <a:lstStyle/>
                    <a:p>
                      <a:pPr algn="l" fontAlgn="b"/>
                      <a:r>
                        <a:rPr lang="en-GB" sz="1200" b="1" u="none" strike="noStrike" dirty="0">
                          <a:solidFill>
                            <a:srgbClr val="002060"/>
                          </a:solidFill>
                          <a:effectLst/>
                        </a:rPr>
                        <a:t>Press &amp; Media</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smtClean="0">
                          <a:solidFill>
                            <a:srgbClr val="002060"/>
                          </a:solidFill>
                          <a:effectLst/>
                        </a:rPr>
                        <a:t>27</a:t>
                      </a:r>
                      <a:endParaRPr lang="en-GB" sz="1200" b="1" i="0" u="none" strike="noStrike" dirty="0">
                        <a:solidFill>
                          <a:srgbClr val="002060"/>
                        </a:solidFill>
                        <a:effectLst/>
                        <a:latin typeface="Calibri" panose="020F0502020204030204" pitchFamily="34" charset="0"/>
                      </a:endParaRPr>
                    </a:p>
                  </a:txBody>
                  <a:tcPr marL="7144" marR="7144" marT="7144" marB="0" anchor="b"/>
                </a:tc>
              </a:tr>
              <a:tr h="205683">
                <a:tc>
                  <a:txBody>
                    <a:bodyPr/>
                    <a:lstStyle/>
                    <a:p>
                      <a:pPr algn="l" fontAlgn="b"/>
                      <a:r>
                        <a:rPr lang="en-GB" sz="1200" b="1" u="none" strike="noStrike">
                          <a:solidFill>
                            <a:srgbClr val="002060"/>
                          </a:solidFill>
                          <a:effectLst/>
                        </a:rPr>
                        <a:t>Policy/Funding Agency</a:t>
                      </a:r>
                      <a:endParaRPr lang="en-GB" sz="1200" b="1" i="0" u="none" strike="noStrike">
                        <a:solidFill>
                          <a:srgbClr val="002060"/>
                        </a:solidFill>
                        <a:effectLst/>
                        <a:latin typeface="Calibri" panose="020F0502020204030204" pitchFamily="34" charset="0"/>
                      </a:endParaRPr>
                    </a:p>
                  </a:txBody>
                  <a:tcPr marL="7144" marR="7144" marT="7144" marB="0" anchor="b"/>
                </a:tc>
                <a:tc>
                  <a:txBody>
                    <a:bodyPr/>
                    <a:lstStyle/>
                    <a:p>
                      <a:pPr algn="r" fontAlgn="b"/>
                      <a:r>
                        <a:rPr lang="it-IT" sz="1200" b="1" i="0" u="none" strike="noStrike" dirty="0" smtClean="0">
                          <a:solidFill>
                            <a:srgbClr val="002060"/>
                          </a:solidFill>
                          <a:effectLst/>
                          <a:latin typeface="Calibri" panose="020F0502020204030204" pitchFamily="34" charset="0"/>
                        </a:rPr>
                        <a:t>64</a:t>
                      </a:r>
                      <a:endParaRPr lang="en-GB" sz="1200" b="1" i="0" u="none" strike="noStrike" dirty="0">
                        <a:solidFill>
                          <a:srgbClr val="002060"/>
                        </a:solidFill>
                        <a:effectLst/>
                        <a:latin typeface="Calibri" panose="020F0502020204030204" pitchFamily="34" charset="0"/>
                      </a:endParaRPr>
                    </a:p>
                  </a:txBody>
                  <a:tcPr marL="7144" marR="7144" marT="7144" marB="0" anchor="b"/>
                </a:tc>
              </a:tr>
              <a:tr h="205683">
                <a:tc>
                  <a:txBody>
                    <a:bodyPr/>
                    <a:lstStyle/>
                    <a:p>
                      <a:pPr algn="l" fontAlgn="b"/>
                      <a:r>
                        <a:rPr lang="en-GB" sz="1200" b="1" u="none" strike="noStrike">
                          <a:solidFill>
                            <a:srgbClr val="002060"/>
                          </a:solidFill>
                          <a:effectLst/>
                        </a:rPr>
                        <a:t>Large Enterprise</a:t>
                      </a:r>
                      <a:endParaRPr lang="en-GB" sz="1200" b="1" i="0" u="none" strike="noStrike">
                        <a:solidFill>
                          <a:srgbClr val="002060"/>
                        </a:solidFill>
                        <a:effectLst/>
                        <a:latin typeface="Calibri" panose="020F0502020204030204" pitchFamily="34" charset="0"/>
                      </a:endParaRPr>
                    </a:p>
                  </a:txBody>
                  <a:tcPr marL="7144" marR="7144" marT="7144" marB="0" anchor="b"/>
                </a:tc>
                <a:tc>
                  <a:txBody>
                    <a:bodyPr/>
                    <a:lstStyle/>
                    <a:p>
                      <a:pPr algn="r" fontAlgn="b"/>
                      <a:r>
                        <a:rPr lang="it-IT" sz="1200" b="1" i="0" u="none" strike="noStrike" dirty="0" smtClean="0">
                          <a:solidFill>
                            <a:srgbClr val="002060"/>
                          </a:solidFill>
                          <a:effectLst/>
                          <a:latin typeface="+mn-lt"/>
                        </a:rPr>
                        <a:t>99</a:t>
                      </a:r>
                      <a:endParaRPr lang="en-GB" sz="1200" b="1" i="0" u="none" strike="noStrike" dirty="0">
                        <a:solidFill>
                          <a:srgbClr val="002060"/>
                        </a:solidFill>
                        <a:effectLst/>
                        <a:latin typeface="Calibri" panose="020F0502020204030204" pitchFamily="34" charset="0"/>
                      </a:endParaRPr>
                    </a:p>
                  </a:txBody>
                  <a:tcPr marL="7144" marR="7144" marT="7144" marB="0" anchor="b"/>
                </a:tc>
              </a:tr>
              <a:tr h="205683">
                <a:tc>
                  <a:txBody>
                    <a:bodyPr/>
                    <a:lstStyle/>
                    <a:p>
                      <a:pPr algn="l" fontAlgn="b"/>
                      <a:r>
                        <a:rPr lang="en-GB" sz="1200" b="1" u="none" strike="noStrike" dirty="0">
                          <a:solidFill>
                            <a:srgbClr val="002060"/>
                          </a:solidFill>
                          <a:effectLst/>
                        </a:rPr>
                        <a:t>IT Consultancy/Development</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smtClean="0">
                          <a:solidFill>
                            <a:srgbClr val="002060"/>
                          </a:solidFill>
                          <a:effectLst/>
                        </a:rPr>
                        <a:t>143</a:t>
                      </a:r>
                      <a:endParaRPr lang="en-GB" sz="1200" b="1" i="0" u="none" strike="noStrike" dirty="0">
                        <a:solidFill>
                          <a:srgbClr val="002060"/>
                        </a:solidFill>
                        <a:effectLst/>
                        <a:latin typeface="Calibri" panose="020F0502020204030204" pitchFamily="34" charset="0"/>
                      </a:endParaRPr>
                    </a:p>
                  </a:txBody>
                  <a:tcPr marL="7144" marR="7144" marT="7144" marB="0" anchor="b"/>
                </a:tc>
              </a:tr>
              <a:tr h="205683">
                <a:tc>
                  <a:txBody>
                    <a:bodyPr/>
                    <a:lstStyle/>
                    <a:p>
                      <a:pPr algn="l" fontAlgn="b"/>
                      <a:r>
                        <a:rPr lang="en-GB" sz="1200" b="1" u="none" strike="noStrike">
                          <a:solidFill>
                            <a:srgbClr val="002060"/>
                          </a:solidFill>
                          <a:effectLst/>
                        </a:rPr>
                        <a:t>Small and Medium Enterprise</a:t>
                      </a:r>
                      <a:endParaRPr lang="en-GB" sz="1200" b="1" i="0" u="none" strike="noStrike">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smtClean="0">
                          <a:solidFill>
                            <a:srgbClr val="002060"/>
                          </a:solidFill>
                          <a:effectLst/>
                        </a:rPr>
                        <a:t>249</a:t>
                      </a:r>
                      <a:endParaRPr lang="en-GB" sz="1200" b="1" i="0" u="none" strike="noStrike" dirty="0">
                        <a:solidFill>
                          <a:srgbClr val="002060"/>
                        </a:solidFill>
                        <a:effectLst/>
                        <a:latin typeface="Calibri" panose="020F0502020204030204" pitchFamily="34" charset="0"/>
                      </a:endParaRPr>
                    </a:p>
                  </a:txBody>
                  <a:tcPr marL="7144" marR="7144" marT="7144" marB="0" anchor="b"/>
                </a:tc>
              </a:tr>
              <a:tr h="205683">
                <a:tc>
                  <a:txBody>
                    <a:bodyPr/>
                    <a:lstStyle/>
                    <a:p>
                      <a:pPr algn="l" fontAlgn="b"/>
                      <a:r>
                        <a:rPr lang="en-GB" sz="1200" b="1" u="none" strike="noStrike" dirty="0">
                          <a:solidFill>
                            <a:srgbClr val="002060"/>
                          </a:solidFill>
                          <a:effectLst/>
                        </a:rPr>
                        <a:t>Other</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smtClean="0">
                          <a:solidFill>
                            <a:srgbClr val="002060"/>
                          </a:solidFill>
                          <a:effectLst/>
                        </a:rPr>
                        <a:t>235</a:t>
                      </a:r>
                      <a:endParaRPr lang="en-GB" sz="1200" b="1" i="0" u="none" strike="noStrike" dirty="0">
                        <a:solidFill>
                          <a:srgbClr val="002060"/>
                        </a:solidFill>
                        <a:effectLst/>
                        <a:latin typeface="Calibri" panose="020F0502020204030204" pitchFamily="34" charset="0"/>
                      </a:endParaRPr>
                    </a:p>
                  </a:txBody>
                  <a:tcPr marL="7144" marR="7144" marT="7144" marB="0" anchor="b"/>
                </a:tc>
              </a:tr>
              <a:tr h="205683">
                <a:tc>
                  <a:txBody>
                    <a:bodyPr/>
                    <a:lstStyle/>
                    <a:p>
                      <a:pPr algn="l" fontAlgn="b"/>
                      <a:r>
                        <a:rPr lang="en-GB" sz="1200" b="1" u="none" strike="noStrike" dirty="0">
                          <a:solidFill>
                            <a:srgbClr val="002060"/>
                          </a:solidFill>
                          <a:effectLst/>
                        </a:rPr>
                        <a:t>Government/Public Services</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smtClean="0">
                          <a:solidFill>
                            <a:srgbClr val="002060"/>
                          </a:solidFill>
                          <a:effectLst/>
                        </a:rPr>
                        <a:t>671</a:t>
                      </a:r>
                      <a:endParaRPr lang="en-GB" sz="1200" b="1" i="0" u="none" strike="noStrike" dirty="0">
                        <a:solidFill>
                          <a:srgbClr val="002060"/>
                        </a:solidFill>
                        <a:effectLst/>
                        <a:latin typeface="Calibri" panose="020F0502020204030204" pitchFamily="34" charset="0"/>
                      </a:endParaRPr>
                    </a:p>
                  </a:txBody>
                  <a:tcPr marL="7144" marR="7144" marT="7144" marB="0" anchor="b"/>
                </a:tc>
              </a:tr>
              <a:tr h="205683">
                <a:tc>
                  <a:txBody>
                    <a:bodyPr/>
                    <a:lstStyle/>
                    <a:p>
                      <a:pPr algn="l" fontAlgn="b"/>
                      <a:r>
                        <a:rPr lang="en-GB" sz="1200" b="1" u="none" strike="noStrike" dirty="0">
                          <a:solidFill>
                            <a:srgbClr val="002060"/>
                          </a:solidFill>
                          <a:effectLst/>
                        </a:rPr>
                        <a:t>Academia/Research</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smtClean="0">
                          <a:solidFill>
                            <a:srgbClr val="002060"/>
                          </a:solidFill>
                          <a:effectLst/>
                        </a:rPr>
                        <a:t>2857</a:t>
                      </a:r>
                      <a:endParaRPr lang="en-GB" sz="1200" b="1" i="0" u="none" strike="noStrike" dirty="0">
                        <a:solidFill>
                          <a:srgbClr val="002060"/>
                        </a:solidFill>
                        <a:effectLst/>
                        <a:latin typeface="Calibri" panose="020F0502020204030204" pitchFamily="34" charset="0"/>
                      </a:endParaRPr>
                    </a:p>
                  </a:txBody>
                  <a:tcPr marL="7144" marR="7144" marT="7144" marB="0" anchor="b"/>
                </a:tc>
              </a:tr>
              <a:tr h="205683">
                <a:tc>
                  <a:txBody>
                    <a:bodyPr/>
                    <a:lstStyle/>
                    <a:p>
                      <a:pPr algn="l" fontAlgn="b"/>
                      <a:r>
                        <a:rPr lang="en-GB" sz="1200" b="1" u="none" strike="noStrike" dirty="0">
                          <a:solidFill>
                            <a:srgbClr val="002060"/>
                          </a:solidFill>
                          <a:effectLst/>
                        </a:rPr>
                        <a:t>TOTAL</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smtClean="0">
                          <a:solidFill>
                            <a:srgbClr val="002060"/>
                          </a:solidFill>
                          <a:effectLst/>
                        </a:rPr>
                        <a:t>4345</a:t>
                      </a:r>
                      <a:endParaRPr lang="en-GB" sz="1200" b="1" i="0" u="none" strike="noStrike" dirty="0">
                        <a:solidFill>
                          <a:srgbClr val="002060"/>
                        </a:solidFill>
                        <a:effectLst/>
                        <a:latin typeface="Calibri" panose="020F0502020204030204" pitchFamily="34" charset="0"/>
                      </a:endParaRPr>
                    </a:p>
                  </a:txBody>
                  <a:tcPr marL="7144" marR="7144" marT="7144" marB="0" anchor="b"/>
                </a:tc>
              </a:tr>
            </a:tbl>
          </a:graphicData>
        </a:graphic>
      </p:graphicFrame>
      <p:sp>
        <p:nvSpPr>
          <p:cNvPr id="17" name="Rectangle 5"/>
          <p:cNvSpPr/>
          <p:nvPr/>
        </p:nvSpPr>
        <p:spPr>
          <a:xfrm>
            <a:off x="261058" y="6430876"/>
            <a:ext cx="2853795" cy="338554"/>
          </a:xfrm>
          <a:prstGeom prst="rect">
            <a:avLst/>
          </a:prstGeom>
        </p:spPr>
        <p:txBody>
          <a:bodyPr wrap="none">
            <a:spAutoFit/>
          </a:bodyPr>
          <a:lstStyle/>
          <a:p>
            <a:r>
              <a:rPr lang="en-GB" sz="1600" b="1" dirty="0" smtClean="0">
                <a:solidFill>
                  <a:schemeClr val="bg1"/>
                </a:solidFill>
              </a:rPr>
              <a:t>www.rd-alliance.org/about-rda</a:t>
            </a:r>
            <a:endParaRPr lang="en-GB" sz="1600" b="1" dirty="0">
              <a:solidFill>
                <a:schemeClr val="bg1"/>
              </a:solidFill>
            </a:endParaRPr>
          </a:p>
        </p:txBody>
      </p:sp>
      <p:graphicFrame>
        <p:nvGraphicFramePr>
          <p:cNvPr id="16" name="Grafico 15"/>
          <p:cNvGraphicFramePr/>
          <p:nvPr/>
        </p:nvGraphicFramePr>
        <p:xfrm>
          <a:off x="0" y="1465985"/>
          <a:ext cx="5643153" cy="2670354"/>
        </p:xfrm>
        <a:graphic>
          <a:graphicData uri="http://schemas.openxmlformats.org/drawingml/2006/chart">
            <c:chart xmlns:c="http://schemas.openxmlformats.org/drawingml/2006/chart" xmlns:r="http://schemas.openxmlformats.org/officeDocument/2006/relationships" r:id="rId6"/>
          </a:graphicData>
        </a:graphic>
      </p:graphicFrame>
      <p:sp>
        <p:nvSpPr>
          <p:cNvPr id="13" name="Segnaposto piè di pagina 6"/>
          <p:cNvSpPr>
            <a:spLocks noGrp="1"/>
          </p:cNvSpPr>
          <p:nvPr>
            <p:ph type="ftr" sz="quarter" idx="11"/>
          </p:nvPr>
        </p:nvSpPr>
        <p:spPr>
          <a:xfrm>
            <a:off x="6923327"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Tree>
    <p:extLst>
      <p:ext uri="{BB962C8B-B14F-4D97-AF65-F5344CB8AC3E}">
        <p14:creationId xmlns:p14="http://schemas.microsoft.com/office/powerpoint/2010/main" val="10065690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33" y="274644"/>
            <a:ext cx="1177241" cy="769296"/>
          </a:xfrm>
          <a:prstGeom prst="rect">
            <a:avLst/>
          </a:prstGeom>
        </p:spPr>
      </p:pic>
      <p:sp>
        <p:nvSpPr>
          <p:cNvPr id="75" name="Rettangolo 5"/>
          <p:cNvSpPr>
            <a:spLocks noChangeArrowheads="1"/>
          </p:cNvSpPr>
          <p:nvPr/>
        </p:nvSpPr>
        <p:spPr bwMode="auto">
          <a:xfrm>
            <a:off x="59457" y="1186509"/>
            <a:ext cx="1641339" cy="868323"/>
          </a:xfrm>
          <a:prstGeom prst="round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800" b="1">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9pPr>
          </a:lstStyle>
          <a:p>
            <a:pPr eaLnBrk="1" hangingPunct="1">
              <a:defRPr/>
            </a:pPr>
            <a:r>
              <a:rPr lang="en-GB" altLang="en-US" sz="1500" dirty="0">
                <a:solidFill>
                  <a:schemeClr val="tx1"/>
                </a:solidFill>
              </a:rPr>
              <a:t>44 RDA Organisational Members</a:t>
            </a:r>
          </a:p>
        </p:txBody>
      </p:sp>
      <p:pic>
        <p:nvPicPr>
          <p:cNvPr id="76" name="Segnaposto contenuto 34" descr="CASRAI.jpg"/>
          <p:cNvPicPr>
            <a:picLocks noGrp="1" noChangeAspect="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0" y="4627563"/>
            <a:ext cx="124301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itle 1"/>
          <p:cNvSpPr>
            <a:spLocks noGrp="1"/>
          </p:cNvSpPr>
          <p:nvPr>
            <p:ph type="title" idx="4294967295"/>
          </p:nvPr>
        </p:nvSpPr>
        <p:spPr>
          <a:xfrm>
            <a:off x="1502128" y="-20599"/>
            <a:ext cx="7639050" cy="1012301"/>
          </a:xfrm>
        </p:spPr>
        <p:txBody>
          <a:bodyPr>
            <a:normAutofit/>
          </a:bodyPr>
          <a:lstStyle/>
          <a:p>
            <a:pPr algn="r"/>
            <a:r>
              <a:rPr lang="en-GB" sz="4000" dirty="0"/>
              <a:t>Organisational &amp; Affiliate Members</a:t>
            </a:r>
          </a:p>
        </p:txBody>
      </p:sp>
      <p:pic>
        <p:nvPicPr>
          <p:cNvPr id="77" name="Immagine 35" descr="CODATA.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7612" y="3960450"/>
            <a:ext cx="988755" cy="68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Immagine 36" descr="DataCite_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119" y="5021667"/>
            <a:ext cx="632342" cy="62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magine 38" descr="World Data System-Logo.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4565" y="5091630"/>
            <a:ext cx="756047"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ttangolo 5"/>
          <p:cNvSpPr>
            <a:spLocks noChangeArrowheads="1"/>
          </p:cNvSpPr>
          <p:nvPr/>
        </p:nvSpPr>
        <p:spPr bwMode="auto">
          <a:xfrm>
            <a:off x="10466" y="2505333"/>
            <a:ext cx="1740424" cy="3726716"/>
          </a:xfrm>
          <a:prstGeom prst="roundRect">
            <a:avLst/>
          </a:prstGeom>
          <a:solidFill>
            <a:schemeClr val="bg1"/>
          </a:solidFill>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800" b="1">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9pPr>
          </a:lstStyle>
          <a:p>
            <a:pPr eaLnBrk="1" hangingPunct="1">
              <a:defRPr/>
            </a:pPr>
            <a:r>
              <a:rPr lang="en-GB" altLang="en-US" sz="1500" dirty="0">
                <a:solidFill>
                  <a:schemeClr val="tx1"/>
                </a:solidFill>
              </a:rPr>
              <a:t>6 RDA Affiliate Members </a:t>
            </a: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p:txBody>
      </p:sp>
      <p:pic>
        <p:nvPicPr>
          <p:cNvPr id="79" name="Immagine 37" descr="ORCID_logo.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17" y="5214660"/>
            <a:ext cx="911171" cy="43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Segnaposto contenuto 34" descr="CASRAI.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97" y="3238958"/>
            <a:ext cx="1243012" cy="3595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Immagine 35" descr="CODATA.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813" y="3765643"/>
            <a:ext cx="988755" cy="68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magine 36" descr="DataCite_logo.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43036" y="3730811"/>
            <a:ext cx="701436" cy="69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Immagine 38" descr="World Data System-Logo.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13019" y="5219576"/>
            <a:ext cx="829911" cy="82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itle 4"/>
          <p:cNvSpPr txBox="1">
            <a:spLocks/>
          </p:cNvSpPr>
          <p:nvPr/>
        </p:nvSpPr>
        <p:spPr bwMode="auto">
          <a:xfrm>
            <a:off x="1456264" y="6413784"/>
            <a:ext cx="6455503" cy="341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a:solidFill>
                  <a:schemeClr val="bg1"/>
                </a:solidFill>
                <a:ea typeface="ＭＳ Ｐゴシック" pitchFamily="34" charset="-128"/>
              </a:rPr>
              <a:t>https://rd-alliance.org/organisation/rda-organisation-affiliate-members.html</a:t>
            </a:r>
          </a:p>
        </p:txBody>
      </p:sp>
      <p:pic>
        <p:nvPicPr>
          <p:cNvPr id="23" name="Picture 2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924268" y="3538890"/>
            <a:ext cx="835994" cy="65661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7" name="Picture 16"/>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842782" y="4796552"/>
            <a:ext cx="945242" cy="630162"/>
          </a:xfrm>
          <a:prstGeom prst="rect">
            <a:avLst/>
          </a:prstGeom>
          <a:ln>
            <a:noFill/>
          </a:ln>
        </p:spPr>
      </p:pic>
      <p:pic>
        <p:nvPicPr>
          <p:cNvPr id="41" name="Picture 4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875300" y="1831845"/>
            <a:ext cx="1596900" cy="515571"/>
          </a:xfrm>
          <a:prstGeom prst="rect">
            <a:avLst/>
          </a:prstGeom>
        </p:spPr>
      </p:pic>
      <p:pic>
        <p:nvPicPr>
          <p:cNvPr id="12" name="Picture 11"/>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873639" y="5493323"/>
            <a:ext cx="638002" cy="63800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1798" y="5499228"/>
            <a:ext cx="694411" cy="65528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99043" y="5556610"/>
            <a:ext cx="2021439" cy="541593"/>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22663" y="4837118"/>
            <a:ext cx="1068292" cy="52127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88895" y="4804707"/>
            <a:ext cx="2090969" cy="63959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48500" y="4231407"/>
            <a:ext cx="941915" cy="45048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9" name="Picture 18"/>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4142742" y="4354865"/>
            <a:ext cx="2412278" cy="216908"/>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0" name="Picture 19"/>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6671182" y="4186716"/>
            <a:ext cx="1184873" cy="54109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1" name="Picture 20"/>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3347602" y="4226780"/>
            <a:ext cx="676600" cy="45716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2" name="Picture 21"/>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8150004" y="3497705"/>
            <a:ext cx="646876" cy="630105"/>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4" name="Picture 2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578595" y="3571655"/>
            <a:ext cx="893093" cy="53585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8" name="Picture 2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349961" y="3596722"/>
            <a:ext cx="1036189" cy="62521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9" name="Picture 2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892211" y="3552011"/>
            <a:ext cx="457200" cy="52149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1" name="Picture 3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403710" y="3024750"/>
            <a:ext cx="1384586" cy="378867"/>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2" name="Picture 31"/>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3615096" y="3002908"/>
            <a:ext cx="794082" cy="482515"/>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3" name="Picture 32"/>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4518911" y="2830759"/>
            <a:ext cx="744410" cy="73452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4" name="Picture 3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204529" y="2222244"/>
            <a:ext cx="662166" cy="732883"/>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5" name="Picture 34"/>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922928" y="2388915"/>
            <a:ext cx="1140197" cy="54159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6" name="Picture 3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969640" y="2437959"/>
            <a:ext cx="1428750" cy="438150"/>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9" name="Picture 38"/>
          <p:cNvPicPr>
            <a:picLocks noChangeAspect="1"/>
          </p:cNvPicPr>
          <p:nvPr/>
        </p:nvPicPr>
        <p:blipFill rotWithShape="1">
          <a:blip r:embed="rId31" cstate="print">
            <a:extLst>
              <a:ext uri="{28A0092B-C50C-407E-A947-70E740481C1C}">
                <a14:useLocalDpi xmlns:a14="http://schemas.microsoft.com/office/drawing/2010/main" val="0"/>
              </a:ext>
            </a:extLst>
          </a:blip>
          <a:srcRect r="27992"/>
          <a:stretch/>
        </p:blipFill>
        <p:spPr>
          <a:xfrm>
            <a:off x="1787195" y="2377333"/>
            <a:ext cx="2072139" cy="519837"/>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2" name="Picture 41"/>
          <p:cNvPicPr>
            <a:picLocks noChangeAspect="1"/>
          </p:cNvPicPr>
          <p:nvPr/>
        </p:nvPicPr>
        <p:blipFill>
          <a:blip r:embed="rId32" cstate="email">
            <a:extLst>
              <a:ext uri="{28A0092B-C50C-407E-A947-70E740481C1C}">
                <a14:useLocalDpi xmlns:a14="http://schemas.microsoft.com/office/drawing/2010/main" val="0"/>
              </a:ext>
            </a:extLst>
          </a:blip>
          <a:stretch>
            <a:fillRect/>
          </a:stretch>
        </p:blipFill>
        <p:spPr>
          <a:xfrm>
            <a:off x="3745072" y="1112494"/>
            <a:ext cx="1030893" cy="49635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3" name="Picture 42"/>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092106" y="1135891"/>
            <a:ext cx="442761" cy="44276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4" name="Picture 4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858294" y="1144418"/>
            <a:ext cx="1084630" cy="49892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5" name="Picture 4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5643362" y="1094124"/>
            <a:ext cx="690086" cy="58785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 name="Picture 2"/>
          <p:cNvPicPr>
            <a:picLocks noChangeAspect="1"/>
          </p:cNvPicPr>
          <p:nvPr/>
        </p:nvPicPr>
        <p:blipFill>
          <a:blip r:embed="rId36" cstate="print"/>
          <a:stretch>
            <a:fillRect/>
          </a:stretch>
        </p:blipFill>
        <p:spPr>
          <a:xfrm>
            <a:off x="3584050" y="1775133"/>
            <a:ext cx="1392360" cy="565015"/>
          </a:xfrm>
          <a:prstGeom prst="rect">
            <a:avLst/>
          </a:prstGeom>
        </p:spPr>
      </p:pic>
      <p:pic>
        <p:nvPicPr>
          <p:cNvPr id="38" name="Picture 3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7050520" y="1732511"/>
            <a:ext cx="722205" cy="58306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7" name="Picture 6"/>
          <p:cNvPicPr>
            <a:picLocks noChangeAspect="1"/>
          </p:cNvPicPr>
          <p:nvPr/>
        </p:nvPicPr>
        <p:blipFill>
          <a:blip r:embed="rId38" cstate="print"/>
          <a:stretch>
            <a:fillRect/>
          </a:stretch>
        </p:blipFill>
        <p:spPr>
          <a:xfrm>
            <a:off x="5346408" y="3003865"/>
            <a:ext cx="945686" cy="478879"/>
          </a:xfrm>
          <a:prstGeom prst="rect">
            <a:avLst/>
          </a:prstGeom>
        </p:spPr>
      </p:pic>
      <p:pic>
        <p:nvPicPr>
          <p:cNvPr id="9" name="Picture 8"/>
          <p:cNvPicPr>
            <a:picLocks noChangeAspect="1"/>
          </p:cNvPicPr>
          <p:nvPr/>
        </p:nvPicPr>
        <p:blipFill>
          <a:blip r:embed="rId39" cstate="print"/>
          <a:stretch>
            <a:fillRect/>
          </a:stretch>
        </p:blipFill>
        <p:spPr>
          <a:xfrm>
            <a:off x="2822567" y="4834247"/>
            <a:ext cx="1513008" cy="631806"/>
          </a:xfrm>
          <a:prstGeom prst="rect">
            <a:avLst/>
          </a:prstGeom>
        </p:spPr>
      </p:pic>
      <p:pic>
        <p:nvPicPr>
          <p:cNvPr id="10" name="Picture 9"/>
          <p:cNvPicPr>
            <a:picLocks noChangeAspect="1"/>
          </p:cNvPicPr>
          <p:nvPr/>
        </p:nvPicPr>
        <p:blipFill>
          <a:blip r:embed="rId40" cstate="print"/>
          <a:stretch>
            <a:fillRect/>
          </a:stretch>
        </p:blipFill>
        <p:spPr>
          <a:xfrm>
            <a:off x="5627122" y="5496055"/>
            <a:ext cx="1930794" cy="590595"/>
          </a:xfrm>
          <a:prstGeom prst="rect">
            <a:avLst/>
          </a:prstGeom>
        </p:spPr>
      </p:pic>
      <p:pic>
        <p:nvPicPr>
          <p:cNvPr id="5" name="Picture 4"/>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5198058" y="1772935"/>
            <a:ext cx="1654168" cy="661667"/>
          </a:xfrm>
          <a:prstGeom prst="rect">
            <a:avLst/>
          </a:prstGeom>
        </p:spPr>
      </p:pic>
      <p:pic>
        <p:nvPicPr>
          <p:cNvPr id="37" name="Picture 36"/>
          <p:cNvPicPr>
            <a:picLocks noChangeAspect="1"/>
          </p:cNvPicPr>
          <p:nvPr/>
        </p:nvPicPr>
        <p:blipFill>
          <a:blip r:embed="rId42" cstate="email">
            <a:extLst>
              <a:ext uri="{28A0092B-C50C-407E-A947-70E740481C1C}">
                <a14:useLocalDpi xmlns:a14="http://schemas.microsoft.com/office/drawing/2010/main" val="0"/>
              </a:ext>
            </a:extLst>
          </a:blip>
          <a:stretch>
            <a:fillRect/>
          </a:stretch>
        </p:blipFill>
        <p:spPr>
          <a:xfrm>
            <a:off x="8067508" y="1723698"/>
            <a:ext cx="913839" cy="580538"/>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30" name="Picture 6" descr="DataONE"/>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463670" y="2510884"/>
            <a:ext cx="1285691" cy="3947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x-Planck-Gesellschaft - Max Planck Computing &amp; Data Facility"/>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859063" y="4246798"/>
            <a:ext cx="1390650" cy="4667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6682455" y="1243343"/>
            <a:ext cx="1231678" cy="301077"/>
          </a:xfrm>
          <a:prstGeom prst="rect">
            <a:avLst/>
          </a:prstGeom>
        </p:spPr>
      </p:pic>
      <p:pic>
        <p:nvPicPr>
          <p:cNvPr id="4" name="Picture 3"/>
          <p:cNvPicPr>
            <a:picLocks noChangeAspect="1"/>
          </p:cNvPicPr>
          <p:nvPr/>
        </p:nvPicPr>
        <p:blipFill>
          <a:blip r:embed="rId46" cstate="print"/>
          <a:stretch>
            <a:fillRect/>
          </a:stretch>
        </p:blipFill>
        <p:spPr>
          <a:xfrm>
            <a:off x="1851959" y="3085499"/>
            <a:ext cx="1624193" cy="313237"/>
          </a:xfrm>
          <a:prstGeom prst="rect">
            <a:avLst/>
          </a:prstGeom>
        </p:spPr>
      </p:pic>
      <p:pic>
        <p:nvPicPr>
          <p:cNvPr id="30" name="Picture 29"/>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897649" y="2984701"/>
            <a:ext cx="1043444" cy="48694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26" name="Picture 2" descr="https://www.rd-alliance.org/system/files/logoCAICYT_1001.png">
            <a:hlinkClick r:id="rId48"/>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8084235" y="1088853"/>
            <a:ext cx="778415" cy="60813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1943887" y="1017564"/>
            <a:ext cx="6968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0" cstate="print"/>
          <a:stretch>
            <a:fillRect/>
          </a:stretch>
        </p:blipFill>
        <p:spPr>
          <a:xfrm>
            <a:off x="60845" y="4537448"/>
            <a:ext cx="1665986" cy="642569"/>
          </a:xfrm>
          <a:prstGeom prst="rect">
            <a:avLst/>
          </a:prstGeom>
        </p:spPr>
      </p:pic>
      <p:pic>
        <p:nvPicPr>
          <p:cNvPr id="6" name="Picture 2" descr="https://rd-alliance.org/system/files/Blackfynn.pn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4844304" y="1105075"/>
            <a:ext cx="602849" cy="602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οτέλεσμα εικόνας για ICM Warsaw logo"/>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2546314" y="3538890"/>
            <a:ext cx="1747880" cy="561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rd-alliance.org/system/files/RDS-logo.pn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6458647" y="4843373"/>
            <a:ext cx="1424034" cy="4948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s://www.rd-alliance.org/system/files/wiley-wordmark.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7723702" y="5668633"/>
            <a:ext cx="1391338" cy="28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5353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ürfel 1"/>
          <p:cNvSpPr/>
          <p:nvPr/>
        </p:nvSpPr>
        <p:spPr bwMode="auto">
          <a:xfrm>
            <a:off x="1889760" y="2451017"/>
            <a:ext cx="2247900" cy="1386840"/>
          </a:xfrm>
          <a:prstGeom prst="cube">
            <a:avLst/>
          </a:prstGeom>
          <a:solidFill>
            <a:schemeClr val="accent1">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1" i="0" u="none" strike="noStrike" cap="none" normalizeH="0" baseline="0" smtClean="0">
              <a:ln>
                <a:noFill/>
              </a:ln>
              <a:solidFill>
                <a:schemeClr val="bg1"/>
              </a:solidFill>
              <a:effectLst/>
              <a:latin typeface="Arial" charset="0"/>
            </a:endParaRPr>
          </a:p>
        </p:txBody>
      </p:sp>
      <p:sp>
        <p:nvSpPr>
          <p:cNvPr id="3" name="Textfeld 2"/>
          <p:cNvSpPr txBox="1"/>
          <p:nvPr/>
        </p:nvSpPr>
        <p:spPr>
          <a:xfrm>
            <a:off x="2186940" y="2999324"/>
            <a:ext cx="1316771" cy="584775"/>
          </a:xfrm>
          <a:prstGeom prst="rect">
            <a:avLst/>
          </a:prstGeom>
          <a:noFill/>
        </p:spPr>
        <p:txBody>
          <a:bodyPr wrap="none" rtlCol="0">
            <a:spAutoFit/>
          </a:bodyPr>
          <a:lstStyle/>
          <a:p>
            <a:pPr algn="ctr"/>
            <a:r>
              <a:rPr lang="de-DE" sz="1600" dirty="0" err="1" smtClean="0">
                <a:solidFill>
                  <a:schemeClr val="tx1"/>
                </a:solidFill>
              </a:rPr>
              <a:t>RDA</a:t>
            </a:r>
            <a:r>
              <a:rPr lang="de-DE" sz="1600" dirty="0" smtClean="0">
                <a:solidFill>
                  <a:schemeClr val="tx1"/>
                </a:solidFill>
              </a:rPr>
              <a:t> Global</a:t>
            </a:r>
          </a:p>
          <a:p>
            <a:pPr algn="ctr"/>
            <a:r>
              <a:rPr lang="de-DE" sz="1600" dirty="0" smtClean="0">
                <a:solidFill>
                  <a:schemeClr val="tx1"/>
                </a:solidFill>
              </a:rPr>
              <a:t>WG/IG/BoF</a:t>
            </a:r>
          </a:p>
        </p:txBody>
      </p:sp>
      <p:sp>
        <p:nvSpPr>
          <p:cNvPr id="11" name="Textfeld 10"/>
          <p:cNvSpPr txBox="1"/>
          <p:nvPr/>
        </p:nvSpPr>
        <p:spPr>
          <a:xfrm>
            <a:off x="2490631" y="1866242"/>
            <a:ext cx="1014188" cy="584775"/>
          </a:xfrm>
          <a:prstGeom prst="rect">
            <a:avLst/>
          </a:prstGeom>
          <a:noFill/>
        </p:spPr>
        <p:txBody>
          <a:bodyPr wrap="none" rtlCol="0">
            <a:spAutoFit/>
          </a:bodyPr>
          <a:lstStyle/>
          <a:p>
            <a:pPr algn="ctr"/>
            <a:r>
              <a:rPr lang="de-DE" sz="1600" b="1" dirty="0" smtClean="0">
                <a:solidFill>
                  <a:schemeClr val="tx1"/>
                </a:solidFill>
              </a:rPr>
              <a:t>THE</a:t>
            </a:r>
          </a:p>
          <a:p>
            <a:pPr algn="ctr"/>
            <a:r>
              <a:rPr lang="de-DE" sz="1600" b="1" dirty="0" err="1" smtClean="0">
                <a:solidFill>
                  <a:schemeClr val="tx1"/>
                </a:solidFill>
              </a:rPr>
              <a:t>MACHINE</a:t>
            </a:r>
            <a:endParaRPr lang="de-DE" sz="1600" b="1" dirty="0">
              <a:solidFill>
                <a:schemeClr val="tx1"/>
              </a:solidFill>
            </a:endParaRPr>
          </a:p>
        </p:txBody>
      </p:sp>
      <p:sp>
        <p:nvSpPr>
          <p:cNvPr id="12" name="Würfel 11"/>
          <p:cNvSpPr/>
          <p:nvPr/>
        </p:nvSpPr>
        <p:spPr bwMode="auto">
          <a:xfrm>
            <a:off x="5204460" y="2702477"/>
            <a:ext cx="2247900" cy="987444"/>
          </a:xfrm>
          <a:prstGeom prst="cube">
            <a:avLst/>
          </a:prstGeom>
          <a:solidFill>
            <a:schemeClr val="accent1">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1" i="0" u="none" strike="noStrike" cap="none" normalizeH="0" baseline="0" smtClean="0">
              <a:ln>
                <a:noFill/>
              </a:ln>
              <a:solidFill>
                <a:schemeClr val="bg1"/>
              </a:solidFill>
              <a:effectLst/>
              <a:latin typeface="Arial" charset="0"/>
            </a:endParaRPr>
          </a:p>
        </p:txBody>
      </p:sp>
      <p:sp>
        <p:nvSpPr>
          <p:cNvPr id="13" name="Textfeld 12"/>
          <p:cNvSpPr txBox="1"/>
          <p:nvPr/>
        </p:nvSpPr>
        <p:spPr>
          <a:xfrm>
            <a:off x="5544978" y="3038947"/>
            <a:ext cx="1382493" cy="584775"/>
          </a:xfrm>
          <a:prstGeom prst="rect">
            <a:avLst/>
          </a:prstGeom>
          <a:noFill/>
        </p:spPr>
        <p:txBody>
          <a:bodyPr wrap="none" rtlCol="0">
            <a:spAutoFit/>
          </a:bodyPr>
          <a:lstStyle/>
          <a:p>
            <a:pPr algn="ctr"/>
            <a:r>
              <a:rPr lang="de-DE" sz="1600" dirty="0" err="1" smtClean="0">
                <a:solidFill>
                  <a:schemeClr val="tx1"/>
                </a:solidFill>
              </a:rPr>
              <a:t>RDA</a:t>
            </a:r>
            <a:r>
              <a:rPr lang="de-DE" sz="1600" dirty="0" smtClean="0">
                <a:solidFill>
                  <a:schemeClr val="tx1"/>
                </a:solidFill>
              </a:rPr>
              <a:t> Europe</a:t>
            </a:r>
          </a:p>
          <a:p>
            <a:pPr algn="ctr"/>
            <a:r>
              <a:rPr lang="de-DE" sz="1600" dirty="0" smtClean="0">
                <a:solidFill>
                  <a:schemeClr val="tx1"/>
                </a:solidFill>
              </a:rPr>
              <a:t>Project</a:t>
            </a:r>
          </a:p>
        </p:txBody>
      </p:sp>
      <p:sp>
        <p:nvSpPr>
          <p:cNvPr id="14" name="Textfeld 13"/>
          <p:cNvSpPr txBox="1"/>
          <p:nvPr/>
        </p:nvSpPr>
        <p:spPr>
          <a:xfrm>
            <a:off x="5817931" y="2154165"/>
            <a:ext cx="988989" cy="584775"/>
          </a:xfrm>
          <a:prstGeom prst="rect">
            <a:avLst/>
          </a:prstGeom>
          <a:noFill/>
        </p:spPr>
        <p:txBody>
          <a:bodyPr wrap="none" rtlCol="0">
            <a:spAutoFit/>
          </a:bodyPr>
          <a:lstStyle/>
          <a:p>
            <a:pPr algn="ctr"/>
            <a:r>
              <a:rPr lang="de-DE" sz="1600" b="1" dirty="0" smtClean="0">
                <a:solidFill>
                  <a:schemeClr val="tx1"/>
                </a:solidFill>
              </a:rPr>
              <a:t>THE</a:t>
            </a:r>
          </a:p>
          <a:p>
            <a:pPr algn="ctr"/>
            <a:r>
              <a:rPr lang="de-DE" sz="1600" b="1" dirty="0" smtClean="0">
                <a:solidFill>
                  <a:schemeClr val="tx1"/>
                </a:solidFill>
              </a:rPr>
              <a:t>SUPPORT</a:t>
            </a:r>
            <a:endParaRPr lang="de-DE" sz="1600" b="1" dirty="0">
              <a:solidFill>
                <a:schemeClr val="tx1"/>
              </a:solidFill>
            </a:endParaRPr>
          </a:p>
        </p:txBody>
      </p:sp>
      <p:sp>
        <p:nvSpPr>
          <p:cNvPr id="15" name="Textfeld 14"/>
          <p:cNvSpPr txBox="1"/>
          <p:nvPr/>
        </p:nvSpPr>
        <p:spPr>
          <a:xfrm>
            <a:off x="8265168" y="3151610"/>
            <a:ext cx="468398" cy="338554"/>
          </a:xfrm>
          <a:prstGeom prst="rect">
            <a:avLst/>
          </a:prstGeom>
          <a:noFill/>
        </p:spPr>
        <p:txBody>
          <a:bodyPr wrap="none" rtlCol="0">
            <a:spAutoFit/>
          </a:bodyPr>
          <a:lstStyle/>
          <a:p>
            <a:pPr algn="ctr"/>
            <a:r>
              <a:rPr lang="de-DE" sz="1600" dirty="0" smtClean="0">
                <a:solidFill>
                  <a:schemeClr val="tx1"/>
                </a:solidFill>
              </a:rPr>
              <a:t>EC</a:t>
            </a:r>
            <a:endParaRPr lang="de-DE" sz="1600" dirty="0">
              <a:solidFill>
                <a:schemeClr val="tx1"/>
              </a:solidFill>
            </a:endParaRPr>
          </a:p>
        </p:txBody>
      </p:sp>
      <p:cxnSp>
        <p:nvCxnSpPr>
          <p:cNvPr id="5" name="Gerade Verbindung mit Pfeil 4"/>
          <p:cNvCxnSpPr>
            <a:stCxn id="12" idx="2"/>
            <a:endCxn id="2" idx="4"/>
          </p:cNvCxnSpPr>
          <p:nvPr/>
        </p:nvCxnSpPr>
        <p:spPr bwMode="auto">
          <a:xfrm flipH="1" flipV="1">
            <a:off x="3790950" y="3317792"/>
            <a:ext cx="1413510" cy="1838"/>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a:stCxn id="15" idx="1"/>
            <a:endCxn id="12" idx="4"/>
          </p:cNvCxnSpPr>
          <p:nvPr/>
        </p:nvCxnSpPr>
        <p:spPr bwMode="auto">
          <a:xfrm flipH="1" flipV="1">
            <a:off x="7205499" y="3319630"/>
            <a:ext cx="1059669" cy="1257"/>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feld 21"/>
          <p:cNvSpPr txBox="1"/>
          <p:nvPr/>
        </p:nvSpPr>
        <p:spPr>
          <a:xfrm>
            <a:off x="0" y="4020736"/>
            <a:ext cx="1439818" cy="584775"/>
          </a:xfrm>
          <a:prstGeom prst="rect">
            <a:avLst/>
          </a:prstGeom>
          <a:noFill/>
        </p:spPr>
        <p:txBody>
          <a:bodyPr wrap="none" rtlCol="0">
            <a:spAutoFit/>
          </a:bodyPr>
          <a:lstStyle/>
          <a:p>
            <a:pPr algn="ctr"/>
            <a:r>
              <a:rPr lang="de-DE" sz="1600" dirty="0" smtClean="0">
                <a:solidFill>
                  <a:schemeClr val="tx1"/>
                </a:solidFill>
              </a:rPr>
              <a:t>Data</a:t>
            </a:r>
          </a:p>
          <a:p>
            <a:pPr algn="ctr"/>
            <a:r>
              <a:rPr lang="de-DE" sz="1600" dirty="0" err="1" smtClean="0">
                <a:solidFill>
                  <a:schemeClr val="tx1"/>
                </a:solidFill>
              </a:rPr>
              <a:t>Practitioners</a:t>
            </a:r>
            <a:endParaRPr lang="de-DE" sz="1600" dirty="0">
              <a:solidFill>
                <a:schemeClr val="tx1"/>
              </a:solidFill>
            </a:endParaRPr>
          </a:p>
        </p:txBody>
      </p:sp>
      <p:cxnSp>
        <p:nvCxnSpPr>
          <p:cNvPr id="23" name="Gerade Verbindung mit Pfeil 22"/>
          <p:cNvCxnSpPr>
            <a:stCxn id="22" idx="3"/>
            <a:endCxn id="2" idx="2"/>
          </p:cNvCxnSpPr>
          <p:nvPr/>
        </p:nvCxnSpPr>
        <p:spPr bwMode="auto">
          <a:xfrm flipV="1">
            <a:off x="1439818" y="3317792"/>
            <a:ext cx="449942" cy="995332"/>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feld 25"/>
          <p:cNvSpPr txBox="1"/>
          <p:nvPr/>
        </p:nvSpPr>
        <p:spPr>
          <a:xfrm rot="20409534">
            <a:off x="7602967" y="2910985"/>
            <a:ext cx="856324" cy="338554"/>
          </a:xfrm>
          <a:prstGeom prst="rect">
            <a:avLst/>
          </a:prstGeom>
          <a:noFill/>
        </p:spPr>
        <p:txBody>
          <a:bodyPr wrap="none" rtlCol="0">
            <a:spAutoFit/>
          </a:bodyPr>
          <a:lstStyle/>
          <a:p>
            <a:pPr algn="ctr"/>
            <a:r>
              <a:rPr lang="de-DE" sz="1600" b="0" dirty="0" err="1" smtClean="0">
                <a:solidFill>
                  <a:schemeClr val="tx1"/>
                </a:solidFill>
              </a:rPr>
              <a:t>funding</a:t>
            </a:r>
            <a:endParaRPr lang="de-DE" sz="1600" b="0" dirty="0" smtClean="0">
              <a:solidFill>
                <a:schemeClr val="tx1"/>
              </a:solidFill>
            </a:endParaRPr>
          </a:p>
        </p:txBody>
      </p:sp>
      <p:sp>
        <p:nvSpPr>
          <p:cNvPr id="27" name="Textfeld 26"/>
          <p:cNvSpPr txBox="1"/>
          <p:nvPr/>
        </p:nvSpPr>
        <p:spPr>
          <a:xfrm rot="20409534">
            <a:off x="4278401" y="2927555"/>
            <a:ext cx="856324" cy="338554"/>
          </a:xfrm>
          <a:prstGeom prst="rect">
            <a:avLst/>
          </a:prstGeom>
          <a:noFill/>
        </p:spPr>
        <p:txBody>
          <a:bodyPr wrap="none" rtlCol="0">
            <a:spAutoFit/>
          </a:bodyPr>
          <a:lstStyle/>
          <a:p>
            <a:pPr algn="ctr"/>
            <a:r>
              <a:rPr lang="de-DE" sz="1600" b="0" dirty="0" err="1" smtClean="0">
                <a:solidFill>
                  <a:schemeClr val="tx1"/>
                </a:solidFill>
              </a:rPr>
              <a:t>funding</a:t>
            </a:r>
            <a:endParaRPr lang="de-DE" sz="1600" b="0" dirty="0" smtClean="0">
              <a:solidFill>
                <a:schemeClr val="tx1"/>
              </a:solidFill>
            </a:endParaRPr>
          </a:p>
        </p:txBody>
      </p:sp>
      <p:sp>
        <p:nvSpPr>
          <p:cNvPr id="28" name="Textfeld 27"/>
          <p:cNvSpPr txBox="1"/>
          <p:nvPr/>
        </p:nvSpPr>
        <p:spPr>
          <a:xfrm rot="20409534">
            <a:off x="941252" y="3542774"/>
            <a:ext cx="832279" cy="338554"/>
          </a:xfrm>
          <a:prstGeom prst="rect">
            <a:avLst/>
          </a:prstGeom>
          <a:noFill/>
        </p:spPr>
        <p:txBody>
          <a:bodyPr wrap="none" rtlCol="0">
            <a:spAutoFit/>
          </a:bodyPr>
          <a:lstStyle/>
          <a:p>
            <a:pPr algn="ctr"/>
            <a:r>
              <a:rPr lang="de-DE" sz="1600" b="0" dirty="0" err="1" smtClean="0">
                <a:solidFill>
                  <a:schemeClr val="tx1"/>
                </a:solidFill>
              </a:rPr>
              <a:t>owning</a:t>
            </a:r>
            <a:endParaRPr lang="de-DE" sz="1600" b="0" dirty="0" smtClean="0">
              <a:solidFill>
                <a:schemeClr val="tx1"/>
              </a:solidFill>
            </a:endParaRPr>
          </a:p>
        </p:txBody>
      </p:sp>
      <p:sp>
        <p:nvSpPr>
          <p:cNvPr id="29" name="Würfel 28"/>
          <p:cNvSpPr/>
          <p:nvPr/>
        </p:nvSpPr>
        <p:spPr bwMode="auto">
          <a:xfrm>
            <a:off x="2213610" y="4704693"/>
            <a:ext cx="769620" cy="693420"/>
          </a:xfrm>
          <a:prstGeom prst="cube">
            <a:avLst/>
          </a:prstGeom>
          <a:solidFill>
            <a:schemeClr val="accent1">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1" i="0" u="none" strike="noStrike" cap="none" normalizeH="0" baseline="0" smtClean="0">
              <a:ln>
                <a:noFill/>
              </a:ln>
              <a:solidFill>
                <a:schemeClr val="bg1"/>
              </a:solidFill>
              <a:effectLst/>
              <a:latin typeface="Arial" charset="0"/>
            </a:endParaRPr>
          </a:p>
        </p:txBody>
      </p:sp>
      <p:sp>
        <p:nvSpPr>
          <p:cNvPr id="31" name="Würfel 30"/>
          <p:cNvSpPr/>
          <p:nvPr/>
        </p:nvSpPr>
        <p:spPr bwMode="auto">
          <a:xfrm>
            <a:off x="2419350" y="4824647"/>
            <a:ext cx="769620" cy="693420"/>
          </a:xfrm>
          <a:prstGeom prst="cube">
            <a:avLst/>
          </a:prstGeom>
          <a:solidFill>
            <a:schemeClr val="accent1">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1" i="0" u="none" strike="noStrike" cap="none" normalizeH="0" baseline="0" smtClean="0">
              <a:ln>
                <a:noFill/>
              </a:ln>
              <a:solidFill>
                <a:schemeClr val="bg1"/>
              </a:solidFill>
              <a:effectLst/>
              <a:latin typeface="Arial" charset="0"/>
            </a:endParaRPr>
          </a:p>
        </p:txBody>
      </p:sp>
      <p:sp>
        <p:nvSpPr>
          <p:cNvPr id="32" name="Würfel 31"/>
          <p:cNvSpPr/>
          <p:nvPr/>
        </p:nvSpPr>
        <p:spPr bwMode="auto">
          <a:xfrm>
            <a:off x="2571750" y="4977047"/>
            <a:ext cx="769620" cy="693420"/>
          </a:xfrm>
          <a:prstGeom prst="cube">
            <a:avLst/>
          </a:prstGeom>
          <a:solidFill>
            <a:schemeClr val="accent1">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1" i="0" u="none" strike="noStrike" cap="none" normalizeH="0" baseline="0" smtClean="0">
              <a:ln>
                <a:noFill/>
              </a:ln>
              <a:solidFill>
                <a:schemeClr val="bg1"/>
              </a:solidFill>
              <a:effectLst/>
              <a:latin typeface="Arial" charset="0"/>
            </a:endParaRPr>
          </a:p>
        </p:txBody>
      </p:sp>
      <p:sp>
        <p:nvSpPr>
          <p:cNvPr id="33" name="Würfel 32"/>
          <p:cNvSpPr/>
          <p:nvPr/>
        </p:nvSpPr>
        <p:spPr bwMode="auto">
          <a:xfrm>
            <a:off x="2724150" y="5129447"/>
            <a:ext cx="769620" cy="693420"/>
          </a:xfrm>
          <a:prstGeom prst="cube">
            <a:avLst/>
          </a:prstGeom>
          <a:solidFill>
            <a:schemeClr val="accent1">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1" i="0" u="none" strike="noStrike" cap="none" normalizeH="0" baseline="0" smtClean="0">
              <a:ln>
                <a:noFill/>
              </a:ln>
              <a:solidFill>
                <a:schemeClr val="bg1"/>
              </a:solidFill>
              <a:effectLst/>
              <a:latin typeface="Arial" charset="0"/>
            </a:endParaRPr>
          </a:p>
        </p:txBody>
      </p:sp>
      <p:sp>
        <p:nvSpPr>
          <p:cNvPr id="30" name="Textfeld 29"/>
          <p:cNvSpPr txBox="1"/>
          <p:nvPr/>
        </p:nvSpPr>
        <p:spPr>
          <a:xfrm>
            <a:off x="2341533" y="4933292"/>
            <a:ext cx="925253" cy="584775"/>
          </a:xfrm>
          <a:prstGeom prst="rect">
            <a:avLst/>
          </a:prstGeom>
          <a:noFill/>
        </p:spPr>
        <p:txBody>
          <a:bodyPr wrap="none" rtlCol="0">
            <a:spAutoFit/>
          </a:bodyPr>
          <a:lstStyle/>
          <a:p>
            <a:pPr algn="ctr"/>
            <a:r>
              <a:rPr lang="de-DE" sz="1600" dirty="0" err="1" smtClean="0">
                <a:solidFill>
                  <a:schemeClr val="tx1"/>
                </a:solidFill>
              </a:rPr>
              <a:t>RDA</a:t>
            </a:r>
            <a:r>
              <a:rPr lang="de-DE" sz="1600" dirty="0" smtClean="0">
                <a:solidFill>
                  <a:schemeClr val="tx1"/>
                </a:solidFill>
              </a:rPr>
              <a:t> </a:t>
            </a:r>
          </a:p>
          <a:p>
            <a:pPr algn="ctr"/>
            <a:r>
              <a:rPr lang="de-DE" sz="1600" dirty="0" err="1" smtClean="0">
                <a:solidFill>
                  <a:schemeClr val="tx1"/>
                </a:solidFill>
              </a:rPr>
              <a:t>Results</a:t>
            </a:r>
            <a:endParaRPr lang="de-DE" sz="1600" dirty="0">
              <a:solidFill>
                <a:schemeClr val="tx1"/>
              </a:solidFill>
            </a:endParaRPr>
          </a:p>
        </p:txBody>
      </p:sp>
      <p:cxnSp>
        <p:nvCxnSpPr>
          <p:cNvPr id="34" name="Gerade Verbindung mit Pfeil 33"/>
          <p:cNvCxnSpPr>
            <a:stCxn id="22" idx="3"/>
            <a:endCxn id="29" idx="2"/>
          </p:cNvCxnSpPr>
          <p:nvPr/>
        </p:nvCxnSpPr>
        <p:spPr bwMode="auto">
          <a:xfrm>
            <a:off x="1439818" y="4313124"/>
            <a:ext cx="773792" cy="824957"/>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feld 36"/>
          <p:cNvSpPr txBox="1"/>
          <p:nvPr/>
        </p:nvSpPr>
        <p:spPr>
          <a:xfrm rot="20409534">
            <a:off x="918044" y="4666056"/>
            <a:ext cx="970137" cy="584775"/>
          </a:xfrm>
          <a:prstGeom prst="rect">
            <a:avLst/>
          </a:prstGeom>
          <a:noFill/>
        </p:spPr>
        <p:txBody>
          <a:bodyPr wrap="none" rtlCol="0">
            <a:spAutoFit/>
          </a:bodyPr>
          <a:lstStyle/>
          <a:p>
            <a:pPr algn="ctr"/>
            <a:r>
              <a:rPr lang="de-DE" sz="1600" b="0" dirty="0" err="1">
                <a:solidFill>
                  <a:schemeClr val="tx1"/>
                </a:solidFill>
              </a:rPr>
              <a:t>t</a:t>
            </a:r>
            <a:r>
              <a:rPr lang="de-DE" sz="1600" b="0" dirty="0" err="1" smtClean="0">
                <a:solidFill>
                  <a:schemeClr val="tx1"/>
                </a:solidFill>
              </a:rPr>
              <a:t>esting</a:t>
            </a:r>
            <a:endParaRPr lang="de-DE" sz="1600" b="0" dirty="0" smtClean="0">
              <a:solidFill>
                <a:schemeClr val="tx1"/>
              </a:solidFill>
            </a:endParaRPr>
          </a:p>
          <a:p>
            <a:pPr algn="ctr"/>
            <a:r>
              <a:rPr lang="de-DE" sz="1600" b="0" dirty="0" err="1" smtClean="0">
                <a:solidFill>
                  <a:schemeClr val="tx1"/>
                </a:solidFill>
              </a:rPr>
              <a:t>adopting</a:t>
            </a:r>
            <a:endParaRPr lang="de-DE" sz="1600" b="0" dirty="0" smtClean="0">
              <a:solidFill>
                <a:schemeClr val="tx1"/>
              </a:solidFill>
            </a:endParaRPr>
          </a:p>
        </p:txBody>
      </p:sp>
      <p:cxnSp>
        <p:nvCxnSpPr>
          <p:cNvPr id="38" name="Gerade Verbindung mit Pfeil 37"/>
          <p:cNvCxnSpPr>
            <a:stCxn id="12" idx="3"/>
          </p:cNvCxnSpPr>
          <p:nvPr/>
        </p:nvCxnSpPr>
        <p:spPr bwMode="auto">
          <a:xfrm flipH="1">
            <a:off x="3341370" y="3689921"/>
            <a:ext cx="2863610" cy="1287126"/>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feld 38"/>
          <p:cNvSpPr txBox="1"/>
          <p:nvPr/>
        </p:nvSpPr>
        <p:spPr>
          <a:xfrm rot="20728024">
            <a:off x="3812994" y="4098285"/>
            <a:ext cx="1186543" cy="338554"/>
          </a:xfrm>
          <a:prstGeom prst="rect">
            <a:avLst/>
          </a:prstGeom>
          <a:noFill/>
        </p:spPr>
        <p:txBody>
          <a:bodyPr wrap="none" rtlCol="0">
            <a:spAutoFit/>
          </a:bodyPr>
          <a:lstStyle/>
          <a:p>
            <a:pPr algn="ctr"/>
            <a:r>
              <a:rPr lang="de-DE" sz="1600" b="0" dirty="0" smtClean="0">
                <a:solidFill>
                  <a:schemeClr val="tx1"/>
                </a:solidFill>
              </a:rPr>
              <a:t>Co-</a:t>
            </a:r>
            <a:r>
              <a:rPr lang="de-DE" sz="1600" b="0" dirty="0" err="1" smtClean="0">
                <a:solidFill>
                  <a:schemeClr val="tx1"/>
                </a:solidFill>
              </a:rPr>
              <a:t>funding</a:t>
            </a:r>
            <a:endParaRPr lang="de-DE" sz="1600" b="0" dirty="0" smtClean="0">
              <a:solidFill>
                <a:schemeClr val="tx1"/>
              </a:solidFill>
            </a:endParaRPr>
          </a:p>
        </p:txBody>
      </p:sp>
      <p:sp>
        <p:nvSpPr>
          <p:cNvPr id="42" name="Textfeld 41"/>
          <p:cNvSpPr txBox="1"/>
          <p:nvPr/>
        </p:nvSpPr>
        <p:spPr>
          <a:xfrm>
            <a:off x="5448246" y="4530623"/>
            <a:ext cx="3423822" cy="1815882"/>
          </a:xfrm>
          <a:prstGeom prst="rect">
            <a:avLst/>
          </a:prstGeom>
          <a:noFill/>
        </p:spPr>
        <p:txBody>
          <a:bodyPr wrap="none" rtlCol="0">
            <a:spAutoFit/>
          </a:bodyPr>
          <a:lstStyle/>
          <a:p>
            <a:pPr marL="285750" indent="-285750">
              <a:buFont typeface="Arial" panose="020B0604020202020204" pitchFamily="34" charset="0"/>
              <a:buChar char="•"/>
            </a:pPr>
            <a:r>
              <a:rPr lang="de-DE" sz="1600" dirty="0" smtClean="0">
                <a:solidFill>
                  <a:schemeClr val="tx1"/>
                </a:solidFill>
              </a:rPr>
              <a:t>Workshops/Sessions</a:t>
            </a:r>
          </a:p>
          <a:p>
            <a:pPr marL="285750" indent="-285750">
              <a:buFont typeface="Arial" panose="020B0604020202020204" pitchFamily="34" charset="0"/>
              <a:buChar char="•"/>
            </a:pPr>
            <a:r>
              <a:rPr lang="de-DE" sz="1600" dirty="0" smtClean="0">
                <a:solidFill>
                  <a:schemeClr val="tx1"/>
                </a:solidFill>
              </a:rPr>
              <a:t>Training</a:t>
            </a:r>
          </a:p>
          <a:p>
            <a:pPr marL="285750" indent="-285750">
              <a:buFont typeface="Arial" panose="020B0604020202020204" pitchFamily="34" charset="0"/>
              <a:buChar char="•"/>
            </a:pPr>
            <a:r>
              <a:rPr lang="de-DE" sz="1600" dirty="0" err="1" smtClean="0">
                <a:solidFill>
                  <a:schemeClr val="tx1"/>
                </a:solidFill>
              </a:rPr>
              <a:t>Helping</a:t>
            </a:r>
            <a:endParaRPr lang="de-DE" sz="1600" dirty="0" smtClean="0">
              <a:solidFill>
                <a:schemeClr val="tx1"/>
              </a:solidFill>
            </a:endParaRPr>
          </a:p>
          <a:p>
            <a:pPr marL="285750" indent="-285750">
              <a:buFont typeface="Arial" panose="020B0604020202020204" pitchFamily="34" charset="0"/>
              <a:buChar char="•"/>
            </a:pPr>
            <a:r>
              <a:rPr lang="de-DE" sz="1600" dirty="0">
                <a:solidFill>
                  <a:schemeClr val="tx1"/>
                </a:solidFill>
              </a:rPr>
              <a:t>K</a:t>
            </a:r>
            <a:r>
              <a:rPr lang="de-DE" sz="1600" dirty="0" smtClean="0">
                <a:solidFill>
                  <a:schemeClr val="tx1"/>
                </a:solidFill>
              </a:rPr>
              <a:t>nowledge Base</a:t>
            </a:r>
          </a:p>
          <a:p>
            <a:pPr marL="285750" indent="-285750">
              <a:buFont typeface="Arial" panose="020B0604020202020204" pitchFamily="34" charset="0"/>
              <a:buChar char="•"/>
            </a:pPr>
            <a:r>
              <a:rPr lang="de-DE" sz="1600" dirty="0" err="1" smtClean="0">
                <a:solidFill>
                  <a:schemeClr val="tx1"/>
                </a:solidFill>
              </a:rPr>
              <a:t>Leading</a:t>
            </a:r>
            <a:r>
              <a:rPr lang="de-DE" sz="1600" dirty="0" smtClean="0">
                <a:solidFill>
                  <a:schemeClr val="tx1"/>
                </a:solidFill>
              </a:rPr>
              <a:t> </a:t>
            </a:r>
            <a:r>
              <a:rPr lang="de-DE" sz="1600" dirty="0" err="1" smtClean="0">
                <a:solidFill>
                  <a:schemeClr val="tx1"/>
                </a:solidFill>
              </a:rPr>
              <a:t>Scientists</a:t>
            </a:r>
            <a:r>
              <a:rPr lang="de-DE" sz="1600" dirty="0" smtClean="0">
                <a:solidFill>
                  <a:schemeClr val="tx1"/>
                </a:solidFill>
              </a:rPr>
              <a:t> WS</a:t>
            </a:r>
          </a:p>
          <a:p>
            <a:pPr marL="285750" indent="-285750">
              <a:buFont typeface="Arial" panose="020B0604020202020204" pitchFamily="34" charset="0"/>
              <a:buChar char="•"/>
            </a:pPr>
            <a:r>
              <a:rPr lang="de-DE" sz="1600" dirty="0" smtClean="0">
                <a:solidFill>
                  <a:schemeClr val="tx1"/>
                </a:solidFill>
              </a:rPr>
              <a:t>Policy Activities</a:t>
            </a:r>
          </a:p>
          <a:p>
            <a:pPr marL="285750" indent="-285750">
              <a:buFont typeface="Arial" panose="020B0604020202020204" pitchFamily="34" charset="0"/>
              <a:buChar char="•"/>
            </a:pPr>
            <a:r>
              <a:rPr lang="de-DE" sz="1600" dirty="0" smtClean="0"/>
              <a:t>Dissemination &amp; Awareness Raising</a:t>
            </a:r>
          </a:p>
        </p:txBody>
      </p:sp>
      <p:cxnSp>
        <p:nvCxnSpPr>
          <p:cNvPr id="43" name="Gerade Verbindung mit Pfeil 42"/>
          <p:cNvCxnSpPr>
            <a:stCxn id="12" idx="3"/>
            <a:endCxn id="42" idx="0"/>
          </p:cNvCxnSpPr>
          <p:nvPr/>
        </p:nvCxnSpPr>
        <p:spPr bwMode="auto">
          <a:xfrm>
            <a:off x="6204980" y="3689921"/>
            <a:ext cx="955177" cy="840702"/>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feld 45"/>
          <p:cNvSpPr txBox="1"/>
          <p:nvPr/>
        </p:nvSpPr>
        <p:spPr>
          <a:xfrm rot="20409534">
            <a:off x="6463502" y="3973131"/>
            <a:ext cx="856324" cy="338554"/>
          </a:xfrm>
          <a:prstGeom prst="rect">
            <a:avLst/>
          </a:prstGeom>
          <a:noFill/>
        </p:spPr>
        <p:txBody>
          <a:bodyPr wrap="none" rtlCol="0">
            <a:spAutoFit/>
          </a:bodyPr>
          <a:lstStyle/>
          <a:p>
            <a:pPr algn="ctr"/>
            <a:r>
              <a:rPr lang="de-DE" sz="1600" b="0" dirty="0" err="1" smtClean="0">
                <a:solidFill>
                  <a:schemeClr val="tx1"/>
                </a:solidFill>
              </a:rPr>
              <a:t>funding</a:t>
            </a:r>
            <a:endParaRPr lang="de-DE" sz="1600" b="0" dirty="0" smtClean="0">
              <a:solidFill>
                <a:schemeClr val="tx1"/>
              </a:solidFill>
            </a:endParaRPr>
          </a:p>
        </p:txBody>
      </p:sp>
      <p:sp>
        <p:nvSpPr>
          <p:cNvPr id="7174" name="Pfeil nach unten 7173"/>
          <p:cNvSpPr/>
          <p:nvPr/>
        </p:nvSpPr>
        <p:spPr bwMode="auto">
          <a:xfrm>
            <a:off x="2484120" y="3837857"/>
            <a:ext cx="205739" cy="866836"/>
          </a:xfrm>
          <a:prstGeom prst="down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1" i="0" u="none" strike="noStrike" cap="none" normalizeH="0" baseline="0" smtClean="0">
              <a:ln>
                <a:noFill/>
              </a:ln>
              <a:solidFill>
                <a:schemeClr val="bg1"/>
              </a:solidFill>
              <a:effectLst/>
              <a:latin typeface="Arial" charset="0"/>
            </a:endParaRPr>
          </a:p>
        </p:txBody>
      </p:sp>
      <p:sp>
        <p:nvSpPr>
          <p:cNvPr id="48" name="Textfeld 47"/>
          <p:cNvSpPr txBox="1"/>
          <p:nvPr/>
        </p:nvSpPr>
        <p:spPr>
          <a:xfrm rot="20409534">
            <a:off x="1657871" y="4149852"/>
            <a:ext cx="914033" cy="338554"/>
          </a:xfrm>
          <a:prstGeom prst="rect">
            <a:avLst/>
          </a:prstGeom>
          <a:noFill/>
        </p:spPr>
        <p:txBody>
          <a:bodyPr wrap="none" rtlCol="0">
            <a:spAutoFit/>
          </a:bodyPr>
          <a:lstStyle/>
          <a:p>
            <a:pPr algn="ctr"/>
            <a:r>
              <a:rPr lang="de-DE" sz="1600" b="0" dirty="0" err="1" smtClean="0">
                <a:solidFill>
                  <a:schemeClr val="tx1"/>
                </a:solidFill>
              </a:rPr>
              <a:t>creating</a:t>
            </a:r>
            <a:endParaRPr lang="de-DE" sz="1600" b="0" dirty="0" smtClean="0">
              <a:solidFill>
                <a:schemeClr val="tx1"/>
              </a:solidFill>
            </a:endParaRPr>
          </a:p>
        </p:txBody>
      </p:sp>
      <p:sp>
        <p:nvSpPr>
          <p:cNvPr id="49" name="Pfeil nach unten 48"/>
          <p:cNvSpPr/>
          <p:nvPr/>
        </p:nvSpPr>
        <p:spPr bwMode="auto">
          <a:xfrm rot="10800000">
            <a:off x="2689859" y="3834144"/>
            <a:ext cx="205739" cy="866836"/>
          </a:xfrm>
          <a:prstGeom prst="down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1" i="0" u="none" strike="noStrike" cap="none" normalizeH="0" baseline="0" smtClean="0">
              <a:ln>
                <a:noFill/>
              </a:ln>
              <a:solidFill>
                <a:schemeClr val="bg1"/>
              </a:solidFill>
              <a:effectLst/>
              <a:latin typeface="Arial" charset="0"/>
            </a:endParaRPr>
          </a:p>
        </p:txBody>
      </p:sp>
      <p:sp>
        <p:nvSpPr>
          <p:cNvPr id="50" name="Textfeld 49"/>
          <p:cNvSpPr txBox="1"/>
          <p:nvPr/>
        </p:nvSpPr>
        <p:spPr>
          <a:xfrm rot="20409534">
            <a:off x="2790773" y="3969432"/>
            <a:ext cx="1301958" cy="338554"/>
          </a:xfrm>
          <a:prstGeom prst="rect">
            <a:avLst/>
          </a:prstGeom>
          <a:noFill/>
        </p:spPr>
        <p:txBody>
          <a:bodyPr wrap="none" rtlCol="0">
            <a:spAutoFit/>
          </a:bodyPr>
          <a:lstStyle/>
          <a:p>
            <a:pPr algn="ctr"/>
            <a:r>
              <a:rPr lang="de-DE" sz="1600" b="0" dirty="0" err="1" smtClean="0">
                <a:solidFill>
                  <a:schemeClr val="tx1"/>
                </a:solidFill>
              </a:rPr>
              <a:t>commenting</a:t>
            </a:r>
            <a:endParaRPr lang="de-DE" sz="1600" b="0" dirty="0" smtClean="0">
              <a:solidFill>
                <a:schemeClr val="tx1"/>
              </a:solidFill>
            </a:endParaRPr>
          </a:p>
        </p:txBody>
      </p:sp>
      <p:sp>
        <p:nvSpPr>
          <p:cNvPr id="35" name="Title 1"/>
          <p:cNvSpPr>
            <a:spLocks noGrp="1"/>
          </p:cNvSpPr>
          <p:nvPr>
            <p:ph type="title"/>
          </p:nvPr>
        </p:nvSpPr>
        <p:spPr>
          <a:xfrm>
            <a:off x="1251133" y="122002"/>
            <a:ext cx="7543800" cy="1450757"/>
          </a:xfrm>
        </p:spPr>
        <p:txBody>
          <a:bodyPr/>
          <a:lstStyle/>
          <a:p>
            <a:r>
              <a:rPr lang="en-GB" dirty="0" smtClean="0"/>
              <a:t>RDA &amp; RDA Europe .. What’s the connection?</a:t>
            </a:r>
            <a:endParaRPr lang="en-GB" dirty="0"/>
          </a:p>
        </p:txBody>
      </p:sp>
      <p:sp>
        <p:nvSpPr>
          <p:cNvPr id="6" name="Left Brace 5"/>
          <p:cNvSpPr/>
          <p:nvPr/>
        </p:nvSpPr>
        <p:spPr>
          <a:xfrm>
            <a:off x="5166764" y="4388143"/>
            <a:ext cx="378214" cy="211062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3879297" y="4987456"/>
            <a:ext cx="1560748" cy="923330"/>
          </a:xfrm>
          <a:prstGeom prst="rect">
            <a:avLst/>
          </a:prstGeom>
          <a:noFill/>
        </p:spPr>
        <p:txBody>
          <a:bodyPr wrap="none" rtlCol="0">
            <a:spAutoFit/>
          </a:bodyPr>
          <a:lstStyle/>
          <a:p>
            <a:pPr algn="ctr"/>
            <a:r>
              <a:rPr lang="en-GB" b="1" dirty="0" smtClean="0"/>
              <a:t>Pan European </a:t>
            </a:r>
          </a:p>
          <a:p>
            <a:pPr algn="ctr"/>
            <a:r>
              <a:rPr lang="en-GB" b="1" dirty="0" smtClean="0"/>
              <a:t>&amp; </a:t>
            </a:r>
          </a:p>
          <a:p>
            <a:pPr algn="ctr"/>
            <a:r>
              <a:rPr lang="en-GB" b="1" dirty="0" smtClean="0"/>
              <a:t>National</a:t>
            </a:r>
            <a:endParaRPr lang="en-GB" b="1" dirty="0"/>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641" y="858644"/>
            <a:ext cx="1133377" cy="833704"/>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 y="9513"/>
            <a:ext cx="1147307" cy="749735"/>
          </a:xfrm>
          <a:prstGeom prst="rect">
            <a:avLst/>
          </a:prstGeom>
        </p:spPr>
      </p:pic>
    </p:spTree>
    <p:extLst>
      <p:ext uri="{BB962C8B-B14F-4D97-AF65-F5344CB8AC3E}">
        <p14:creationId xmlns:p14="http://schemas.microsoft.com/office/powerpoint/2010/main" val="363874253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26" grpId="0"/>
      <p:bldP spid="27" grpId="0"/>
      <p:bldP spid="39" grpId="0"/>
      <p:bldP spid="42" grpId="0"/>
      <p:bldP spid="46" grpId="0"/>
      <p:bldP spid="6" grpId="0" animBg="1"/>
      <p:bldP spid="7"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DA_PPT" id="{24723BA2-A089-C449-BC78-29966EF80884}" vid="{1E345227-5C9E-664A-88F6-63890F4BA6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37424A"/>
    </a:dk1>
    <a:lt1>
      <a:srgbClr val="FFFFFF"/>
    </a:lt1>
    <a:dk2>
      <a:srgbClr val="FFFFFF"/>
    </a:dk2>
    <a:lt2>
      <a:srgbClr val="FFFFFF"/>
    </a:lt2>
    <a:accent1>
      <a:srgbClr val="69923A"/>
    </a:accent1>
    <a:accent2>
      <a:srgbClr val="969696"/>
    </a:accent2>
    <a:accent3>
      <a:srgbClr val="FFFFFF"/>
    </a:accent3>
    <a:accent4>
      <a:srgbClr val="212121"/>
    </a:accent4>
    <a:accent5>
      <a:srgbClr val="93B1CC"/>
    </a:accent5>
    <a:accent6>
      <a:srgbClr val="878787"/>
    </a:accent6>
    <a:hlink>
      <a:srgbClr val="69923A"/>
    </a:hlink>
    <a:folHlink>
      <a:srgbClr val="69923A"/>
    </a:folHlink>
  </a:clrScheme>
  <a:fontScheme name="Standard Conten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4000</TotalTime>
  <Words>2301</Words>
  <Application>Microsoft Macintosh PowerPoint</Application>
  <PresentationFormat>On-screen Show (4:3)</PresentationFormat>
  <Paragraphs>392</Paragraphs>
  <Slides>23</Slides>
  <Notes>6</Notes>
  <HiddenSlides>8</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Retrospect</vt:lpstr>
      <vt:lpstr>Tema di Office</vt:lpstr>
      <vt:lpstr>The Research Data Alliance</vt:lpstr>
      <vt:lpstr>What is RDA?</vt:lpstr>
      <vt:lpstr>What does RDA do?</vt:lpstr>
      <vt:lpstr>Who Can Join RDA?</vt:lpstr>
      <vt:lpstr>Getting involved</vt:lpstr>
      <vt:lpstr>Why Join RDA?</vt:lpstr>
      <vt:lpstr>PowerPoint Presentation</vt:lpstr>
      <vt:lpstr>Organisational &amp; Affiliate Members</vt:lpstr>
      <vt:lpstr>RDA &amp; RDA Europe .. What’s the connection?</vt:lpstr>
      <vt:lpstr>RDA Europe Collaboration Projects / Adoption Cases</vt:lpstr>
      <vt:lpstr>PowerPoint Presentation</vt:lpstr>
      <vt:lpstr>RDA Europe Atlas of Knowledge Pilot</vt:lpstr>
      <vt:lpstr>Training &amp; Webinars</vt:lpstr>
      <vt:lpstr>PowerPoint Presentation</vt:lpstr>
      <vt:lpstr>@resdatall  @RDA_US @rda_europe</vt:lpstr>
      <vt:lpstr>The RDA Europe Early Career Support Programme</vt:lpstr>
      <vt:lpstr>PowerPoint Presentation</vt:lpstr>
      <vt:lpstr>PowerPoint Presentation</vt:lpstr>
      <vt:lpstr>PowerPoint Presentation</vt:lpstr>
      <vt:lpstr>RDA Outcomes: Recommendations &amp; Outputs</vt:lpstr>
      <vt:lpstr>Recommendations &amp; Outputs</vt:lpstr>
      <vt:lpstr>Recommendations &amp; Outputs</vt:lpstr>
      <vt:lpstr>Recommendations &amp; Outputs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Europe &amp; National initiatives</dc:title>
  <dc:creator>Hilary Hanahoe</dc:creator>
  <cp:lastModifiedBy>Raphael Ritz</cp:lastModifiedBy>
  <cp:revision>84</cp:revision>
  <cp:lastPrinted>2015-07-13T16:26:35Z</cp:lastPrinted>
  <dcterms:created xsi:type="dcterms:W3CDTF">2015-07-13T11:05:11Z</dcterms:created>
  <dcterms:modified xsi:type="dcterms:W3CDTF">2016-09-28T11:45:35Z</dcterms:modified>
</cp:coreProperties>
</file>