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4"/>
  </p:notesMasterIdLst>
  <p:sldIdLst>
    <p:sldId id="256" r:id="rId7"/>
    <p:sldId id="257" r:id="rId8"/>
    <p:sldId id="286" r:id="rId9"/>
    <p:sldId id="287" r:id="rId10"/>
    <p:sldId id="288" r:id="rId11"/>
    <p:sldId id="275" r:id="rId12"/>
    <p:sldId id="276" r:id="rId13"/>
    <p:sldId id="289" r:id="rId14"/>
    <p:sldId id="277" r:id="rId15"/>
    <p:sldId id="260" r:id="rId16"/>
    <p:sldId id="278" r:id="rId17"/>
    <p:sldId id="279" r:id="rId18"/>
    <p:sldId id="299" r:id="rId19"/>
    <p:sldId id="290" r:id="rId20"/>
    <p:sldId id="284" r:id="rId21"/>
    <p:sldId id="291" r:id="rId22"/>
    <p:sldId id="267" r:id="rId23"/>
  </p:sldIdLst>
  <p:sldSz cx="9144000" cy="6858000" type="screen4x3"/>
  <p:notesSz cx="7772400" cy="10058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C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18" autoAdjust="0"/>
  </p:normalViewPr>
  <p:slideViewPr>
    <p:cSldViewPr>
      <p:cViewPr varScale="1">
        <p:scale>
          <a:sx n="83" d="100"/>
          <a:sy n="83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02693-8168-4BAA-98AE-43466663D34E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0B0EA-01BC-419C-8796-58C76F1D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3188" y="754063"/>
            <a:ext cx="5011737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777240" y="4777740"/>
            <a:ext cx="6203527" cy="45123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000" dirty="0"/>
              <a:t>Make notes for interaction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Submitter</a:t>
            </a:r>
          </a:p>
          <a:p>
            <a:pPr eaLnBrk="1" hangingPunct="1">
              <a:lnSpc>
                <a:spcPct val="80000"/>
              </a:lnSpc>
            </a:pPr>
            <a:r>
              <a:rPr lang="en-US" sz="1000" dirty="0"/>
              <a:t>- Through the </a:t>
            </a:r>
            <a:r>
              <a:rPr lang="en-US" sz="1000" dirty="0" err="1"/>
              <a:t>AppDB</a:t>
            </a:r>
            <a:r>
              <a:rPr lang="en-US" sz="1000" dirty="0"/>
              <a:t> portal (=graphical interface) is able to register a </a:t>
            </a:r>
            <a:r>
              <a:rPr lang="en-US" sz="1000" dirty="0" err="1"/>
              <a:t>vApp</a:t>
            </a:r>
            <a:endParaRPr lang="en-US" sz="1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The </a:t>
            </a:r>
            <a:r>
              <a:rPr lang="en-US" sz="1000" dirty="0" err="1"/>
              <a:t>vApp</a:t>
            </a:r>
            <a:r>
              <a:rPr lang="en-US" sz="1000" dirty="0"/>
              <a:t> is versioned. Each </a:t>
            </a:r>
            <a:r>
              <a:rPr lang="en-US" sz="1000" dirty="0" err="1"/>
              <a:t>vApp</a:t>
            </a:r>
            <a:r>
              <a:rPr lang="en-US" sz="1000" dirty="0"/>
              <a:t> version contains VM images, The submitter can create a </a:t>
            </a:r>
            <a:r>
              <a:rPr lang="en-US" sz="1000" dirty="0" err="1"/>
              <a:t>vApp</a:t>
            </a:r>
            <a:r>
              <a:rPr lang="en-US" sz="1000" dirty="0"/>
              <a:t> version either using the </a:t>
            </a:r>
            <a:r>
              <a:rPr lang="en-US" sz="1000" dirty="0" err="1"/>
              <a:t>AppDB</a:t>
            </a:r>
            <a:r>
              <a:rPr lang="en-US" sz="1000" dirty="0"/>
              <a:t> portal (graphically) or even through a command line tool (mainly for automation i.e. upload updates of images without human intervention)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Can create </a:t>
            </a:r>
            <a:r>
              <a:rPr lang="en-US" sz="1000" dirty="0" err="1"/>
              <a:t>vApp</a:t>
            </a:r>
            <a:r>
              <a:rPr lang="en-US" sz="1000" dirty="0"/>
              <a:t> version and at the end publish it and therefore </a:t>
            </a:r>
            <a:r>
              <a:rPr lang="en-US" sz="1000" dirty="0" err="1"/>
              <a:t>meke</a:t>
            </a:r>
            <a:r>
              <a:rPr lang="en-US" sz="1000" dirty="0"/>
              <a:t> it publicly available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1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VO or Project Manager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Selects the </a:t>
            </a:r>
            <a:r>
              <a:rPr lang="en-US" sz="1000" dirty="0" err="1"/>
              <a:t>vApps</a:t>
            </a:r>
            <a:r>
              <a:rPr lang="en-US" sz="1000" dirty="0"/>
              <a:t> (or their updates) that </a:t>
            </a:r>
            <a:r>
              <a:rPr lang="en-US" sz="1000" dirty="0" err="1"/>
              <a:t>considere</a:t>
            </a:r>
            <a:r>
              <a:rPr lang="en-US" sz="1000" dirty="0"/>
              <a:t> as suitable to be offered by his/her sites of responsibility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And publishes the chosen ones in to the </a:t>
            </a:r>
            <a:r>
              <a:rPr lang="en-US" sz="1000" dirty="0" err="1"/>
              <a:t>AppDB</a:t>
            </a:r>
            <a:r>
              <a:rPr lang="en-US" sz="1000" dirty="0"/>
              <a:t> Image List Store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1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Sites / Resource </a:t>
            </a:r>
            <a:r>
              <a:rPr lang="en-US" sz="1000" dirty="0" err="1"/>
              <a:t>prividers</a:t>
            </a:r>
            <a:r>
              <a:rPr lang="en-US" sz="10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Subscribe and download the </a:t>
            </a:r>
            <a:r>
              <a:rPr lang="en-US" sz="1000" dirty="0" err="1"/>
              <a:t>vApps</a:t>
            </a:r>
            <a:r>
              <a:rPr lang="en-US" sz="1000" dirty="0"/>
              <a:t> or their respective updates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And inform back the </a:t>
            </a:r>
            <a:r>
              <a:rPr lang="en-US" sz="1000" dirty="0" err="1"/>
              <a:t>AppDB</a:t>
            </a:r>
            <a:r>
              <a:rPr lang="en-US" sz="1000" dirty="0"/>
              <a:t> that indeed the sites are downloaded and are accepted by the sites (EGI is using the </a:t>
            </a:r>
            <a:r>
              <a:rPr lang="en-US" sz="1000" dirty="0" err="1"/>
              <a:t>TopBDII</a:t>
            </a:r>
            <a:r>
              <a:rPr lang="en-US" sz="1000" dirty="0"/>
              <a:t> for this but this part of the chain can be replaced by other information systems or </a:t>
            </a:r>
            <a:r>
              <a:rPr lang="en-US" sz="1000" dirty="0" err="1"/>
              <a:t>technilogies</a:t>
            </a:r>
            <a:r>
              <a:rPr lang="en-US" sz="10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The site does not only inform </a:t>
            </a:r>
            <a:r>
              <a:rPr lang="en-US" sz="1000" dirty="0" err="1"/>
              <a:t>AppDB</a:t>
            </a:r>
            <a:r>
              <a:rPr lang="en-US" sz="1000" dirty="0"/>
              <a:t> about the </a:t>
            </a:r>
            <a:r>
              <a:rPr lang="en-US" sz="1000" dirty="0" err="1"/>
              <a:t>vApp</a:t>
            </a:r>
            <a:r>
              <a:rPr lang="en-US" sz="1000" dirty="0"/>
              <a:t> availability but also gives back usage </a:t>
            </a:r>
            <a:r>
              <a:rPr lang="en-US" sz="1000" dirty="0" err="1"/>
              <a:t>ditails</a:t>
            </a:r>
            <a:r>
              <a:rPr lang="en-US" sz="1000" dirty="0"/>
              <a:t> (= all details the user needs in order to make use of the </a:t>
            </a:r>
            <a:r>
              <a:rPr lang="en-US" sz="1000" dirty="0" err="1"/>
              <a:t>vApp</a:t>
            </a:r>
            <a:r>
              <a:rPr lang="en-US" sz="1000" dirty="0"/>
              <a:t> in question. In EGI. usage details = </a:t>
            </a:r>
            <a:r>
              <a:rPr lang="en-US" sz="1000" dirty="0" err="1"/>
              <a:t>occi_id</a:t>
            </a:r>
            <a:r>
              <a:rPr lang="en-US" sz="1000" dirty="0"/>
              <a:t>, </a:t>
            </a:r>
            <a:r>
              <a:rPr lang="en-US" sz="1000" dirty="0" err="1"/>
              <a:t>template_id</a:t>
            </a:r>
            <a:r>
              <a:rPr lang="en-US" sz="1000" dirty="0"/>
              <a:t> site </a:t>
            </a:r>
            <a:r>
              <a:rPr lang="en-US" sz="1000" dirty="0" err="1"/>
              <a:t>occi</a:t>
            </a:r>
            <a:r>
              <a:rPr lang="en-US" sz="1000" dirty="0"/>
              <a:t> endpoint)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1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The end user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Through the </a:t>
            </a:r>
            <a:r>
              <a:rPr lang="en-US" sz="1000" dirty="0" err="1"/>
              <a:t>AppDB</a:t>
            </a:r>
            <a:r>
              <a:rPr lang="en-US" sz="1000" dirty="0"/>
              <a:t> portal can search for a </a:t>
            </a:r>
            <a:r>
              <a:rPr lang="en-US" sz="1000" dirty="0" err="1"/>
              <a:t>vApp</a:t>
            </a:r>
            <a:r>
              <a:rPr lang="en-US" sz="1000" dirty="0"/>
              <a:t> and perhaps download it for use it into his own PC (i.e. </a:t>
            </a:r>
            <a:r>
              <a:rPr lang="en-US" sz="1000" dirty="0" err="1"/>
              <a:t>VirtualBox</a:t>
            </a:r>
            <a:r>
              <a:rPr lang="en-US" sz="10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Gets the info about which </a:t>
            </a:r>
            <a:r>
              <a:rPr lang="en-US" sz="1000" dirty="0" err="1"/>
              <a:t>vApp</a:t>
            </a:r>
            <a:r>
              <a:rPr lang="en-US" sz="1000" dirty="0"/>
              <a:t> is available in </a:t>
            </a:r>
            <a:r>
              <a:rPr lang="en-US" sz="1000" dirty="0" err="1"/>
              <a:t>wich</a:t>
            </a:r>
            <a:r>
              <a:rPr lang="en-US" sz="1000" dirty="0"/>
              <a:t> site and how he//she can use it (again, In EGI that means =&gt; </a:t>
            </a:r>
            <a:r>
              <a:rPr lang="en-US" sz="1000" dirty="0" err="1"/>
              <a:t>occi_id</a:t>
            </a:r>
            <a:r>
              <a:rPr lang="en-US" sz="1000" dirty="0"/>
              <a:t>, </a:t>
            </a:r>
            <a:r>
              <a:rPr lang="en-US" sz="1000" dirty="0" err="1"/>
              <a:t>template_id</a:t>
            </a:r>
            <a:r>
              <a:rPr lang="en-US" sz="1000" dirty="0"/>
              <a:t> site </a:t>
            </a:r>
            <a:r>
              <a:rPr lang="en-US" sz="1000" dirty="0" err="1"/>
              <a:t>occi</a:t>
            </a:r>
            <a:r>
              <a:rPr lang="en-US" sz="1000" dirty="0"/>
              <a:t> endpoint).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Having the usage details he/she can perform brokering actions (start/stop/…) to the remote site by using the OCCI command line tool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10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1000" dirty="0"/>
              <a:t>Next in the raw: to give the ability to the end user to perform brokering action through the </a:t>
            </a:r>
            <a:r>
              <a:rPr lang="en-US" sz="1000" dirty="0" err="1"/>
              <a:t>AppDB</a:t>
            </a:r>
            <a:r>
              <a:rPr lang="en-US" sz="1000" dirty="0"/>
              <a:t> portal in a </a:t>
            </a:r>
            <a:r>
              <a:rPr lang="en-US" sz="1000" dirty="0" err="1"/>
              <a:t>graphicall</a:t>
            </a:r>
            <a:r>
              <a:rPr lang="en-US" sz="1000" dirty="0"/>
              <a:t> way. Hiding all the technicalities (</a:t>
            </a:r>
            <a:r>
              <a:rPr lang="en-US" sz="1000" dirty="0" err="1"/>
              <a:t>occi_id</a:t>
            </a:r>
            <a:r>
              <a:rPr lang="en-US" sz="1000" dirty="0"/>
              <a:t>, </a:t>
            </a:r>
            <a:r>
              <a:rPr lang="en-US" sz="1000" dirty="0" err="1"/>
              <a:t>template_id</a:t>
            </a:r>
            <a:r>
              <a:rPr lang="en-US" sz="1000" dirty="0"/>
              <a:t> site </a:t>
            </a:r>
            <a:r>
              <a:rPr lang="en-US" sz="1000" dirty="0" err="1"/>
              <a:t>occi</a:t>
            </a:r>
            <a:r>
              <a:rPr lang="en-US" sz="1000" dirty="0"/>
              <a:t> endpoint) .from his eyes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6563" y="4581525"/>
            <a:ext cx="1728787" cy="13128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28" name="CustomShape 1"/>
          <p:cNvSpPr>
            <a:spLocks noChangeArrowheads="1"/>
          </p:cNvSpPr>
          <p:nvPr/>
        </p:nvSpPr>
        <p:spPr bwMode="auto">
          <a:xfrm>
            <a:off x="436563" y="6021388"/>
            <a:ext cx="8466137" cy="46037"/>
          </a:xfrm>
          <a:prstGeom prst="rect">
            <a:avLst/>
          </a:prstGeom>
          <a:solidFill>
            <a:srgbClr val="95B3D7"/>
          </a:solidFill>
          <a:ln w="2556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752475" y="6153150"/>
            <a:ext cx="1096963" cy="2730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0066B0"/>
                </a:solidFill>
                <a:latin typeface="Segoe UI"/>
                <a:cs typeface="+mn-cs"/>
              </a:rPr>
              <a:t>www.egi.eu</a:t>
            </a:r>
            <a:endParaRPr>
              <a:latin typeface="+mn-lt"/>
              <a:cs typeface="+mn-cs"/>
            </a:endParaRPr>
          </a:p>
        </p:txBody>
      </p:sp>
      <p:pic>
        <p:nvPicPr>
          <p:cNvPr id="1030" name="Afbeelding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43888" y="6235700"/>
            <a:ext cx="658812" cy="441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" name="CustomShape 3"/>
          <p:cNvSpPr/>
          <p:nvPr/>
        </p:nvSpPr>
        <p:spPr>
          <a:xfrm>
            <a:off x="479425" y="6237288"/>
            <a:ext cx="7558088" cy="4095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Segoe UI"/>
                <a:cs typeface="+mn-cs"/>
              </a:rPr>
              <a:t>EGI-Engage is co-funded by the Horizon 2020 Framework Programme </a:t>
            </a:r>
            <a:endParaRPr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Segoe UI"/>
                <a:cs typeface="+mn-cs"/>
              </a:rPr>
              <a:t>of the European Union under grant number 654142</a:t>
            </a:r>
            <a:endParaRPr>
              <a:latin typeface="+mn-lt"/>
              <a:cs typeface="+mn-cs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1727200" y="3643313"/>
            <a:ext cx="5688013" cy="4318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  <p:sp>
        <p:nvSpPr>
          <p:cNvPr id="1033" name="PlaceHolder 5"/>
          <p:cNvSpPr>
            <a:spLocks noGrp="1"/>
          </p:cNvSpPr>
          <p:nvPr>
            <p:ph type="title"/>
          </p:nvPr>
        </p:nvSpPr>
        <p:spPr bwMode="auto">
          <a:xfrm>
            <a:off x="685800" y="1268413"/>
            <a:ext cx="77724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the title text formatClick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638" y="0"/>
            <a:ext cx="6534150" cy="4705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4339" name="CustomShape 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F85C3"/>
          </a:solidFill>
          <a:ln w="2556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8313738" y="6524625"/>
            <a:ext cx="700087" cy="2254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76D0DC-BA01-4139-AEA1-392A088A9BA6}" type="slidenum">
              <a:rPr lang="en-US" sz="800" b="1">
                <a:solidFill>
                  <a:srgbClr val="FFFFFF"/>
                </a:solidFill>
                <a:latin typeface="Segoe U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>
              <a:latin typeface="+mn-lt"/>
              <a:cs typeface="+mn-cs"/>
            </a:endParaRP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950" y="188913"/>
            <a:ext cx="1103313" cy="993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4343" name="PlaceHolder 4"/>
          <p:cNvSpPr>
            <a:spLocks noGrp="1"/>
          </p:cNvSpPr>
          <p:nvPr>
            <p:ph type="title"/>
          </p:nvPr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the title text formatClick to edit Master title style</a:t>
            </a:r>
            <a:endParaRPr lang="en-US" smtClean="0"/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8313" y="1341438"/>
            <a:ext cx="8423275" cy="4784725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638" y="0"/>
            <a:ext cx="6534150" cy="4705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7651" name="CustomShape 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F85C3"/>
          </a:solidFill>
          <a:ln w="2556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313738" y="6524625"/>
            <a:ext cx="700087" cy="2254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4636FA3-0B28-41D2-A728-E7DA1EA19702}" type="slidenum">
              <a:rPr lang="en-US" sz="800" b="1">
                <a:solidFill>
                  <a:srgbClr val="FFFFFF"/>
                </a:solidFill>
                <a:latin typeface="Segoe U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>
              <a:latin typeface="+mn-lt"/>
              <a:cs typeface="+mn-cs"/>
            </a:endParaRPr>
          </a:p>
        </p:txBody>
      </p:sp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950" y="188913"/>
            <a:ext cx="1103313" cy="993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7655" name="PlaceHolder 4"/>
          <p:cNvSpPr>
            <a:spLocks noGrp="1"/>
          </p:cNvSpPr>
          <p:nvPr>
            <p:ph type="title"/>
          </p:nvPr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the title text formatClick to edit Master title style</a:t>
            </a:r>
            <a:endParaRPr lang="en-US" smtClean="0"/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nl-NL" dirty="0"/>
              <a:t>Click to edit the outline text format</a:t>
            </a:r>
            <a:endParaRPr/>
          </a:p>
          <a:p>
            <a:pPr lvl="1"/>
            <a:r>
              <a:rPr lang="nl-NL" dirty="0"/>
              <a:t>Second Outline Level</a:t>
            </a:r>
            <a:endParaRPr/>
          </a:p>
          <a:p>
            <a:pPr lvl="2"/>
            <a:r>
              <a:rPr lang="nl-NL" dirty="0"/>
              <a:t>Third Outline Level</a:t>
            </a:r>
            <a:endParaRPr/>
          </a:p>
          <a:p>
            <a:pPr lvl="3"/>
            <a:r>
              <a:rPr lang="nl-NL" dirty="0"/>
              <a:t>Fourth Outline Level</a:t>
            </a:r>
            <a:endParaRPr/>
          </a:p>
          <a:p>
            <a:pPr lvl="4"/>
            <a:r>
              <a:rPr lang="nl-NL" dirty="0"/>
              <a:t>Fifth Outline Level</a:t>
            </a:r>
            <a:endParaRPr/>
          </a:p>
          <a:p>
            <a:pPr lvl="5"/>
            <a:r>
              <a:rPr lang="nl-NL" dirty="0"/>
              <a:t>Sixth Outline Level</a:t>
            </a:r>
            <a:endParaRPr/>
          </a:p>
          <a:p>
            <a:r>
              <a:rPr lang="nl-NL" dirty="0"/>
              <a:t>Seventh Outline LevelClick to edit Master text styles</a:t>
            </a:r>
            <a:endParaRPr/>
          </a:p>
          <a:p>
            <a:pPr lvl="1"/>
            <a:r>
              <a:rPr lang="nl-NL" dirty="0"/>
              <a:t>Second level</a:t>
            </a:r>
            <a:endParaRPr/>
          </a:p>
          <a:p>
            <a:pPr lvl="2"/>
            <a:r>
              <a:rPr lang="nl-NL" dirty="0"/>
              <a:t>Third level</a:t>
            </a:r>
            <a:endParaRPr/>
          </a:p>
          <a:p>
            <a:pPr lvl="3"/>
            <a:r>
              <a:rPr lang="nl-NL" dirty="0"/>
              <a:t>Fourth level</a:t>
            </a:r>
            <a:endParaRPr/>
          </a:p>
          <a:p>
            <a:r>
              <a:rPr lang="nl-NL" dirty="0"/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638" y="0"/>
            <a:ext cx="6534150" cy="4705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0963" name="CustomShape 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F85C3"/>
          </a:solidFill>
          <a:ln w="2556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313738" y="6524625"/>
            <a:ext cx="700087" cy="2254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4ADF3-2C0E-4F16-A0E5-25726A933CB8}" type="slidenum">
              <a:rPr lang="en-US" sz="800" b="1">
                <a:solidFill>
                  <a:srgbClr val="FFFFFF"/>
                </a:solidFill>
                <a:latin typeface="Segoe U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>
              <a:latin typeface="+mn-lt"/>
              <a:cs typeface="+mn-cs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206375" y="6524625"/>
            <a:ext cx="569913" cy="2254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FFFFFF"/>
                </a:solidFill>
                <a:latin typeface="Segoe UI"/>
                <a:cs typeface="+mn-cs"/>
              </a:rPr>
              <a:t>5/12/15</a:t>
            </a:r>
            <a:endParaRPr>
              <a:latin typeface="+mn-lt"/>
              <a:cs typeface="+mn-cs"/>
            </a:endParaRPr>
          </a:p>
        </p:txBody>
      </p:sp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188913"/>
            <a:ext cx="1103313" cy="993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0967" name="PlaceHolder 4"/>
          <p:cNvSpPr>
            <a:spLocks noGrp="1"/>
          </p:cNvSpPr>
          <p:nvPr>
            <p:ph type="title"/>
          </p:nvPr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the title text formatClick to edit Master title style</a:t>
            </a:r>
            <a:endParaRPr lang="en-US" smtClean="0"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68313" y="1339850"/>
            <a:ext cx="3814762" cy="4784725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572000" y="1341438"/>
            <a:ext cx="4319588" cy="4784725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Afbeelding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638" y="0"/>
            <a:ext cx="6534150" cy="4705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4275" name="CustomShape 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4F85C3"/>
          </a:solidFill>
          <a:ln w="2556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313738" y="6524625"/>
            <a:ext cx="700087" cy="2254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EAAE094-936B-4A87-B2FE-6C149E70C664}" type="slidenum">
              <a:rPr lang="en-US" sz="800" b="1">
                <a:solidFill>
                  <a:srgbClr val="FFFFFF"/>
                </a:solidFill>
                <a:latin typeface="Segoe U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>
              <a:latin typeface="+mn-lt"/>
              <a:cs typeface="+mn-cs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206375" y="6524625"/>
            <a:ext cx="569913" cy="22542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FFFFFF"/>
                </a:solidFill>
                <a:latin typeface="Segoe UI"/>
                <a:cs typeface="+mn-cs"/>
              </a:rPr>
              <a:t>5/12/15</a:t>
            </a:r>
            <a:endParaRPr>
              <a:latin typeface="+mn-lt"/>
              <a:cs typeface="+mn-cs"/>
            </a:endParaRPr>
          </a:p>
        </p:txBody>
      </p:sp>
      <p:pic>
        <p:nvPicPr>
          <p:cNvPr id="53254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188913"/>
            <a:ext cx="1103313" cy="993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1341438"/>
            <a:ext cx="4040188" cy="638175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95300" y="2379663"/>
            <a:ext cx="4038600" cy="3773487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4851400" y="1341438"/>
            <a:ext cx="4040188" cy="638175"/>
          </a:xfrm>
          <a:prstGeom prst="rect">
            <a:avLst/>
          </a:prstGeom>
        </p:spPr>
        <p:txBody>
          <a:bodyPr anchor="b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4822825" y="2390775"/>
            <a:ext cx="4041775" cy="3775075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r>
              <a:rPr lang="nl-NL"/>
              <a:t>Seventh Outline LevelClick to edit Master text styles</a:t>
            </a:r>
            <a:endParaRPr/>
          </a:p>
        </p:txBody>
      </p:sp>
      <p:sp>
        <p:nvSpPr>
          <p:cNvPr id="53259" name="PlaceHolder 8"/>
          <p:cNvSpPr>
            <a:spLocks noGrp="1"/>
          </p:cNvSpPr>
          <p:nvPr>
            <p:ph type="title"/>
          </p:nvPr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the title text formatClick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Afbeelding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Afbeelding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6563" y="4581525"/>
            <a:ext cx="1728787" cy="13128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67588" name="CustomShape 1"/>
          <p:cNvSpPr>
            <a:spLocks noChangeArrowheads="1"/>
          </p:cNvSpPr>
          <p:nvPr/>
        </p:nvSpPr>
        <p:spPr bwMode="auto">
          <a:xfrm>
            <a:off x="436563" y="6021388"/>
            <a:ext cx="8466137" cy="46037"/>
          </a:xfrm>
          <a:prstGeom prst="rect">
            <a:avLst/>
          </a:prstGeom>
          <a:solidFill>
            <a:srgbClr val="95B3D7"/>
          </a:solidFill>
          <a:ln w="2556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752475" y="6153150"/>
            <a:ext cx="1096963" cy="2730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0066B0"/>
                </a:solidFill>
                <a:latin typeface="Segoe UI"/>
                <a:cs typeface="+mn-cs"/>
              </a:rPr>
              <a:t>www.egi.eu</a:t>
            </a:r>
            <a:endParaRPr>
              <a:latin typeface="+mn-lt"/>
              <a:cs typeface="+mn-cs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665163" y="1125538"/>
            <a:ext cx="7578725" cy="19796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66B0"/>
                </a:solidFill>
                <a:latin typeface="Segoe UI"/>
                <a:ea typeface="Verdana"/>
                <a:cs typeface="+mn-cs"/>
              </a:rPr>
              <a:t>Thank you for your attention.</a:t>
            </a:r>
            <a:endParaRPr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0066B0"/>
                </a:solidFill>
                <a:latin typeface="Segoe UI"/>
                <a:ea typeface="Verdana"/>
                <a:cs typeface="+mn-cs"/>
              </a:rPr>
              <a:t>Questions?</a:t>
            </a:r>
            <a:endParaRPr>
              <a:latin typeface="+mn-lt"/>
              <a:cs typeface="+mn-cs"/>
            </a:endParaRPr>
          </a:p>
        </p:txBody>
      </p:sp>
      <p:pic>
        <p:nvPicPr>
          <p:cNvPr id="65543" name="Afbeelding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43888" y="6235700"/>
            <a:ext cx="658812" cy="441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20" name="CustomShape 4"/>
          <p:cNvSpPr/>
          <p:nvPr/>
        </p:nvSpPr>
        <p:spPr>
          <a:xfrm>
            <a:off x="479425" y="6237288"/>
            <a:ext cx="7558088" cy="4095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Segoe UI"/>
                <a:cs typeface="+mn-cs"/>
              </a:rPr>
              <a:t>EGI-Engage is co-funded by the Horizon 2020 Framework Programme </a:t>
            </a:r>
            <a:endParaRPr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rgbClr val="000000"/>
                </a:solidFill>
                <a:latin typeface="Segoe UI"/>
                <a:cs typeface="+mn-cs"/>
              </a:rPr>
              <a:t>of the European Union under grant number 654142</a:t>
            </a:r>
            <a:endParaRPr>
              <a:latin typeface="+mn-lt"/>
              <a:cs typeface="+mn-cs"/>
            </a:endParaRPr>
          </a:p>
        </p:txBody>
      </p:sp>
      <p:sp>
        <p:nvSpPr>
          <p:cNvPr id="65545" name="PlaceHolder 5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the title text format</a:t>
            </a:r>
            <a:endParaRPr lang="en-US" smtClean="0"/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nl-NL"/>
              <a:t>Click to edit the outline text format</a:t>
            </a:r>
            <a:endParaRPr/>
          </a:p>
          <a:p>
            <a:pPr lvl="1"/>
            <a:r>
              <a:rPr lang="nl-NL"/>
              <a:t>Second Outline Level</a:t>
            </a:r>
            <a:endParaRPr/>
          </a:p>
          <a:p>
            <a:pPr lvl="2"/>
            <a:r>
              <a:rPr lang="nl-NL"/>
              <a:t>Third Outline Level</a:t>
            </a:r>
            <a:endParaRPr/>
          </a:p>
          <a:p>
            <a:pPr lvl="3"/>
            <a:r>
              <a:rPr lang="nl-NL"/>
              <a:t>Fourth Outline Level</a:t>
            </a:r>
            <a:endParaRPr/>
          </a:p>
          <a:p>
            <a:pPr lvl="4"/>
            <a:r>
              <a:rPr lang="nl-NL"/>
              <a:t>Fifth Outline Level</a:t>
            </a:r>
            <a:endParaRPr/>
          </a:p>
          <a:p>
            <a:pPr lvl="5"/>
            <a:r>
              <a:rPr lang="nl-NL"/>
              <a:t>Sixth Outline Level</a:t>
            </a:r>
            <a:endParaRPr/>
          </a:p>
          <a:p>
            <a:pPr lvl="6"/>
            <a:r>
              <a:rPr lang="nl-NL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appdb.egi.e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db.egi.eu/gadgets/editor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Shape 1"/>
          <p:cNvSpPr txBox="1">
            <a:spLocks noChangeArrowheads="1"/>
          </p:cNvSpPr>
          <p:nvPr/>
        </p:nvSpPr>
        <p:spPr bwMode="auto">
          <a:xfrm>
            <a:off x="1727200" y="3643313"/>
            <a:ext cx="568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1200" b="1" dirty="0">
                <a:solidFill>
                  <a:srgbClr val="404040"/>
                </a:solidFill>
                <a:latin typeface="Segoe UI" pitchFamily="34" charset="0"/>
              </a:rPr>
              <a:t>Marios Chatziangelou, et al</a:t>
            </a:r>
            <a:r>
              <a:rPr lang="nl-NL" sz="1200" b="1" dirty="0" smtClean="0">
                <a:solidFill>
                  <a:srgbClr val="404040"/>
                </a:solidFill>
                <a:latin typeface="Segoe UI" pitchFamily="34" charset="0"/>
              </a:rPr>
              <a:t>. &lt;mhaggel@iasa.gr&gt;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nl-NL" sz="1200" b="1" dirty="0">
                <a:solidFill>
                  <a:srgbClr val="404040"/>
                </a:solidFill>
                <a:latin typeface="Segoe UI" pitchFamily="34" charset="0"/>
              </a:rPr>
              <a:t>Institute of Accelerating Systems and Applications (IASA)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78850" name="TextShape 2"/>
          <p:cNvSpPr txBox="1">
            <a:spLocks noChangeArrowheads="1"/>
          </p:cNvSpPr>
          <p:nvPr/>
        </p:nvSpPr>
        <p:spPr bwMode="auto">
          <a:xfrm>
            <a:off x="642910" y="1857364"/>
            <a:ext cx="77724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>
                <a:solidFill>
                  <a:srgbClr val="0066B0"/>
                </a:solidFill>
                <a:latin typeface="Segoe UI" pitchFamily="34" charset="0"/>
              </a:rPr>
              <a:t>EGI Applications Database</a:t>
            </a:r>
            <a:endParaRPr lang="en-US" sz="3600" dirty="0"/>
          </a:p>
        </p:txBody>
      </p:sp>
      <p:pic>
        <p:nvPicPr>
          <p:cNvPr id="78852" name="Picture 5" descr="appdb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9375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Shape 1"/>
          <p:cNvSpPr txBox="1">
            <a:spLocks noChangeArrowheads="1"/>
          </p:cNvSpPr>
          <p:nvPr/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</a:rPr>
              <a:t>AppDB VM Operations</a:t>
            </a:r>
            <a:endParaRPr lang="en-US" dirty="0"/>
          </a:p>
        </p:txBody>
      </p:sp>
      <p:sp>
        <p:nvSpPr>
          <p:cNvPr id="80898" name="TextShape 2"/>
          <p:cNvSpPr txBox="1">
            <a:spLocks noChangeArrowheads="1"/>
          </p:cNvSpPr>
          <p:nvPr/>
        </p:nvSpPr>
        <p:spPr bwMode="auto">
          <a:xfrm>
            <a:off x="457200" y="1285860"/>
            <a:ext cx="8229600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8355013" cy="4895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8355013" cy="4895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b="1" kern="0" dirty="0" smtClean="0"/>
              <a:t>The objective </a:t>
            </a:r>
            <a:r>
              <a:rPr lang="en-US" sz="1600" kern="0" dirty="0" smtClean="0"/>
              <a:t>(EGI-Engage)</a:t>
            </a:r>
            <a:r>
              <a:rPr lang="en-US" sz="1600" b="1" kern="0" dirty="0" smtClean="0"/>
              <a:t> </a:t>
            </a:r>
            <a:r>
              <a:rPr lang="en-US" sz="1600" kern="0" dirty="0" smtClean="0"/>
              <a:t>: “</a:t>
            </a:r>
            <a:r>
              <a:rPr lang="en-US" sz="1600" i="1" kern="0" dirty="0" smtClean="0"/>
              <a:t>The EGI Applications Database (</a:t>
            </a:r>
            <a:r>
              <a:rPr lang="en-US" sz="1600" i="1" kern="0" dirty="0" err="1" smtClean="0"/>
              <a:t>AppDB</a:t>
            </a:r>
            <a:r>
              <a:rPr lang="en-US" sz="1600" i="1" kern="0" dirty="0" smtClean="0"/>
              <a:t>) will evolve from its current role as catalogue of applications and virtual machines (VM) to include a graphical user interface allowing authorized users to perform basic VM management operations</a:t>
            </a:r>
            <a:r>
              <a:rPr lang="en-US" sz="1600" kern="0" dirty="0" smtClean="0"/>
              <a:t>”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600" b="1" kern="0" dirty="0" smtClean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en-US" sz="1600" kern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57224" y="2999512"/>
            <a:ext cx="7929618" cy="1714512"/>
          </a:xfrm>
          <a:prstGeom prst="rect">
            <a:avLst/>
          </a:prstGeom>
          <a:solidFill>
            <a:schemeClr val="accent1">
              <a:alpha val="69000"/>
            </a:schemeClr>
          </a:solidFill>
          <a:effectLst>
            <a:outerShdw blurRad="215900" dist="88900" dir="5400000" algn="ctr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 err="1" smtClean="0"/>
              <a:t>AppDB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5852" y="3428140"/>
            <a:ext cx="13573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3240" y="3428140"/>
            <a:ext cx="54292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 operations dashboard</a:t>
            </a:r>
          </a:p>
        </p:txBody>
      </p:sp>
      <p:sp>
        <p:nvSpPr>
          <p:cNvPr id="12" name="Up-Down Arrow 11"/>
          <p:cNvSpPr/>
          <p:nvPr/>
        </p:nvSpPr>
        <p:spPr>
          <a:xfrm rot="5400000">
            <a:off x="2750331" y="3606735"/>
            <a:ext cx="285752" cy="50006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 descr="ANd9GcS7zJ2w-ZzGaB2UapJRE_MdKtL4zzmWnrXQWfKiZ6wOQ4B-3VmmotrishAn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96654"/>
            <a:ext cx="474428" cy="4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71213"/>
            <a:ext cx="1857388" cy="1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 descr="ANd9GcS7zJ2w-ZzGaB2UapJRE_MdKtL4zzmWnrXQWfKiZ6wOQ4B-3VmmotrishAn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6570"/>
            <a:ext cx="474428" cy="4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own Arrow 15"/>
          <p:cNvSpPr/>
          <p:nvPr/>
        </p:nvSpPr>
        <p:spPr>
          <a:xfrm>
            <a:off x="5572132" y="285663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785786" y="3642454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572132" y="4571148"/>
            <a:ext cx="285752" cy="42862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lh5.googleusercontent.com/7-N69YNJXXv-E2dLNa6TqG_W91Xu0gePvVUtydvn2R0ObjPNWgKggGP-1RAvnZteACZEiIiZibttNAxc6vRPlucnyGhTdvUmQuFflcdM3h2x79NtD3uulx1Bs-q-hsi5w4yFmr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500594" cy="192882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785786" y="1357298"/>
            <a:ext cx="7286676" cy="1571636"/>
          </a:xfrm>
        </p:spPr>
        <p:txBody>
          <a:bodyPr anchor="t" anchorCtr="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ea typeface="+mn-ea"/>
                <a:cs typeface="DejaVu Sans" pitchFamily="34" charset="0"/>
              </a:rPr>
              <a:t>Portal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DejaVu Sans" pitchFamily="34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cs typeface="DejaVu Sans" pitchFamily="34" charset="0"/>
              </a:rPr>
              <a:t>Select VMI (=VA version 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cs typeface="DejaVu Sans" pitchFamily="34" charset="0"/>
              </a:rPr>
              <a:t>or, select VMI (VA version), &amp; VO &amp; site/endpoint &amp; template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solidFill>
                  <a:schemeClr val="tx1"/>
                </a:solidFill>
                <a:cs typeface="DejaVu Sans" pitchFamily="34" charset="0"/>
              </a:rPr>
              <a:t>…. and be redirected to the VM ops dashboard for further adjustments 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cs typeface="DejaVu Sans" pitchFamily="34" charset="0"/>
              </a:rPr>
              <a:t>and execution</a:t>
            </a:r>
            <a:endParaRPr lang="en-US" sz="1600" dirty="0" smtClean="0">
              <a:solidFill>
                <a:schemeClr val="tx1"/>
              </a:solidFill>
              <a:ea typeface="+mn-ea"/>
              <a:cs typeface="DejaVu Sans" pitchFamily="34" charset="0"/>
            </a:endParaRPr>
          </a:p>
          <a:p>
            <a:pPr lvl="1"/>
            <a:endParaRPr lang="en-US" sz="1600" dirty="0" smtClean="0"/>
          </a:p>
        </p:txBody>
      </p:sp>
      <p:sp>
        <p:nvSpPr>
          <p:cNvPr id="4" name="TextShape 1"/>
          <p:cNvSpPr txBox="1">
            <a:spLocks noChangeArrowheads="1"/>
          </p:cNvSpPr>
          <p:nvPr/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</a:rPr>
              <a:t>The AppDB portal</a:t>
            </a:r>
            <a:endParaRPr lang="en-US" dirty="0"/>
          </a:p>
        </p:txBody>
      </p:sp>
      <p:pic>
        <p:nvPicPr>
          <p:cNvPr id="5122" name="Picture 2" descr="https://lh3.googleusercontent.com/p9qQr0kCE1mAPAtDeudW0__a0FLalF-U7vrrprbkqqTCIUlS1JNKi8sVenjKFk9Pd-UfVTCA7snB3ubb-IphV4WcnDkadbFEK179yQLQmf9UEj18FdStgNdDtkq93TVaoIDz008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33554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/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</a:rPr>
              <a:t>The VMops dashboard (1/3)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7158" y="1285860"/>
            <a:ext cx="8229240" cy="397764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Highlighted features for the end-user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/>
              <a:t>User identification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/>
              <a:t>Based of the aforementioned identification, provide a personalized list of the VMs that are available for him (based on his VO membership and his role within the VO, ex. vm_operator@fedcloud.egi.eu)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/>
              <a:t>Create a new topology with one or more instances of a single VM – VM  addition is on going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/>
              <a:t>Attach additional storage to the VM instances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/>
              <a:t>Deploy/Un-deploy a topology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kern="0" dirty="0" smtClean="0"/>
              <a:t>Start/Stop a topology (=start/stop all the VM instances of a topology)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kern="0" dirty="0" smtClean="0"/>
              <a:t>Start/Stop a single VM instance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Provide personalized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views of Topologies and/or </a:t>
            </a:r>
            <a:r>
              <a:rPr lang="en-US" sz="1600" kern="0" dirty="0" smtClean="0"/>
              <a:t>VM instances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/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</a:rPr>
              <a:t>The VMops dashboard (2/3)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7158" y="1285860"/>
            <a:ext cx="8229240" cy="397764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b="1" kern="0" dirty="0" smtClean="0"/>
              <a:t>Highlighted technical features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kern="0" dirty="0" smtClean="0"/>
              <a:t>TOSCA </a:t>
            </a:r>
            <a:r>
              <a:rPr lang="en-US" sz="1600" kern="0" dirty="0" smtClean="0"/>
              <a:t>compatible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Infrastructure Manager [1] as the OCCI communication layer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kern="0" dirty="0" smtClean="0"/>
              <a:t>Rest API for integration with other services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Single-</a:t>
            </a:r>
            <a:r>
              <a:rPr lang="en-US" sz="1600" kern="0" baseline="0" dirty="0" smtClean="0"/>
              <a:t>S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ign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-On with the portal and the rest of the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AppDB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 sub-services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Scalable architecture (one front-end many back-ends for load balancing)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6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1600" kern="0" dirty="0" smtClean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16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1600" kern="0" dirty="0" smtClean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1200" b="1" kern="0" dirty="0" smtClean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1200" b="1" kern="0" dirty="0" smtClean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1200" b="1" kern="0" dirty="0" smtClean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1200" b="1" kern="0" dirty="0" smtClean="0"/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sz="1200" b="1" kern="0" dirty="0" smtClean="0"/>
              <a:t>[</a:t>
            </a:r>
            <a:r>
              <a:rPr lang="en-US" sz="1200" b="1" kern="0" dirty="0" smtClean="0"/>
              <a:t>1]. https://appdb.egi.eu/store/software/infrastructure.manager.im</a:t>
            </a:r>
            <a:endParaRPr kumimoji="0" lang="en-US" sz="12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/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</a:rPr>
              <a:t>The VMops dashboard (3/3)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7158" y="1285860"/>
            <a:ext cx="8229240" cy="397764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224"/>
            <a:ext cx="3857652" cy="27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00166" y="1357298"/>
            <a:ext cx="6286544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…lets see in action: </a:t>
            </a:r>
            <a:r>
              <a:rPr lang="en-US" sz="2000" dirty="0" smtClean="0">
                <a:hlinkClick r:id="rId3"/>
              </a:rPr>
              <a:t>https://dashboard.appdb.egi.eu</a:t>
            </a:r>
            <a:r>
              <a:rPr lang="en-US" sz="2000" dirty="0" smtClean="0"/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4357718" cy="28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ChangeArrowheads="1"/>
          </p:cNvSpPr>
          <p:nvPr/>
        </p:nvSpPr>
        <p:spPr bwMode="auto">
          <a:xfrm>
            <a:off x="1142976" y="188913"/>
            <a:ext cx="7750199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</a:rPr>
              <a:t>Status &amp; Open Items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158" y="1643050"/>
            <a:ext cx="8572560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en-US" dirty="0" smtClean="0"/>
              <a:t>In a pre-release state – </a:t>
            </a:r>
            <a:r>
              <a:rPr lang="en-US" dirty="0" err="1" smtClean="0"/>
              <a:t>VMOps</a:t>
            </a:r>
            <a:r>
              <a:rPr lang="en-US" dirty="0" smtClean="0"/>
              <a:t> its being tested by a group of experts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600" dirty="0" smtClean="0"/>
              <a:t>First release is expected in the next month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   Contextualization script builder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   VM Monitoring component</a:t>
            </a:r>
          </a:p>
          <a:p>
            <a:pPr lvl="0">
              <a:buFont typeface="Wingdings" pitchFamily="2" charset="2"/>
              <a:buChar char="q"/>
            </a:pPr>
            <a:endParaRPr lang="en-US" sz="2000" dirty="0" smtClean="0"/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en-US" dirty="0" smtClean="0"/>
              <a:t>Quite a few issues have been identified and should be internally discussed and preferably addressed before the first production-grade release:</a:t>
            </a:r>
          </a:p>
          <a:p>
            <a:pPr lvl="1"/>
            <a:r>
              <a:rPr lang="en-US" dirty="0" smtClean="0"/>
              <a:t>Policy related: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600" dirty="0" smtClean="0"/>
              <a:t>Common policy for public IPs assignment/availability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/>
              <a:t>  Common policy for block storage i.e. storage size, need for device id or not, etc.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/>
              <a:t>  Security based policies i.e. who should be able to revoke suspicious instances, user should provide his own key or let the </a:t>
            </a:r>
            <a:r>
              <a:rPr lang="en-US" sz="1600" dirty="0" err="1" smtClean="0"/>
              <a:t>AppDB</a:t>
            </a:r>
            <a:r>
              <a:rPr lang="en-US" sz="1600" dirty="0" smtClean="0"/>
              <a:t> to create (and keep!) one for him</a:t>
            </a:r>
          </a:p>
          <a:p>
            <a:pPr lvl="1"/>
            <a:r>
              <a:rPr lang="en-US" dirty="0" smtClean="0"/>
              <a:t>Infrastructure related: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1600" dirty="0" smtClean="0"/>
              <a:t>Information mismatch between Information system and OCCI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/>
              <a:t>  Image update issue on sites and/or issues on Information system</a:t>
            </a:r>
          </a:p>
          <a:p>
            <a:pPr lvl="2">
              <a:buFont typeface="Wingdings" pitchFamily="2" charset="2"/>
              <a:buChar char="ü"/>
            </a:pPr>
            <a:r>
              <a:rPr lang="en-US" sz="1600" dirty="0" smtClean="0"/>
              <a:t>  Incompatible image files</a:t>
            </a:r>
          </a:p>
          <a:p>
            <a:pPr lvl="2">
              <a:buFont typeface="Wingdings" pitchFamily="2" charset="2"/>
              <a:buChar char="ü"/>
            </a:pP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ChangeArrowheads="1"/>
          </p:cNvSpPr>
          <p:nvPr/>
        </p:nvSpPr>
        <p:spPr bwMode="auto">
          <a:xfrm>
            <a:off x="1142976" y="188913"/>
            <a:ext cx="7750199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</a:rPr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158" y="142873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Users may ….</a:t>
            </a:r>
          </a:p>
          <a:p>
            <a:pPr lvl="0"/>
            <a:endParaRPr lang="en-US" sz="2000" dirty="0" smtClean="0"/>
          </a:p>
          <a:p>
            <a:pPr lvl="0"/>
            <a:endParaRPr lang="en-US" sz="1600" dirty="0" smtClean="0"/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287338" y="2586051"/>
            <a:ext cx="5400675" cy="2592387"/>
          </a:xfrm>
          <a:prstGeom prst="roundRect">
            <a:avLst>
              <a:gd name="adj" fmla="val 16667"/>
            </a:avLst>
          </a:prstGeom>
          <a:solidFill>
            <a:srgbClr val="EAEAEA">
              <a:alpha val="59999"/>
            </a:srgbClr>
          </a:solidFill>
          <a:ln w="2540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/>
            <a:r>
              <a:rPr lang="en-GB" sz="2000" i="1" dirty="0" err="1">
                <a:latin typeface="Verdana" pitchFamily="34" charset="0"/>
                <a:ea typeface="ＭＳ Ｐゴシック" pitchFamily="34" charset="-128"/>
              </a:rPr>
              <a:t>AppDB</a:t>
            </a:r>
            <a:endParaRPr lang="en-GB" sz="2000" i="1" dirty="0">
              <a:latin typeface="Verdana" pitchFamily="34" charset="0"/>
              <a:ea typeface="ＭＳ Ｐゴシック" pitchFamily="34" charset="-128"/>
            </a:endParaRPr>
          </a:p>
          <a:p>
            <a:pPr algn="r"/>
            <a:endParaRPr lang="en-GB" sz="1400" i="1" dirty="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Rounded Rectangle 4"/>
          <p:cNvSpPr>
            <a:spLocks noChangeArrowheads="1"/>
          </p:cNvSpPr>
          <p:nvPr/>
        </p:nvSpPr>
        <p:spPr bwMode="auto">
          <a:xfrm>
            <a:off x="503238" y="2730513"/>
            <a:ext cx="1295400" cy="720725"/>
          </a:xfrm>
          <a:prstGeom prst="roundRect">
            <a:avLst>
              <a:gd name="adj" fmla="val 16667"/>
            </a:avLst>
          </a:prstGeom>
          <a:solidFill>
            <a:srgbClr val="FF9900">
              <a:alpha val="59999"/>
            </a:srgbClr>
          </a:solidFill>
          <a:ln w="2540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/>
            <a:r>
              <a:rPr lang="en-GB" sz="1400" i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vAppliance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503238" y="3522676"/>
            <a:ext cx="1295400" cy="720725"/>
          </a:xfrm>
          <a:prstGeom prst="roundRect">
            <a:avLst>
              <a:gd name="adj" fmla="val 16667"/>
            </a:avLst>
          </a:prstGeom>
          <a:solidFill>
            <a:srgbClr val="339966">
              <a:alpha val="59999"/>
            </a:srgbClr>
          </a:solidFill>
          <a:ln w="2540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/>
            <a:r>
              <a:rPr lang="en-GB" sz="1400" i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Software</a:t>
            </a:r>
          </a:p>
        </p:txBody>
      </p:sp>
      <p:sp>
        <p:nvSpPr>
          <p:cNvPr id="9" name="Rounded Rectangle 4"/>
          <p:cNvSpPr>
            <a:spLocks noChangeArrowheads="1"/>
          </p:cNvSpPr>
          <p:nvPr/>
        </p:nvSpPr>
        <p:spPr bwMode="auto">
          <a:xfrm>
            <a:off x="503238" y="4314838"/>
            <a:ext cx="1295400" cy="720725"/>
          </a:xfrm>
          <a:prstGeom prst="roundRect">
            <a:avLst>
              <a:gd name="adj" fmla="val 16667"/>
            </a:avLst>
          </a:prstGeom>
          <a:solidFill>
            <a:schemeClr val="accent1">
              <a:alpha val="59999"/>
            </a:schemeClr>
          </a:solidFill>
          <a:ln w="2540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/>
            <a:r>
              <a:rPr lang="en-GB" sz="1400" i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Datasets</a:t>
            </a:r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3133724" y="3583001"/>
            <a:ext cx="1295400" cy="720725"/>
          </a:xfrm>
          <a:prstGeom prst="roundRect">
            <a:avLst>
              <a:gd name="adj" fmla="val 16667"/>
            </a:avLst>
          </a:prstGeom>
          <a:solidFill>
            <a:srgbClr val="EAEAEA">
              <a:alpha val="59999"/>
            </a:srgbClr>
          </a:solidFill>
          <a:ln w="2540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/>
            <a:r>
              <a:rPr lang="en-GB" sz="1400" i="1" dirty="0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VM image</a:t>
            </a:r>
            <a:endParaRPr lang="en-GB" sz="1400" i="1" dirty="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087563" y="4364051"/>
            <a:ext cx="2085975" cy="504825"/>
          </a:xfrm>
          <a:custGeom>
            <a:avLst/>
            <a:gdLst>
              <a:gd name="T0" fmla="*/ 155162152 w 21600"/>
              <a:gd name="T1" fmla="*/ 0 h 21600"/>
              <a:gd name="T2" fmla="*/ 108875543 w 21600"/>
              <a:gd name="T3" fmla="*/ 3673397 h 21600"/>
              <a:gd name="T4" fmla="*/ 0 w 21600"/>
              <a:gd name="T5" fmla="*/ 10597374 h 21600"/>
              <a:gd name="T6" fmla="*/ 86380411 w 21600"/>
              <a:gd name="T7" fmla="*/ 11798530 h 21600"/>
              <a:gd name="T8" fmla="*/ 172751551 w 21600"/>
              <a:gd name="T9" fmla="*/ 8041021 h 21600"/>
              <a:gd name="T10" fmla="*/ 201448665 w 21600"/>
              <a:gd name="T11" fmla="*/ 367339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01 h 21600"/>
              <a:gd name="T20" fmla="*/ 1852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37" y="0"/>
                </a:moveTo>
                <a:lnTo>
                  <a:pt x="11674" y="6725"/>
                </a:lnTo>
                <a:lnTo>
                  <a:pt x="14751" y="6725"/>
                </a:lnTo>
                <a:lnTo>
                  <a:pt x="14751" y="17201"/>
                </a:lnTo>
                <a:lnTo>
                  <a:pt x="0" y="17201"/>
                </a:lnTo>
                <a:lnTo>
                  <a:pt x="0" y="21600"/>
                </a:lnTo>
                <a:lnTo>
                  <a:pt x="18523" y="21600"/>
                </a:lnTo>
                <a:lnTo>
                  <a:pt x="18523" y="6725"/>
                </a:lnTo>
                <a:lnTo>
                  <a:pt x="21600" y="67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flipV="1">
            <a:off x="2089150" y="3019438"/>
            <a:ext cx="2085975" cy="504825"/>
          </a:xfrm>
          <a:custGeom>
            <a:avLst/>
            <a:gdLst>
              <a:gd name="T0" fmla="*/ 155162152 w 21600"/>
              <a:gd name="T1" fmla="*/ 0 h 21600"/>
              <a:gd name="T2" fmla="*/ 108875543 w 21600"/>
              <a:gd name="T3" fmla="*/ 3673397 h 21600"/>
              <a:gd name="T4" fmla="*/ 0 w 21600"/>
              <a:gd name="T5" fmla="*/ 10597374 h 21600"/>
              <a:gd name="T6" fmla="*/ 86380411 w 21600"/>
              <a:gd name="T7" fmla="*/ 11798530 h 21600"/>
              <a:gd name="T8" fmla="*/ 172751551 w 21600"/>
              <a:gd name="T9" fmla="*/ 8041021 h 21600"/>
              <a:gd name="T10" fmla="*/ 201448665 w 21600"/>
              <a:gd name="T11" fmla="*/ 367339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01 h 21600"/>
              <a:gd name="T20" fmla="*/ 1852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637" y="0"/>
                </a:moveTo>
                <a:lnTo>
                  <a:pt x="11674" y="6725"/>
                </a:lnTo>
                <a:lnTo>
                  <a:pt x="14751" y="6725"/>
                </a:lnTo>
                <a:lnTo>
                  <a:pt x="14751" y="17201"/>
                </a:lnTo>
                <a:lnTo>
                  <a:pt x="0" y="17201"/>
                </a:lnTo>
                <a:lnTo>
                  <a:pt x="0" y="21600"/>
                </a:lnTo>
                <a:lnTo>
                  <a:pt x="18523" y="21600"/>
                </a:lnTo>
                <a:lnTo>
                  <a:pt x="18523" y="6725"/>
                </a:lnTo>
                <a:lnTo>
                  <a:pt x="21600" y="67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2087563" y="3738576"/>
            <a:ext cx="865187" cy="360362"/>
          </a:xfrm>
          <a:prstGeom prst="rightArrow">
            <a:avLst>
              <a:gd name="adj1" fmla="val 44491"/>
              <a:gd name="adj2" fmla="val 5992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20" descr="appdb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13" y="4459301"/>
            <a:ext cx="381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4535488" y="3738576"/>
            <a:ext cx="1728787" cy="360362"/>
          </a:xfrm>
          <a:custGeom>
            <a:avLst/>
            <a:gdLst>
              <a:gd name="T0" fmla="*/ 86431115 w 21600"/>
              <a:gd name="T1" fmla="*/ 0 h 21600"/>
              <a:gd name="T2" fmla="*/ 0 w 21600"/>
              <a:gd name="T3" fmla="*/ 3006053 h 21600"/>
              <a:gd name="T4" fmla="*/ 86431115 w 21600"/>
              <a:gd name="T5" fmla="*/ 6012089 h 21600"/>
              <a:gd name="T6" fmla="*/ 115241500 w 21600"/>
              <a:gd name="T7" fmla="*/ 30060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823075" y="3522676"/>
            <a:ext cx="1417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EGI </a:t>
            </a:r>
            <a:r>
              <a:rPr lang="en-US" sz="1400" i="1" dirty="0" err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fedCloud</a:t>
            </a:r>
            <a:r>
              <a:rPr lang="en-US" sz="1400" i="1" dirty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r>
              <a:rPr lang="en-US" sz="1400" i="1" dirty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infrastructure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990940" y="4000504"/>
            <a:ext cx="1571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Cont. scripts</a:t>
            </a:r>
            <a:endParaRPr lang="en-US" sz="1200" i="1" dirty="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000232" y="4857760"/>
            <a:ext cx="1451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Block storage(s)</a:t>
            </a:r>
            <a:endParaRPr lang="en-US" sz="1200" i="1" dirty="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000232" y="2743202"/>
            <a:ext cx="1857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Publish or pick one</a:t>
            </a:r>
            <a:endParaRPr lang="en-US" sz="1200" i="1" dirty="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20" name="Picture 16" descr="white-clouds-png-cloud-1979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2227276"/>
            <a:ext cx="30591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000232" y="3357562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Publish or </a:t>
            </a:r>
          </a:p>
          <a:p>
            <a:r>
              <a:rPr lang="en-US" sz="1200" i="1" dirty="0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pick one</a:t>
            </a:r>
            <a:endParaRPr lang="en-US" sz="1200" i="1" dirty="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973598" y="4500570"/>
            <a:ext cx="1857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Publish or pick one</a:t>
            </a:r>
            <a:endParaRPr lang="en-US" sz="1200" i="1" dirty="0">
              <a:solidFill>
                <a:schemeClr val="tx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Shape 1"/>
          <p:cNvSpPr txBox="1">
            <a:spLocks noChangeArrowheads="1"/>
          </p:cNvSpPr>
          <p:nvPr/>
        </p:nvSpPr>
        <p:spPr bwMode="auto">
          <a:xfrm>
            <a:off x="1547813" y="188913"/>
            <a:ext cx="73453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nl-NL" sz="3000" b="1" dirty="0">
                <a:solidFill>
                  <a:srgbClr val="4F85C3"/>
                </a:solidFill>
                <a:latin typeface="Segoe UI" pitchFamily="34" charset="0"/>
              </a:rPr>
              <a:t>Capabilities</a:t>
            </a:r>
            <a:endParaRPr lang="en-US" dirty="0"/>
          </a:p>
        </p:txBody>
      </p:sp>
      <p:sp>
        <p:nvSpPr>
          <p:cNvPr id="79875" name="TextShape 3"/>
          <p:cNvSpPr txBox="1">
            <a:spLocks noChangeArrowheads="1"/>
          </p:cNvSpPr>
          <p:nvPr/>
        </p:nvSpPr>
        <p:spPr bwMode="auto">
          <a:xfrm>
            <a:off x="500034" y="2571744"/>
            <a:ext cx="8424862" cy="20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buFont typeface="Arial" charset="0"/>
              <a:buNone/>
            </a:pP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A community driven, central service that stores and provides: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nl-NL" b="1" dirty="0">
                <a:solidFill>
                  <a:srgbClr val="000000"/>
                </a:solidFill>
                <a:latin typeface="Segoe UI" pitchFamily="34" charset="0"/>
              </a:rPr>
              <a:t>  software solutions</a:t>
            </a: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(in the form of native software and/or virtual 	appliances), originated from almost every scientific area/discipline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 reference of scientific </a:t>
            </a:r>
            <a:r>
              <a:rPr lang="nl-NL" b="1" dirty="0">
                <a:solidFill>
                  <a:srgbClr val="000000"/>
                </a:solidFill>
                <a:latin typeface="Segoe UI" pitchFamily="34" charset="0"/>
              </a:rPr>
              <a:t>datasets</a:t>
            </a: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</a:t>
            </a:r>
            <a:r>
              <a:rPr lang="nl-NL" dirty="0" smtClean="0">
                <a:solidFill>
                  <a:srgbClr val="000000"/>
                </a:solidFill>
                <a:latin typeface="Segoe UI" pitchFamily="34" charset="0"/>
              </a:rPr>
              <a:t>(</a:t>
            </a:r>
            <a:r>
              <a:rPr lang="nl-NL" dirty="0" smtClean="0">
                <a:solidFill>
                  <a:srgbClr val="4F85C3"/>
                </a:solidFill>
                <a:latin typeface="Segoe UI" pitchFamily="34" charset="0"/>
              </a:rPr>
              <a:t>pilot - under </a:t>
            </a:r>
            <a:r>
              <a:rPr lang="nl-NL" dirty="0">
                <a:solidFill>
                  <a:srgbClr val="4F85C3"/>
                </a:solidFill>
                <a:latin typeface="Segoe UI" pitchFamily="34" charset="0"/>
              </a:rPr>
              <a:t>development</a:t>
            </a: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)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 the </a:t>
            </a:r>
            <a:r>
              <a:rPr lang="nl-NL" b="1" dirty="0">
                <a:solidFill>
                  <a:srgbClr val="000000"/>
                </a:solidFill>
                <a:latin typeface="Segoe UI" pitchFamily="34" charset="0"/>
              </a:rPr>
              <a:t>programmers</a:t>
            </a: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and </a:t>
            </a:r>
            <a:r>
              <a:rPr lang="nl-NL" b="1" dirty="0">
                <a:solidFill>
                  <a:srgbClr val="000000"/>
                </a:solidFill>
                <a:latin typeface="Segoe UI" pitchFamily="34" charset="0"/>
              </a:rPr>
              <a:t>scientists</a:t>
            </a: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responsible for them 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 the </a:t>
            </a:r>
            <a:r>
              <a:rPr lang="nl-NL" b="1" dirty="0">
                <a:solidFill>
                  <a:srgbClr val="000000"/>
                </a:solidFill>
                <a:latin typeface="Segoe UI" pitchFamily="34" charset="0"/>
              </a:rPr>
              <a:t>publications</a:t>
            </a:r>
            <a:r>
              <a:rPr lang="nl-NL" dirty="0">
                <a:solidFill>
                  <a:srgbClr val="000000"/>
                </a:solidFill>
                <a:latin typeface="Segoe UI" pitchFamily="34" charset="0"/>
              </a:rPr>
              <a:t> derived from the registered items (SW, VA &amp; datasets</a:t>
            </a:r>
            <a:r>
              <a:rPr lang="nl-NL" dirty="0" smtClean="0">
                <a:solidFill>
                  <a:srgbClr val="000000"/>
                </a:solidFill>
                <a:latin typeface="Segoe UI" pitchFamily="34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240" cy="114516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3000" b="1" kern="1200" dirty="0" smtClean="0">
                <a:solidFill>
                  <a:srgbClr val="4F85C3"/>
                </a:solidFill>
                <a:latin typeface="Segoe UI" pitchFamily="34" charset="0"/>
                <a:ea typeface="+mn-ea"/>
                <a:cs typeface="DejaVu Sans" pitchFamily="34" charset="0"/>
              </a:rPr>
              <a:t>General features (1/2)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602163" y="1687513"/>
            <a:ext cx="454183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GB" sz="1500" b="1">
              <a:latin typeface="Calibri" pitchFamily="34" charset="0"/>
              <a:cs typeface="Segoe U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 b="1">
                <a:latin typeface="Calibri" pitchFamily="34" charset="0"/>
                <a:cs typeface="Segoe UI" pitchFamily="34" charset="0"/>
              </a:rPr>
              <a:t>dissemination of information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cs typeface="Segoe UI" pitchFamily="34" charset="0"/>
              </a:rPr>
              <a:t>    custom RSS/Atom news feeds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cs typeface="Segoe UI" pitchFamily="34" charset="0"/>
              </a:rPr>
              <a:t>    news e-mail subscription lists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cs typeface="Segoe UI" pitchFamily="34" charset="0"/>
              </a:rPr>
              <a:t>    user focused communication (messaging, requests, etc)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cs typeface="Segoe UI" pitchFamily="34" charset="0"/>
              </a:rPr>
              <a:t>    special dissemination tool for sending ad-hoc messages to scientists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cs typeface="Segoe UI" pitchFamily="34" charset="0"/>
              </a:rPr>
              <a:t>    'follow' button for receiving all the activity related to a registered item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cs typeface="Segoe UI" pitchFamily="34" charset="0"/>
              </a:rPr>
              <a:t>    dissemination features customizable through user preferences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cs typeface="Segoe UI" pitchFamily="34" charset="0"/>
              </a:rPr>
              <a:t>    sharing content with social networks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1500">
              <a:latin typeface="Calibri" pitchFamily="34" charset="0"/>
              <a:cs typeface="Segoe U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1500"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304800" y="1192213"/>
            <a:ext cx="41910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5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information</a:t>
            </a:r>
            <a:r>
              <a:rPr lang="en-GB" sz="2400" b="1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sz="15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retrieval</a:t>
            </a:r>
          </a:p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>
                <a:solidFill>
                  <a:srgbClr val="000000"/>
                </a:solidFill>
                <a:ea typeface="ＭＳ Ｐゴシック" pitchFamily="34" charset="-128"/>
              </a:rPr>
              <a:t> 	</a:t>
            </a:r>
            <a:r>
              <a:rPr lang="en-GB" sz="15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advanced searching mechanism (rated search 	results)</a:t>
            </a:r>
          </a:p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5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	'faceted search' mechanism for 	refinements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GB" sz="15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500" b="1">
                <a:latin typeface="Calibri" pitchFamily="34" charset="0"/>
                <a:ea typeface="ＭＳ Ｐゴシック" pitchFamily="34" charset="-128"/>
              </a:rPr>
              <a:t>quality of information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ea typeface="ＭＳ Ｐゴシック" pitchFamily="34" charset="-128"/>
              </a:rPr>
              <a:t>content tagging, ratting, commenting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ea typeface="ＭＳ Ｐゴシック" pitchFamily="34" charset="-128"/>
              </a:rPr>
              <a:t>per registered item contact expertise information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ea typeface="ＭＳ Ｐゴシック" pitchFamily="34" charset="-128"/>
              </a:rPr>
              <a:t>problem and comment abuse report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ea typeface="ＭＳ Ｐゴシック" pitchFamily="34" charset="-128"/>
              </a:rPr>
              <a:t>centrally managed quality control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150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500" b="1">
                <a:latin typeface="Calibri" pitchFamily="34" charset="0"/>
                <a:ea typeface="ＭＳ Ｐゴシック" pitchFamily="34" charset="-128"/>
              </a:rPr>
              <a:t>taxonomy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ea typeface="ＭＳ Ｐゴシック" pitchFamily="34" charset="-128"/>
              </a:rPr>
              <a:t>technical classification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ea typeface="ＭＳ Ｐゴシック" pitchFamily="34" charset="-128"/>
              </a:rPr>
              <a:t>scientific classification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>
                <a:latin typeface="Calibri" pitchFamily="34" charset="0"/>
                <a:ea typeface="ＭＳ Ｐゴシック" pitchFamily="34" charset="-128"/>
              </a:rPr>
              <a:t>tagging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150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3" y="4508500"/>
            <a:ext cx="1362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240" cy="1145160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000" b="1" kern="1200" dirty="0" smtClean="0">
                <a:solidFill>
                  <a:srgbClr val="4F85C3"/>
                </a:solidFill>
                <a:latin typeface="Segoe UI" pitchFamily="34" charset="0"/>
                <a:ea typeface="+mn-ea"/>
                <a:cs typeface="DejaVu Sans" pitchFamily="34" charset="0"/>
              </a:rPr>
              <a:t>General features (2/2)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82563" y="1039813"/>
            <a:ext cx="4541837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GB" sz="1500" b="1" dirty="0">
              <a:latin typeface="Calibri" pitchFamily="34" charset="0"/>
              <a:cs typeface="Segoe U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500" b="1" dirty="0" err="1">
                <a:latin typeface="Calibri" pitchFamily="34" charset="0"/>
                <a:cs typeface="Segoe UI" pitchFamily="34" charset="0"/>
              </a:rPr>
              <a:t>AuthN</a:t>
            </a:r>
            <a:r>
              <a:rPr lang="en-GB" sz="1500" b="1" dirty="0">
                <a:latin typeface="Calibri" pitchFamily="34" charset="0"/>
                <a:cs typeface="Segoe UI" pitchFamily="34" charset="0"/>
              </a:rPr>
              <a:t>/</a:t>
            </a:r>
            <a:r>
              <a:rPr lang="en-GB" sz="1500" b="1" dirty="0" err="1">
                <a:latin typeface="Calibri" pitchFamily="34" charset="0"/>
                <a:cs typeface="Segoe UI" pitchFamily="34" charset="0"/>
              </a:rPr>
              <a:t>AuthZ</a:t>
            </a:r>
            <a:r>
              <a:rPr lang="en-GB" sz="1500" b="1" dirty="0">
                <a:latin typeface="Calibri" pitchFamily="34" charset="0"/>
                <a:cs typeface="Segoe UI" pitchFamily="34" charset="0"/>
              </a:rPr>
              <a:t> and security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 dirty="0">
                <a:latin typeface="Calibri" pitchFamily="34" charset="0"/>
                <a:cs typeface="Segoe UI" pitchFamily="34" charset="0"/>
              </a:rPr>
              <a:t>    advanced </a:t>
            </a:r>
            <a:r>
              <a:rPr lang="en-GB" sz="1500" dirty="0" err="1">
                <a:latin typeface="Calibri" pitchFamily="34" charset="0"/>
                <a:cs typeface="Segoe UI" pitchFamily="34" charset="0"/>
              </a:rPr>
              <a:t>AuthN</a:t>
            </a:r>
            <a:r>
              <a:rPr lang="en-GB" sz="1500" dirty="0">
                <a:latin typeface="Calibri" pitchFamily="34" charset="0"/>
                <a:cs typeface="Segoe UI" pitchFamily="34" charset="0"/>
              </a:rPr>
              <a:t>/</a:t>
            </a:r>
            <a:r>
              <a:rPr lang="en-GB" sz="1500" dirty="0" err="1">
                <a:latin typeface="Calibri" pitchFamily="34" charset="0"/>
                <a:cs typeface="Segoe UI" pitchFamily="34" charset="0"/>
              </a:rPr>
              <a:t>AuthZ</a:t>
            </a:r>
            <a:r>
              <a:rPr lang="en-GB" sz="1500" dirty="0">
                <a:latin typeface="Calibri" pitchFamily="34" charset="0"/>
                <a:cs typeface="Segoe UI" pitchFamily="34" charset="0"/>
              </a:rPr>
              <a:t> mechanisms (</a:t>
            </a:r>
            <a:r>
              <a:rPr lang="en-GB" sz="1500" b="1" dirty="0" err="1">
                <a:latin typeface="Calibri" pitchFamily="34" charset="0"/>
                <a:cs typeface="Segoe UI" pitchFamily="34" charset="0"/>
              </a:rPr>
              <a:t>simpleSAML</a:t>
            </a:r>
            <a:r>
              <a:rPr lang="en-GB" sz="1500" dirty="0">
                <a:latin typeface="Calibri" pitchFamily="34" charset="0"/>
                <a:cs typeface="Segoe UI" pitchFamily="34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 dirty="0">
                <a:latin typeface="Calibri" pitchFamily="34" charset="0"/>
                <a:cs typeface="Segoe UI" pitchFamily="34" charset="0"/>
              </a:rPr>
              <a:t>    integrated with </a:t>
            </a:r>
            <a:r>
              <a:rPr lang="en-GB" sz="1500" b="1" dirty="0" smtClean="0">
                <a:latin typeface="Calibri" pitchFamily="34" charset="0"/>
                <a:cs typeface="Segoe UI" pitchFamily="34" charset="0"/>
              </a:rPr>
              <a:t>EGISSO, EGI AAI, </a:t>
            </a:r>
            <a:r>
              <a:rPr lang="en-GB" sz="1500" b="1" dirty="0" err="1" smtClean="0">
                <a:latin typeface="Calibri" pitchFamily="34" charset="0"/>
                <a:cs typeface="Segoe UI" pitchFamily="34" charset="0"/>
              </a:rPr>
              <a:t>eduGAIN</a:t>
            </a:r>
            <a:endParaRPr lang="en-GB" sz="1500" b="1" dirty="0">
              <a:latin typeface="Calibri" pitchFamily="34" charset="0"/>
              <a:cs typeface="Segoe U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 dirty="0">
                <a:latin typeface="Calibri" pitchFamily="34" charset="0"/>
                <a:cs typeface="Segoe UI" pitchFamily="34" charset="0"/>
              </a:rPr>
              <a:t>    support for </a:t>
            </a:r>
            <a:r>
              <a:rPr lang="en-GB" sz="1500" b="1" dirty="0">
                <a:latin typeface="Calibri" pitchFamily="34" charset="0"/>
                <a:cs typeface="Segoe UI" pitchFamily="34" charset="0"/>
              </a:rPr>
              <a:t>multiple </a:t>
            </a:r>
            <a:r>
              <a:rPr lang="en-GB" sz="1500" b="1" dirty="0" smtClean="0">
                <a:latin typeface="Calibri" pitchFamily="34" charset="0"/>
                <a:cs typeface="Segoe UI" pitchFamily="34" charset="0"/>
              </a:rPr>
              <a:t>accounts </a:t>
            </a:r>
            <a:r>
              <a:rPr lang="en-GB" sz="1500" dirty="0" smtClean="0">
                <a:latin typeface="Calibri" pitchFamily="34" charset="0"/>
                <a:cs typeface="Segoe UI" pitchFamily="34" charset="0"/>
              </a:rPr>
              <a:t>for accessing user’s personal profile</a:t>
            </a:r>
            <a:endParaRPr lang="en-GB" sz="1500" b="1" dirty="0">
              <a:latin typeface="Calibri" pitchFamily="34" charset="0"/>
              <a:cs typeface="Segoe U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500" dirty="0">
                <a:latin typeface="Calibri" pitchFamily="34" charset="0"/>
                <a:cs typeface="Segoe UI" pitchFamily="34" charset="0"/>
              </a:rPr>
              <a:t>    </a:t>
            </a:r>
            <a:r>
              <a:rPr lang="en-US" sz="1500" b="1" dirty="0">
                <a:latin typeface="Calibri" pitchFamily="34" charset="0"/>
                <a:cs typeface="Segoe UI" pitchFamily="34" charset="0"/>
              </a:rPr>
              <a:t>internally managed </a:t>
            </a:r>
            <a:r>
              <a:rPr lang="en-US" sz="1500" b="1" dirty="0" err="1">
                <a:latin typeface="Calibri" pitchFamily="34" charset="0"/>
                <a:cs typeface="Segoe UI" pitchFamily="34" charset="0"/>
              </a:rPr>
              <a:t>AuthZ</a:t>
            </a:r>
            <a:r>
              <a:rPr lang="en-US" sz="1500" dirty="0">
                <a:latin typeface="Calibri" pitchFamily="34" charset="0"/>
                <a:cs typeface="Segoe UI" pitchFamily="34" charset="0"/>
              </a:rPr>
              <a:t>, based on allowed actions, roles and permissions</a:t>
            </a:r>
            <a:endParaRPr lang="en-GB" sz="1500" dirty="0">
              <a:latin typeface="Calibri" pitchFamily="34" charset="0"/>
              <a:cs typeface="Segoe U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 dirty="0">
                <a:latin typeface="Calibri" pitchFamily="34" charset="0"/>
                <a:cs typeface="Segoe UI" pitchFamily="34" charset="0"/>
              </a:rPr>
              <a:t>    everything is under https channel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1500" dirty="0">
              <a:latin typeface="Calibri" pitchFamily="34" charset="0"/>
              <a:cs typeface="Segoe U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 b="1" dirty="0">
                <a:latin typeface="Calibri" pitchFamily="34" charset="0"/>
                <a:cs typeface="Segoe UI" pitchFamily="34" charset="0"/>
              </a:rPr>
              <a:t>relations…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500" dirty="0">
                <a:latin typeface="Calibri" pitchFamily="34" charset="0"/>
                <a:cs typeface="Segoe UI" pitchFamily="34" charset="0"/>
              </a:rPr>
              <a:t>… between all the entities listed below, are possible: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software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virtual appliances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datasets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persons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virtual organizations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sites / resource providers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organizations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GB" sz="1300" dirty="0">
                <a:latin typeface="Calibri" pitchFamily="34" charset="0"/>
                <a:cs typeface="Segoe UI" pitchFamily="34" charset="0"/>
              </a:rPr>
              <a:t>projects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648200" y="1143000"/>
            <a:ext cx="43434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5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integration with </a:t>
            </a:r>
            <a:r>
              <a:rPr lang="en-GB" sz="15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AppDB</a:t>
            </a:r>
            <a:endParaRPr lang="en-GB" sz="15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RESTfull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API, supports operations following a CRUD convention.</a:t>
            </a:r>
          </a:p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flexible API stateless authentication mechanism using </a:t>
            </a:r>
            <a:r>
              <a:rPr lang="en-US" sz="15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Personal Access Tokens 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(no need for X509)</a:t>
            </a:r>
          </a:p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API documentation in good shape</a:t>
            </a:r>
            <a:endParaRPr lang="en-GB" sz="15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or even, by adapting the </a:t>
            </a:r>
            <a:r>
              <a:rPr lang="en-US" sz="1500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AppDB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Gadget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(easy – copy &amp; paste, one line of code – no technical skills required, you may get it 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hlinkClick r:id="rId2"/>
              </a:rPr>
              <a:t>here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)</a:t>
            </a:r>
            <a:endParaRPr lang="en-GB" sz="15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GB" sz="15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500" b="1" dirty="0" err="1">
                <a:latin typeface="Calibri" pitchFamily="34" charset="0"/>
                <a:ea typeface="ＭＳ Ｐゴシック" pitchFamily="34" charset="-128"/>
              </a:rPr>
              <a:t>AppDB</a:t>
            </a:r>
            <a:r>
              <a:rPr lang="en-GB" sz="1500" b="1" dirty="0">
                <a:latin typeface="Calibri" pitchFamily="34" charset="0"/>
                <a:ea typeface="ＭＳ Ｐゴシック" pitchFamily="34" charset="-128"/>
              </a:rPr>
              <a:t> already integrated with EGI services and beyond…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500" b="1" i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EGI GOCDB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for the list of sites and their end-points</a:t>
            </a:r>
          </a:p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b="1" i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Top-BDII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fetching sites dynamic </a:t>
            </a:r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information</a:t>
            </a:r>
          </a:p>
          <a:p>
            <a:pPr marL="0" lvl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EGI AAI</a:t>
            </a:r>
          </a:p>
          <a:p>
            <a:pPr marL="0" lvl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           for auth and high level authorization attributes</a:t>
            </a:r>
          </a:p>
          <a:p>
            <a:pPr marL="342900" indent="-3429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b="1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Perun</a:t>
            </a:r>
            <a:r>
              <a:rPr lang="en-US" sz="15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and </a:t>
            </a:r>
            <a:r>
              <a:rPr lang="en-US" sz="1500" b="1" i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EGI Operations Portal</a:t>
            </a:r>
          </a:p>
          <a:p>
            <a:pPr lvl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for VO related details + Authorization attributes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sz="1500" b="1" dirty="0" err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OpenAIRE</a:t>
            </a:r>
            <a:r>
              <a:rPr lang="en-GB" sz="15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: retrieving FP7 and H2020 projects and linked Organizations, persons and in the near future… </a:t>
            </a:r>
            <a:r>
              <a:rPr lang="en-GB" sz="15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publications</a:t>
            </a:r>
            <a:endParaRPr lang="en-GB" sz="15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240" cy="1145160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000" b="1" kern="1200" dirty="0" smtClean="0">
                <a:solidFill>
                  <a:srgbClr val="4F85C3"/>
                </a:solidFill>
                <a:latin typeface="Segoe UI" pitchFamily="34" charset="0"/>
                <a:ea typeface="+mn-ea"/>
                <a:cs typeface="DejaVu Sans" pitchFamily="34" charset="0"/>
              </a:rPr>
              <a:t>Indicative Statistics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19" y="2071678"/>
            <a:ext cx="3171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2184" y="1071546"/>
            <a:ext cx="44577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714620"/>
            <a:ext cx="4429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4126" y="4634568"/>
            <a:ext cx="21240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Connector 23"/>
          <p:cNvCxnSpPr/>
          <p:nvPr/>
        </p:nvCxnSpPr>
        <p:spPr>
          <a:xfrm rot="16200000" flipH="1">
            <a:off x="5108418" y="5269057"/>
            <a:ext cx="1338285" cy="15"/>
          </a:xfrm>
          <a:prstGeom prst="line">
            <a:avLst/>
          </a:prstGeom>
          <a:ln w="38100">
            <a:solidFill>
              <a:srgbClr val="405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8" idx="1"/>
          </p:cNvCxnSpPr>
          <p:nvPr/>
        </p:nvCxnSpPr>
        <p:spPr>
          <a:xfrm rot="10800000" flipH="1" flipV="1">
            <a:off x="3643306" y="3652832"/>
            <a:ext cx="2143140" cy="1490679"/>
          </a:xfrm>
          <a:prstGeom prst="line">
            <a:avLst/>
          </a:prstGeom>
          <a:ln w="38100">
            <a:solidFill>
              <a:srgbClr val="405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/>
          </p:cNvSpPr>
          <p:nvPr>
            <p:ph type="title"/>
          </p:nvPr>
        </p:nvSpPr>
        <p:spPr>
          <a:xfrm>
            <a:off x="1285852" y="273600"/>
            <a:ext cx="7400588" cy="797946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0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Software Marketplace</a:t>
            </a:r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1268412"/>
            <a:ext cx="8062912" cy="48037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1800" b="1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/>
              <a:t>Registry for Software items: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Applications, tools, Workflow frameworks and instances, Science Gateways, Middleware products, …)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/>
              <a:t>Offers release management capabilities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- unlimited series of releases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/>
              <a:t>	- light-weight &amp; collaborative, release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/>
              <a:t>	management process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		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/>
              <a:t>Acts as a repository for binary artifacts</a:t>
            </a:r>
          </a:p>
          <a:p>
            <a:pPr marL="788988" lvl="1" indent="-33178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 smtClean="0"/>
              <a:t>unlimited number of repositories per register software</a:t>
            </a:r>
          </a:p>
          <a:p>
            <a:pPr marL="788988" lvl="1" indent="-33178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 smtClean="0"/>
              <a:t>generic </a:t>
            </a:r>
            <a:r>
              <a:rPr lang="en-US" sz="1600" dirty="0" err="1" smtClean="0"/>
              <a:t>tarballs</a:t>
            </a:r>
            <a:r>
              <a:rPr lang="en-US" sz="1600" dirty="0" smtClean="0"/>
              <a:t>, RPM &amp; DEB (32bit/64bit) binaries</a:t>
            </a:r>
          </a:p>
          <a:p>
            <a:pPr marL="788988" lvl="1" indent="-33178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 smtClean="0"/>
              <a:t>multiple flavor / operating system combinations</a:t>
            </a:r>
          </a:p>
          <a:p>
            <a:pPr marL="788988" lvl="1" indent="-33178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 smtClean="0"/>
              <a:t>simplified, web-based, process for uploading the binary artifacts</a:t>
            </a:r>
          </a:p>
          <a:p>
            <a:pPr marL="788988" lvl="1" indent="-33178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 smtClean="0"/>
              <a:t>YUM &amp; APT repositories for automatic distribution</a:t>
            </a:r>
          </a:p>
          <a:p>
            <a:pPr marL="788988" lvl="1" indent="-331788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 dirty="0" smtClean="0"/>
              <a:t>artifacts populated through the UMD Community Repository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14554"/>
            <a:ext cx="3593260" cy="232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214414" y="273600"/>
            <a:ext cx="7472026" cy="797946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0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Cloud Marketplace (1/3)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1" y="1219200"/>
            <a:ext cx="5033970" cy="31384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/>
              <a:t>Registry for virtual appliances (VA)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a logical container of versioned image file &amp; metadata bundles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b="1" dirty="0" smtClean="0"/>
              <a:t>Registry for software appliances (SA)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a logical container of VA versions &amp; contextualization scripts bundles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/>
              <a:t>VA distribution medium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distributing endorsed VAs to the resource providers/sites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3286148" cy="28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1472" y="4433910"/>
            <a:ext cx="8429683" cy="17811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/>
              <a:t>Resource providers catalogue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list of the VAs which are available by each site/resource provider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b="1" dirty="0" smtClean="0"/>
              <a:t>Virtual Organizations (VO) catalogue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list of the VAs which are available for each VO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214414" y="273600"/>
            <a:ext cx="7472026" cy="797946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0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Cloud Marketplace (2/3)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219200"/>
            <a:ext cx="8355013" cy="4895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1800" i="1" dirty="0" smtClean="0"/>
              <a:t>Users may….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800" b="1" i="1" dirty="0" smtClean="0"/>
              <a:t>Visitors</a:t>
            </a:r>
            <a:r>
              <a:rPr lang="en-US" sz="1800" dirty="0" smtClean="0"/>
              <a:t>: </a:t>
            </a:r>
            <a:r>
              <a:rPr lang="en-US" sz="1600" dirty="0" smtClean="0"/>
              <a:t>Search, download for personal/local use, get all the technical information on how a VA can be used under the EGI </a:t>
            </a:r>
            <a:r>
              <a:rPr lang="en-US" sz="1600" dirty="0" err="1" smtClean="0"/>
              <a:t>FedCloud</a:t>
            </a:r>
            <a:r>
              <a:rPr lang="en-US" sz="1600" dirty="0" smtClean="0"/>
              <a:t> Infrastructure, where (site) is available, to which VO the user should be member for using the VA,….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i="1" dirty="0" smtClean="0"/>
              <a:t>Virtual Appliance Providers/Submitters</a:t>
            </a:r>
            <a:r>
              <a:rPr lang="en-US" sz="1800" dirty="0" smtClean="0"/>
              <a:t> 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600" dirty="0" smtClean="0"/>
              <a:t>Register Virtual Appliance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600" dirty="0" smtClean="0"/>
              <a:t>Create/Update Virtual Appliance versions and link a VM image to them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600" dirty="0" smtClean="0"/>
              <a:t>Provide a contextualization script for each VM image 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i="1" dirty="0" smtClean="0"/>
              <a:t>Project &amp; VO Managers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600" dirty="0" smtClean="0"/>
              <a:t>Select which of the registered Virtual Appliances, should be pushed to the cloud infrastructure (sites).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600" dirty="0" smtClean="0"/>
              <a:t>The </a:t>
            </a:r>
            <a:r>
              <a:rPr lang="en-US" sz="1600" dirty="0" err="1" smtClean="0"/>
              <a:t>AppDB</a:t>
            </a:r>
            <a:r>
              <a:rPr lang="en-US" sz="1600" dirty="0" smtClean="0"/>
              <a:t> system takes the responsibility for distributing the “chosen” ones to the respective Resource providers/sites.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600" dirty="0" err="1" smtClean="0"/>
              <a:t>AppDB</a:t>
            </a:r>
            <a:r>
              <a:rPr lang="en-US" sz="1600" dirty="0" smtClean="0"/>
              <a:t> gets feedback from the sites that the Virtual Appliances are indeed available ready to be used by the users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endParaRPr lang="en-US" sz="1000" dirty="0" smtClean="0"/>
          </a:p>
          <a:p>
            <a:pPr marL="342900" lvl="1" indent="-342900" eaLnBrk="1" hangingPunct="1">
              <a:lnSpc>
                <a:spcPct val="80000"/>
              </a:lnSpc>
              <a:buNone/>
            </a:pPr>
            <a:r>
              <a:rPr lang="en-US" sz="1800" b="1" i="1" dirty="0" smtClean="0"/>
              <a:t>Every user</a:t>
            </a:r>
            <a:endParaRPr lang="en-US" sz="1800" i="1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1600" dirty="0" smtClean="0"/>
              <a:t>Create a Software Appliance from an existing VA version and a contextualization script he/she provides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457200" y="2362200"/>
            <a:ext cx="3403600" cy="1447800"/>
          </a:xfrm>
          <a:custGeom>
            <a:avLst/>
            <a:gdLst>
              <a:gd name="T0" fmla="*/ 355600 w 2144"/>
              <a:gd name="T1" fmla="*/ 542925 h 768"/>
              <a:gd name="T2" fmla="*/ 508000 w 2144"/>
              <a:gd name="T3" fmla="*/ 1357313 h 768"/>
              <a:gd name="T4" fmla="*/ 3403600 w 2144"/>
              <a:gd name="T5" fmla="*/ 0 h 768"/>
              <a:gd name="T6" fmla="*/ 0 60000 65536"/>
              <a:gd name="T7" fmla="*/ 0 60000 65536"/>
              <a:gd name="T8" fmla="*/ 0 60000 65536"/>
              <a:gd name="T9" fmla="*/ 0 w 2144"/>
              <a:gd name="T10" fmla="*/ 0 h 768"/>
              <a:gd name="T11" fmla="*/ 2144 w 214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4" h="768">
                <a:moveTo>
                  <a:pt x="224" y="288"/>
                </a:moveTo>
                <a:cubicBezTo>
                  <a:pt x="112" y="528"/>
                  <a:pt x="0" y="768"/>
                  <a:pt x="320" y="720"/>
                </a:cubicBezTo>
                <a:cubicBezTo>
                  <a:pt x="640" y="672"/>
                  <a:pt x="1392" y="336"/>
                  <a:pt x="2144" y="0"/>
                </a:cubicBezTo>
              </a:path>
            </a:pathLst>
          </a:custGeom>
          <a:noFill/>
          <a:ln w="57150" cap="flat" cmpd="sng">
            <a:solidFill>
              <a:srgbClr val="4581B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3"/>
          <p:cNvSpPr>
            <a:spLocks noGrp="1"/>
          </p:cNvSpPr>
          <p:nvPr>
            <p:ph type="title"/>
          </p:nvPr>
        </p:nvSpPr>
        <p:spPr>
          <a:xfrm>
            <a:off x="1214414" y="273600"/>
            <a:ext cx="7472026" cy="797946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3000" b="1" kern="1200" dirty="0" smtClean="0">
                <a:solidFill>
                  <a:srgbClr val="4F85C3"/>
                </a:solidFill>
                <a:latin typeface="Segoe UI" pitchFamily="34" charset="0"/>
                <a:ea typeface="+mn-ea"/>
                <a:cs typeface="DejaVu Sans" pitchFamily="34" charset="0"/>
              </a:rPr>
              <a:t>Cloud Marketplace (3/3)</a:t>
            </a:r>
          </a:p>
        </p:txBody>
      </p:sp>
      <p:sp>
        <p:nvSpPr>
          <p:cNvPr id="24579" name="Rounded Rectangle 35"/>
          <p:cNvSpPr>
            <a:spLocks noChangeArrowheads="1"/>
          </p:cNvSpPr>
          <p:nvPr/>
        </p:nvSpPr>
        <p:spPr bwMode="auto">
          <a:xfrm>
            <a:off x="3962400" y="1143000"/>
            <a:ext cx="1600200" cy="1600200"/>
          </a:xfrm>
          <a:prstGeom prst="roundRect">
            <a:avLst>
              <a:gd name="adj" fmla="val 8907"/>
            </a:avLst>
          </a:prstGeom>
          <a:solidFill>
            <a:srgbClr val="EAEAEA"/>
          </a:solidFill>
          <a:ln w="25400" algn="ctr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600" b="1" i="1">
                <a:latin typeface="Calibri" pitchFamily="34" charset="0"/>
                <a:ea typeface="ＭＳ Ｐゴシック" pitchFamily="34" charset="-128"/>
              </a:rPr>
              <a:t>Remote Sites</a:t>
            </a:r>
          </a:p>
        </p:txBody>
      </p:sp>
      <p:sp>
        <p:nvSpPr>
          <p:cNvPr id="24580" name="Rounded Rectangle 38"/>
          <p:cNvSpPr>
            <a:spLocks noChangeArrowheads="1"/>
          </p:cNvSpPr>
          <p:nvPr/>
        </p:nvSpPr>
        <p:spPr bwMode="auto">
          <a:xfrm>
            <a:off x="4232275" y="2286000"/>
            <a:ext cx="1025525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2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vmcatcher</a:t>
            </a:r>
          </a:p>
        </p:txBody>
      </p:sp>
      <p:sp>
        <p:nvSpPr>
          <p:cNvPr id="24581" name="Rounded Rectangle 39"/>
          <p:cNvSpPr>
            <a:spLocks noChangeArrowheads="1"/>
          </p:cNvSpPr>
          <p:nvPr/>
        </p:nvSpPr>
        <p:spPr bwMode="auto">
          <a:xfrm>
            <a:off x="4232275" y="1905000"/>
            <a:ext cx="1025525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2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local info system</a:t>
            </a:r>
          </a:p>
        </p:txBody>
      </p:sp>
      <p:sp>
        <p:nvSpPr>
          <p:cNvPr id="24582" name="Rounded Rectangle 40"/>
          <p:cNvSpPr>
            <a:spLocks noChangeArrowheads="1"/>
          </p:cNvSpPr>
          <p:nvPr/>
        </p:nvSpPr>
        <p:spPr bwMode="auto">
          <a:xfrm>
            <a:off x="4232275" y="1524000"/>
            <a:ext cx="1025525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2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cloud m/w</a:t>
            </a:r>
          </a:p>
        </p:txBody>
      </p:sp>
      <p:sp>
        <p:nvSpPr>
          <p:cNvPr id="24583" name="Rounded Rectangle 4"/>
          <p:cNvSpPr>
            <a:spLocks noChangeArrowheads="1"/>
          </p:cNvSpPr>
          <p:nvPr/>
        </p:nvSpPr>
        <p:spPr bwMode="auto">
          <a:xfrm>
            <a:off x="971550" y="3284538"/>
            <a:ext cx="7772400" cy="990600"/>
          </a:xfrm>
          <a:prstGeom prst="roundRect">
            <a:avLst>
              <a:gd name="adj" fmla="val 16667"/>
            </a:avLst>
          </a:prstGeom>
          <a:solidFill>
            <a:srgbClr val="EAEAEA">
              <a:alpha val="59999"/>
            </a:srgbClr>
          </a:solidFill>
          <a:ln w="25400" algn="ctr">
            <a:solidFill>
              <a:srgbClr val="4F81BD"/>
            </a:solidFill>
            <a:round/>
            <a:headEnd/>
            <a:tailEnd/>
          </a:ln>
        </p:spPr>
        <p:txBody>
          <a:bodyPr anchor="b"/>
          <a:lstStyle/>
          <a:p>
            <a:pPr algn="r"/>
            <a:r>
              <a:rPr lang="en-GB" sz="2400" i="1">
                <a:latin typeface="Verdana" pitchFamily="34" charset="0"/>
                <a:ea typeface="ＭＳ Ｐゴシック" pitchFamily="34" charset="-128"/>
              </a:rPr>
              <a:t>AppDB</a:t>
            </a:r>
          </a:p>
          <a:p>
            <a:pPr algn="r"/>
            <a:r>
              <a:rPr lang="en-GB" sz="1400" i="1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Cloud Marketplace</a:t>
            </a:r>
          </a:p>
        </p:txBody>
      </p:sp>
      <p:pic>
        <p:nvPicPr>
          <p:cNvPr id="24584" name="Picture 9" descr="ANd9GcS7zJ2w-ZzGaB2UapJRE_MdKtL4zzmWnrXQWfKiZ6wOQ4B-3VmmotrishAn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1156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ANd9GcQZNvWXM7HxSKTfoZ0gd5WyHkN7iPxfIm9hvaCNZ38DaZQFUS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486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410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705600" y="4708525"/>
            <a:ext cx="2133600" cy="244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ea typeface="ＭＳ Ｐゴシック" pitchFamily="34" charset="-128"/>
              </a:rPr>
              <a:t> Insert/update/remove image(s)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705600" y="4479925"/>
            <a:ext cx="2133600" cy="244475"/>
          </a:xfrm>
          <a:prstGeom prst="rect">
            <a:avLst/>
          </a:prstGeom>
          <a:solidFill>
            <a:srgbClr val="4581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solidFill>
                  <a:schemeClr val="bg1"/>
                </a:solidFill>
                <a:ea typeface="ＭＳ Ｐゴシック" pitchFamily="34" charset="-128"/>
              </a:rPr>
              <a:t> Publish new vAppliance version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705600" y="5165725"/>
            <a:ext cx="2133600" cy="244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ea typeface="ＭＳ Ｐゴシック" pitchFamily="34" charset="-128"/>
              </a:rPr>
              <a:t> Register a vAppliance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705600" y="4937125"/>
            <a:ext cx="2133600" cy="244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ea typeface="ＭＳ Ｐゴシック" pitchFamily="34" charset="-128"/>
              </a:rPr>
              <a:t> Create a new vAppliance version</a:t>
            </a:r>
          </a:p>
        </p:txBody>
      </p:sp>
      <p:sp>
        <p:nvSpPr>
          <p:cNvPr id="3" name="Rounded Rectangle 32"/>
          <p:cNvSpPr>
            <a:spLocks noChangeArrowheads="1"/>
          </p:cNvSpPr>
          <p:nvPr/>
        </p:nvSpPr>
        <p:spPr bwMode="auto">
          <a:xfrm>
            <a:off x="2667000" y="3276600"/>
            <a:ext cx="4191000" cy="381000"/>
          </a:xfrm>
          <a:prstGeom prst="roundRect">
            <a:avLst>
              <a:gd name="adj" fmla="val 16667"/>
            </a:avLst>
          </a:prstGeom>
          <a:solidFill>
            <a:srgbClr val="FFCC99">
              <a:alpha val="96077"/>
            </a:srgbClr>
          </a:solidFill>
          <a:ln w="28575" algn="ctr">
            <a:solidFill>
              <a:srgbClr val="4F81B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i="1">
                <a:latin typeface="Calibri" pitchFamily="34" charset="0"/>
                <a:ea typeface="ＭＳ Ｐゴシック" pitchFamily="34" charset="-128"/>
              </a:rPr>
              <a:t>AppDB Image List Store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6477000" y="4495800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538413" y="4495800"/>
            <a:ext cx="3733800" cy="244475"/>
          </a:xfrm>
          <a:prstGeom prst="rect">
            <a:avLst/>
          </a:prstGeom>
          <a:solidFill>
            <a:srgbClr val="4581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solidFill>
                  <a:schemeClr val="bg1"/>
                </a:solidFill>
                <a:ea typeface="ＭＳ Ｐゴシック" pitchFamily="34" charset="-128"/>
              </a:rPr>
              <a:t> (Re)publish VO or Project’s accepted list of Virtual Appliances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538413" y="4724400"/>
            <a:ext cx="3733800" cy="244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ea typeface="ＭＳ Ｐゴシック" pitchFamily="34" charset="-128"/>
              </a:rPr>
              <a:t> Select/update/exclude vAppliances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2438400" y="4495800"/>
            <a:ext cx="0" cy="76200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 flipH="1">
            <a:off x="2438400" y="3657600"/>
            <a:ext cx="762000" cy="609600"/>
          </a:xfrm>
          <a:custGeom>
            <a:avLst/>
            <a:gdLst>
              <a:gd name="T0" fmla="*/ 762000 w 1040"/>
              <a:gd name="T1" fmla="*/ 609600 h 624"/>
              <a:gd name="T2" fmla="*/ 586154 w 1040"/>
              <a:gd name="T3" fmla="*/ 328246 h 624"/>
              <a:gd name="T4" fmla="*/ 93785 w 1040"/>
              <a:gd name="T5" fmla="*/ 281354 h 624"/>
              <a:gd name="T6" fmla="*/ 23446 w 1040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040"/>
              <a:gd name="T13" fmla="*/ 0 h 624"/>
              <a:gd name="T14" fmla="*/ 1040 w 104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0" h="624">
                <a:moveTo>
                  <a:pt x="1040" y="624"/>
                </a:moveTo>
                <a:cubicBezTo>
                  <a:pt x="996" y="508"/>
                  <a:pt x="952" y="392"/>
                  <a:pt x="800" y="336"/>
                </a:cubicBezTo>
                <a:cubicBezTo>
                  <a:pt x="648" y="280"/>
                  <a:pt x="256" y="344"/>
                  <a:pt x="128" y="288"/>
                </a:cubicBezTo>
                <a:cubicBezTo>
                  <a:pt x="0" y="232"/>
                  <a:pt x="48" y="48"/>
                  <a:pt x="32" y="0"/>
                </a:cubicBezTo>
              </a:path>
            </a:pathLst>
          </a:custGeom>
          <a:noFill/>
          <a:ln w="57150" cap="flat" cmpd="sng">
            <a:solidFill>
              <a:srgbClr val="4581BD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1066800" y="1358900"/>
            <a:ext cx="2133600" cy="244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ea typeface="ＭＳ Ｐゴシック" pitchFamily="34" charset="-128"/>
              </a:rPr>
              <a:t> Search for vAppliances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066800" y="1600200"/>
            <a:ext cx="2133600" cy="244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ea typeface="ＭＳ Ｐゴシック" pitchFamily="34" charset="-128"/>
              </a:rPr>
              <a:t> Get </a:t>
            </a:r>
            <a:r>
              <a:rPr lang="en-US" sz="1000" b="1">
                <a:ea typeface="ＭＳ Ｐゴシック" pitchFamily="34" charset="-128"/>
              </a:rPr>
              <a:t>availability</a:t>
            </a:r>
            <a:r>
              <a:rPr lang="en-US" sz="1000">
                <a:ea typeface="ＭＳ Ｐゴシック" pitchFamily="34" charset="-128"/>
              </a:rPr>
              <a:t> &amp; </a:t>
            </a:r>
            <a:r>
              <a:rPr lang="en-US" sz="1000" b="1">
                <a:ea typeface="ＭＳ Ｐゴシック" pitchFamily="34" charset="-128"/>
              </a:rPr>
              <a:t>usage</a:t>
            </a:r>
            <a:r>
              <a:rPr lang="en-US" sz="1000">
                <a:ea typeface="ＭＳ Ｐゴシック" pitchFamily="34" charset="-128"/>
              </a:rPr>
              <a:t> details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1066800" y="1828800"/>
            <a:ext cx="2133600" cy="244475"/>
          </a:xfrm>
          <a:prstGeom prst="rect">
            <a:avLst/>
          </a:prstGeom>
          <a:solidFill>
            <a:srgbClr val="4581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000">
                <a:solidFill>
                  <a:schemeClr val="bg1"/>
                </a:solidFill>
                <a:ea typeface="ＭＳ Ｐゴシック" pitchFamily="34" charset="-128"/>
              </a:rPr>
              <a:t> Start/Stop/…. an image</a:t>
            </a:r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457200" y="2819400"/>
            <a:ext cx="457200" cy="1143000"/>
          </a:xfrm>
          <a:custGeom>
            <a:avLst/>
            <a:gdLst>
              <a:gd name="T0" fmla="*/ 65314 w 560"/>
              <a:gd name="T1" fmla="*/ 0 h 680"/>
              <a:gd name="T2" fmla="*/ 65314 w 560"/>
              <a:gd name="T3" fmla="*/ 968188 h 680"/>
              <a:gd name="T4" fmla="*/ 457200 w 560"/>
              <a:gd name="T5" fmla="*/ 1048871 h 680"/>
              <a:gd name="T6" fmla="*/ 0 60000 65536"/>
              <a:gd name="T7" fmla="*/ 0 60000 65536"/>
              <a:gd name="T8" fmla="*/ 0 60000 65536"/>
              <a:gd name="T9" fmla="*/ 0 w 560"/>
              <a:gd name="T10" fmla="*/ 0 h 680"/>
              <a:gd name="T11" fmla="*/ 560 w 560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680">
                <a:moveTo>
                  <a:pt x="80" y="0"/>
                </a:moveTo>
                <a:cubicBezTo>
                  <a:pt x="40" y="236"/>
                  <a:pt x="0" y="472"/>
                  <a:pt x="80" y="576"/>
                </a:cubicBezTo>
                <a:cubicBezTo>
                  <a:pt x="160" y="680"/>
                  <a:pt x="480" y="616"/>
                  <a:pt x="560" y="624"/>
                </a:cubicBezTo>
              </a:path>
            </a:pathLst>
          </a:custGeom>
          <a:noFill/>
          <a:ln w="57150" cmpd="sng">
            <a:solidFill>
              <a:srgbClr val="99CC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1143000" y="1676400"/>
            <a:ext cx="2819400" cy="863600"/>
          </a:xfrm>
          <a:custGeom>
            <a:avLst/>
            <a:gdLst>
              <a:gd name="T0" fmla="*/ 0 w 1776"/>
              <a:gd name="T1" fmla="*/ 762000 h 544"/>
              <a:gd name="T2" fmla="*/ 1676400 w 1776"/>
              <a:gd name="T3" fmla="*/ 762000 h 544"/>
              <a:gd name="T4" fmla="*/ 2362200 w 1776"/>
              <a:gd name="T5" fmla="*/ 152400 h 544"/>
              <a:gd name="T6" fmla="*/ 2819400 w 1776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544"/>
              <a:gd name="T14" fmla="*/ 1776 w 1776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544">
                <a:moveTo>
                  <a:pt x="0" y="480"/>
                </a:moveTo>
                <a:cubicBezTo>
                  <a:pt x="404" y="512"/>
                  <a:pt x="808" y="544"/>
                  <a:pt x="1056" y="480"/>
                </a:cubicBezTo>
                <a:cubicBezTo>
                  <a:pt x="1304" y="416"/>
                  <a:pt x="1368" y="176"/>
                  <a:pt x="1488" y="96"/>
                </a:cubicBezTo>
                <a:cubicBezTo>
                  <a:pt x="1608" y="16"/>
                  <a:pt x="1728" y="16"/>
                  <a:pt x="1776" y="0"/>
                </a:cubicBezTo>
              </a:path>
            </a:pathLst>
          </a:custGeom>
          <a:noFill/>
          <a:ln w="57150" cmpd="sng">
            <a:solidFill>
              <a:srgbClr val="4581B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3429000" y="2438400"/>
            <a:ext cx="685800" cy="762000"/>
          </a:xfrm>
          <a:custGeom>
            <a:avLst/>
            <a:gdLst>
              <a:gd name="T0" fmla="*/ 685800 w 384"/>
              <a:gd name="T1" fmla="*/ 50800 h 360"/>
              <a:gd name="T2" fmla="*/ 600075 w 384"/>
              <a:gd name="T3" fmla="*/ 50800 h 360"/>
              <a:gd name="T4" fmla="*/ 171450 w 384"/>
              <a:gd name="T5" fmla="*/ 355600 h 360"/>
              <a:gd name="T6" fmla="*/ 0 w 384"/>
              <a:gd name="T7" fmla="*/ 762000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60"/>
              <a:gd name="T14" fmla="*/ 384 w 384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60">
                <a:moveTo>
                  <a:pt x="384" y="24"/>
                </a:moveTo>
                <a:cubicBezTo>
                  <a:pt x="384" y="12"/>
                  <a:pt x="384" y="0"/>
                  <a:pt x="336" y="24"/>
                </a:cubicBezTo>
                <a:cubicBezTo>
                  <a:pt x="288" y="48"/>
                  <a:pt x="152" y="112"/>
                  <a:pt x="96" y="168"/>
                </a:cubicBezTo>
                <a:cubicBezTo>
                  <a:pt x="40" y="224"/>
                  <a:pt x="20" y="292"/>
                  <a:pt x="0" y="360"/>
                </a:cubicBezTo>
              </a:path>
            </a:pathLst>
          </a:custGeom>
          <a:noFill/>
          <a:ln w="57150" cmpd="sng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76200" y="2571744"/>
            <a:ext cx="1099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ea typeface="ＭＳ Ｐゴシック" pitchFamily="34" charset="-128"/>
              </a:rPr>
              <a:t>user::visitor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24604" name="Text Box 29"/>
          <p:cNvSpPr txBox="1">
            <a:spLocks noChangeArrowheads="1"/>
          </p:cNvSpPr>
          <p:nvPr/>
        </p:nvSpPr>
        <p:spPr bwMode="auto">
          <a:xfrm>
            <a:off x="2667000" y="56388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>
                <a:ea typeface="ＭＳ Ｐゴシック" pitchFamily="34" charset="-128"/>
              </a:rPr>
              <a:t>VO or Project Manager</a:t>
            </a:r>
          </a:p>
        </p:txBody>
      </p:sp>
      <p:sp>
        <p:nvSpPr>
          <p:cNvPr id="24605" name="Text Box 30"/>
          <p:cNvSpPr txBox="1">
            <a:spLocks noChangeArrowheads="1"/>
          </p:cNvSpPr>
          <p:nvPr/>
        </p:nvSpPr>
        <p:spPr bwMode="auto">
          <a:xfrm>
            <a:off x="6858000" y="5791200"/>
            <a:ext cx="1367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ea typeface="ＭＳ Ｐゴシック" pitchFamily="34" charset="-128"/>
              </a:rPr>
              <a:t>user::submitter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581400" y="2971800"/>
            <a:ext cx="2057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subscribe and/or get any update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271588" y="2262188"/>
            <a:ext cx="1866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dirty="0">
                <a:ea typeface="ＭＳ Ｐゴシック" pitchFamily="34" charset="-128"/>
              </a:rPr>
              <a:t>perform </a:t>
            </a:r>
            <a:r>
              <a:rPr lang="en-US" sz="1000" dirty="0" smtClean="0">
                <a:ea typeface="ＭＳ Ｐゴシック" pitchFamily="34" charset="-128"/>
              </a:rPr>
              <a:t>VM operations</a:t>
            </a:r>
            <a:endParaRPr lang="en-US" sz="1000" dirty="0"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dirty="0">
                <a:ea typeface="ＭＳ Ｐゴシック" pitchFamily="34" charset="-128"/>
              </a:rPr>
              <a:t>using </a:t>
            </a:r>
            <a:r>
              <a:rPr lang="en-US" sz="1000" dirty="0" err="1" smtClean="0">
                <a:ea typeface="ＭＳ Ｐゴシック" pitchFamily="34" charset="-128"/>
              </a:rPr>
              <a:t>rocci</a:t>
            </a:r>
            <a:r>
              <a:rPr lang="en-US" sz="1000" dirty="0" smtClean="0">
                <a:ea typeface="ＭＳ Ｐゴシック" pitchFamily="34" charset="-128"/>
              </a:rPr>
              <a:t> </a:t>
            </a:r>
            <a:r>
              <a:rPr lang="en-US" sz="1000" dirty="0">
                <a:ea typeface="ＭＳ Ｐゴシック" pitchFamily="34" charset="-128"/>
              </a:rPr>
              <a:t>command line tool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5638800" y="2041525"/>
            <a:ext cx="94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push info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about the VA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>
                <a:ea typeface="ＭＳ Ｐゴシック" pitchFamily="34" charset="-128"/>
              </a:rPr>
              <a:t>availability</a:t>
            </a:r>
            <a:r>
              <a:rPr lang="en-US" sz="1000">
                <a:ea typeface="ＭＳ Ｐゴシック" pitchFamily="34" charset="-128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and </a:t>
            </a:r>
            <a:r>
              <a:rPr lang="en-US" sz="1000" b="1">
                <a:ea typeface="ＭＳ Ｐゴシック" pitchFamily="34" charset="-128"/>
              </a:rPr>
              <a:t>usage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2955925" y="3886200"/>
            <a:ext cx="777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generate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image_list</a:t>
            </a:r>
          </a:p>
        </p:txBody>
      </p:sp>
      <p:pic>
        <p:nvPicPr>
          <p:cNvPr id="5" name="Picture 35" descr="appdb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581400"/>
            <a:ext cx="381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105400" y="5775325"/>
            <a:ext cx="838200" cy="396875"/>
            <a:chOff x="96" y="3456"/>
            <a:chExt cx="528" cy="250"/>
          </a:xfrm>
        </p:grpSpPr>
        <p:sp>
          <p:nvSpPr>
            <p:cNvPr id="24623" name="Text Box 37"/>
            <p:cNvSpPr txBox="1">
              <a:spLocks noChangeArrowheads="1"/>
            </p:cNvSpPr>
            <p:nvPr/>
          </p:nvSpPr>
          <p:spPr bwMode="auto">
            <a:xfrm>
              <a:off x="96" y="3456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 b="1">
                  <a:ea typeface="ＭＳ Ｐゴシック" pitchFamily="34" charset="-128"/>
                </a:rPr>
                <a:t>AppDB portal</a:t>
              </a:r>
            </a:p>
          </p:txBody>
        </p:sp>
        <p:pic>
          <p:nvPicPr>
            <p:cNvPr id="24624" name="Picture 38" descr="appdb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" y="3504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219200" y="5791200"/>
            <a:ext cx="838200" cy="396875"/>
            <a:chOff x="96" y="3456"/>
            <a:chExt cx="528" cy="250"/>
          </a:xfrm>
        </p:grpSpPr>
        <p:sp>
          <p:nvSpPr>
            <p:cNvPr id="6" name="Text Box 40"/>
            <p:cNvSpPr txBox="1">
              <a:spLocks noChangeArrowheads="1"/>
            </p:cNvSpPr>
            <p:nvPr/>
          </p:nvSpPr>
          <p:spPr bwMode="auto">
            <a:xfrm>
              <a:off x="96" y="3456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 b="1">
                  <a:ea typeface="ＭＳ Ｐゴシック" pitchFamily="34" charset="-128"/>
                </a:rPr>
                <a:t>AppDB portal</a:t>
              </a:r>
            </a:p>
          </p:txBody>
        </p:sp>
        <p:pic>
          <p:nvPicPr>
            <p:cNvPr id="7" name="Picture 41" descr="appdb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" y="3504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618" name="Picture 42"/>
          <p:cNvPicPr>
            <a:picLocks noChangeAspect="1" noChangeArrowheads="1"/>
          </p:cNvPicPr>
          <p:nvPr/>
        </p:nvPicPr>
        <p:blipFill>
          <a:blip r:embed="rId8">
            <a:lum bright="20000"/>
          </a:blip>
          <a:srcRect/>
          <a:stretch>
            <a:fillRect/>
          </a:stretch>
        </p:blipFill>
        <p:spPr bwMode="auto">
          <a:xfrm>
            <a:off x="4343400" y="2325688"/>
            <a:ext cx="8223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43" descr="Image result for clou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295400"/>
            <a:ext cx="1676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20" name="Freeform 44"/>
          <p:cNvSpPr>
            <a:spLocks/>
          </p:cNvSpPr>
          <p:nvPr/>
        </p:nvSpPr>
        <p:spPr bwMode="auto">
          <a:xfrm>
            <a:off x="5562600" y="1828800"/>
            <a:ext cx="1828800" cy="1371600"/>
          </a:xfrm>
          <a:custGeom>
            <a:avLst/>
            <a:gdLst>
              <a:gd name="T0" fmla="*/ 0 w 1392"/>
              <a:gd name="T1" fmla="*/ 255722 h 944"/>
              <a:gd name="T2" fmla="*/ 1513490 w 1392"/>
              <a:gd name="T3" fmla="*/ 185980 h 944"/>
              <a:gd name="T4" fmla="*/ 1828800 w 1392"/>
              <a:gd name="T5" fmla="*/ 1371600 h 944"/>
              <a:gd name="T6" fmla="*/ 0 60000 65536"/>
              <a:gd name="T7" fmla="*/ 0 60000 65536"/>
              <a:gd name="T8" fmla="*/ 0 60000 65536"/>
              <a:gd name="T9" fmla="*/ 0 w 1392"/>
              <a:gd name="T10" fmla="*/ 0 h 944"/>
              <a:gd name="T11" fmla="*/ 1392 w 1392"/>
              <a:gd name="T12" fmla="*/ 944 h 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944">
                <a:moveTo>
                  <a:pt x="0" y="176"/>
                </a:moveTo>
                <a:cubicBezTo>
                  <a:pt x="460" y="88"/>
                  <a:pt x="920" y="0"/>
                  <a:pt x="1152" y="128"/>
                </a:cubicBezTo>
                <a:cubicBezTo>
                  <a:pt x="1384" y="256"/>
                  <a:pt x="1352" y="808"/>
                  <a:pt x="1392" y="944"/>
                </a:cubicBezTo>
              </a:path>
            </a:pathLst>
          </a:custGeom>
          <a:noFill/>
          <a:ln w="57150" cap="flat" cmpd="sng">
            <a:solidFill>
              <a:srgbClr val="4581BD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6934200" y="1447800"/>
            <a:ext cx="1273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Information System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(Top-BDII for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>
                <a:ea typeface="ＭＳ Ｐゴシック" pitchFamily="34" charset="-128"/>
              </a:rPr>
              <a:t>FedCloud sites)</a:t>
            </a: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76200" y="3962400"/>
            <a:ext cx="838200" cy="396875"/>
            <a:chOff x="96" y="3456"/>
            <a:chExt cx="528" cy="250"/>
          </a:xfrm>
        </p:grpSpPr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96" y="3456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 b="1">
                  <a:ea typeface="ＭＳ Ｐゴシック" pitchFamily="34" charset="-128"/>
                </a:rPr>
                <a:t>AppDB portal</a:t>
              </a:r>
            </a:p>
          </p:txBody>
        </p:sp>
        <p:pic>
          <p:nvPicPr>
            <p:cNvPr id="9" name="Picture 48" descr="appdb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" y="3504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1144183" y="2285992"/>
            <a:ext cx="21419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>
                <a:solidFill>
                  <a:srgbClr val="6666FF"/>
                </a:solidFill>
                <a:ea typeface="ＭＳ Ｐゴシック" pitchFamily="34" charset="-128"/>
              </a:rPr>
              <a:t>Next </a:t>
            </a:r>
            <a:r>
              <a:rPr lang="en-US" sz="1000" b="1" dirty="0" smtClean="0">
                <a:solidFill>
                  <a:srgbClr val="6666FF"/>
                </a:solidFill>
                <a:ea typeface="ＭＳ Ｐゴシック" pitchFamily="34" charset="-128"/>
              </a:rPr>
              <a:t>logical step</a:t>
            </a:r>
            <a:r>
              <a:rPr lang="en-US" sz="1000" b="1" dirty="0">
                <a:solidFill>
                  <a:srgbClr val="6666FF"/>
                </a:solidFill>
                <a:ea typeface="ＭＳ Ｐゴシック" pitchFamily="34" charset="-128"/>
              </a:rPr>
              <a:t>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>
                <a:ea typeface="ＭＳ Ｐゴシック" pitchFamily="34" charset="-128"/>
              </a:rPr>
              <a:t>perform </a:t>
            </a:r>
            <a:r>
              <a:rPr lang="en-US" sz="1000" b="1" dirty="0" smtClean="0">
                <a:ea typeface="ＭＳ Ｐゴシック" pitchFamily="34" charset="-128"/>
              </a:rPr>
              <a:t>VM operations through </a:t>
            </a:r>
            <a:endParaRPr lang="en-US" sz="1000" b="1" dirty="0"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>
                <a:ea typeface="ＭＳ Ｐゴシック" pitchFamily="34" charset="-128"/>
              </a:rPr>
              <a:t>the </a:t>
            </a:r>
            <a:r>
              <a:rPr lang="en-US" sz="1000" b="1" dirty="0" err="1" smtClean="0">
                <a:ea typeface="ＭＳ Ｐゴシック" pitchFamily="34" charset="-128"/>
              </a:rPr>
              <a:t>AppDB</a:t>
            </a:r>
            <a:endParaRPr lang="en-US" sz="1000" b="1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8" dur="20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0" fill="hold"/>
                                        <p:tgtEl>
                                          <p:spTgt spid="246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8" grpId="0" animBg="1"/>
      <p:bldP spid="24589" grpId="0" animBg="1"/>
      <p:bldP spid="24590" grpId="0" animBg="1"/>
      <p:bldP spid="24591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02" grpId="1" animBg="1"/>
      <p:bldP spid="24603" grpId="0" animBg="1"/>
      <p:bldP spid="24607" grpId="0"/>
      <p:bldP spid="24608" grpId="0"/>
      <p:bldP spid="24608" grpId="1"/>
      <p:bldP spid="24609" grpId="0"/>
      <p:bldP spid="24609" grpId="1"/>
      <p:bldP spid="24610" grpId="0"/>
      <p:bldP spid="24620" grpId="0" animBg="1"/>
      <p:bldP spid="24621" grpId="0"/>
      <p:bldP spid="24625" grpId="0"/>
      <p:bldP spid="246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6375</TotalTime>
  <Words>1417</Words>
  <PresentationFormat>On-screen Show (4:3)</PresentationFormat>
  <Paragraphs>253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General features (1/2)</vt:lpstr>
      <vt:lpstr>General features (2/2)</vt:lpstr>
      <vt:lpstr>Indicative Statistics</vt:lpstr>
      <vt:lpstr>Software Marketplace</vt:lpstr>
      <vt:lpstr>Cloud Marketplace (1/3)</vt:lpstr>
      <vt:lpstr>Cloud Marketplace (2/3)</vt:lpstr>
      <vt:lpstr>Cloud Marketplace (3/3)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mhaggel</dc:creator>
  <cp:lastModifiedBy>mhaggel</cp:lastModifiedBy>
  <cp:revision>302</cp:revision>
  <dcterms:modified xsi:type="dcterms:W3CDTF">2016-09-28T10:07:23Z</dcterms:modified>
</cp:coreProperties>
</file>