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8" r:id="rId6"/>
    <p:sldId id="317" r:id="rId7"/>
    <p:sldId id="269" r:id="rId8"/>
    <p:sldId id="267" r:id="rId9"/>
    <p:sldId id="319" r:id="rId10"/>
    <p:sldId id="318" r:id="rId11"/>
    <p:sldId id="271" r:id="rId12"/>
    <p:sldId id="272" r:id="rId13"/>
    <p:sldId id="280" r:id="rId14"/>
    <p:sldId id="276" r:id="rId15"/>
    <p:sldId id="302" r:id="rId16"/>
    <p:sldId id="303" r:id="rId17"/>
    <p:sldId id="305" r:id="rId18"/>
    <p:sldId id="314" r:id="rId19"/>
    <p:sldId id="315" r:id="rId20"/>
    <p:sldId id="316" r:id="rId21"/>
    <p:sldId id="313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95" autoAdjust="0"/>
    <p:restoredTop sz="95238"/>
  </p:normalViewPr>
  <p:slideViewPr>
    <p:cSldViewPr snapToGrid="0" snapToObjects="1">
      <p:cViewPr varScale="1">
        <p:scale>
          <a:sx n="83" d="100"/>
          <a:sy n="83" d="100"/>
        </p:scale>
        <p:origin x="-112" y="-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D70D-B991-9A42-9380-CBC13A9D12FB}" type="datetimeFigureOut">
              <a:rPr lang="it-IT" smtClean="0"/>
              <a:t>28/09/16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FB181-FD58-9A4C-932B-DB167B651B4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827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1E320-792E-124C-A0A7-EA949955C849}" type="datetimeFigureOut">
              <a:rPr lang="it-IT" smtClean="0"/>
              <a:t>28/09/16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774F4-F907-E242-A32E-9DAB7BCC394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7405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25271-BAEA-914F-ADD7-75633A4B457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2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blog.miguelgrinberg.com</a:t>
            </a:r>
            <a:r>
              <a:rPr lang="en-US" dirty="0" smtClean="0"/>
              <a:t>/post/</a:t>
            </a:r>
            <a:r>
              <a:rPr lang="en-US" dirty="0" err="1" smtClean="0"/>
              <a:t>oauth</a:t>
            </a:r>
            <a:r>
              <a:rPr lang="en-US" smtClean="0"/>
              <a:t>-authentication-with-flask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DCC50-2E46-EE46-8A7D-8F02CEFB62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66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blog.miguelgrinberg.com</a:t>
            </a:r>
            <a:r>
              <a:rPr lang="en-US" dirty="0" smtClean="0"/>
              <a:t>/post/</a:t>
            </a:r>
            <a:r>
              <a:rPr lang="en-US" dirty="0" err="1" smtClean="0"/>
              <a:t>oauth</a:t>
            </a:r>
            <a:r>
              <a:rPr lang="en-US" smtClean="0"/>
              <a:t>-authentication-with-flask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DCC50-2E46-EE46-8A7D-8F02CEFB62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6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8059" y="1319751"/>
            <a:ext cx="5354424" cy="2114796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4B00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8059" y="3771724"/>
            <a:ext cx="4194928" cy="110193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69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4079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FutureGateway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0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832291"/>
            <a:ext cx="928311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947684"/>
            <a:ext cx="9283111" cy="127214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FutureGateway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algn="r"/>
            <a:fld id="{FD838B9F-EE4C-4B1B-86A1-0FBFA4BEBAE2}" type="slidenum">
              <a:rPr lang="en-GB" smtClean="0">
                <a:solidFill>
                  <a:prstClr val="black"/>
                </a:solidFill>
              </a:rPr>
              <a:pPr algn="r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28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FutureGateway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4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FutureGateway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algn="r"/>
            <a:fld id="{FD838B9F-EE4C-4B1B-86A1-0FBFA4BEBAE2}" type="slidenum">
              <a:rPr lang="en-GB" smtClean="0">
                <a:solidFill>
                  <a:prstClr val="black"/>
                </a:solidFill>
              </a:rPr>
              <a:pPr algn="r"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8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FutureGateway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5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</a:rPr>
              <a:t>FutureGateway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29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FutureGateway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6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github.com/indigo-dc/PortalSetu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sgw.indigo-datacloud.e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uturegateway" TargetMode="External"/><Relationship Id="rId4" Type="http://schemas.openxmlformats.org/officeDocument/2006/relationships/hyperlink" Target="http://csgf.readthedocs.io/en/latest/glibrary/docs/index.html" TargetMode="External"/><Relationship Id="rId5" Type="http://schemas.openxmlformats.org/officeDocument/2006/relationships/hyperlink" Target="https://kepler-project.org/" TargetMode="External"/><Relationship Id="rId6" Type="http://schemas.openxmlformats.org/officeDocument/2006/relationships/hyperlink" Target="http://invenio-software.org/" TargetMode="External"/><Relationship Id="rId7" Type="http://schemas.openxmlformats.org/officeDocument/2006/relationships/hyperlink" Target="https://www.openarchives.org/pmh/" TargetMode="External"/><Relationship Id="rId8" Type="http://schemas.openxmlformats.org/officeDocument/2006/relationships/hyperlink" Target="http://www.onedata.org/" TargetMode="External"/><Relationship Id="rId9" Type="http://schemas.openxmlformats.org/officeDocument/2006/relationships/hyperlink" Target="http://ophidia.cmcc.i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i-gaia.eu/summer-hackfest" TargetMode="Externa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hyperlink" Target="http://dx.doi.org/10.15169/sci-gaia:1469695886.5" TargetMode="External"/><Relationship Id="rId12" Type="http://schemas.openxmlformats.org/officeDocument/2006/relationships/hyperlink" Target="https://youtu.be/pF8xIgwieSg" TargetMode="External"/><Relationship Id="rId13" Type="http://schemas.openxmlformats.org/officeDocument/2006/relationships/hyperlink" Target="https://youtu.be/xXcwYCncH1k" TargetMode="External"/><Relationship Id="rId14" Type="http://schemas.openxmlformats.org/officeDocument/2006/relationships/hyperlink" Target="https://youtu.be/YzQScpNZaG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playlist?list=PLRNChYjPMFFtuXcTUAQvLtln1Yk2tLQxe" TargetMode="External"/><Relationship Id="rId3" Type="http://schemas.openxmlformats.org/officeDocument/2006/relationships/hyperlink" Target="https://www.youtube.com/playlist?list=PLRNChYjPMFFsUpYdiyxdHBtAsUWztlCmi" TargetMode="External"/><Relationship Id="rId4" Type="http://schemas.openxmlformats.org/officeDocument/2006/relationships/hyperlink" Target="https://www.youtube.com/playlist?list=PLRNChYjPMFFuUAylgENB5XBkxVw7ULLRR" TargetMode="External"/><Relationship Id="rId5" Type="http://schemas.openxmlformats.org/officeDocument/2006/relationships/hyperlink" Target="https://www.youtube.com/watch?v=sGZDdA4RB5E" TargetMode="External"/><Relationship Id="rId6" Type="http://schemas.openxmlformats.org/officeDocument/2006/relationships/hyperlink" Target="http://dx.doi.org/10.15169/sci-gaia:1469695421.64" TargetMode="External"/><Relationship Id="rId7" Type="http://schemas.openxmlformats.org/officeDocument/2006/relationships/hyperlink" Target="https://youtu.be/q79gIHeyXcs" TargetMode="External"/><Relationship Id="rId8" Type="http://schemas.openxmlformats.org/officeDocument/2006/relationships/hyperlink" Target="https://youtu.be/qoYBfF7to3k" TargetMode="External"/><Relationship Id="rId9" Type="http://schemas.openxmlformats.org/officeDocument/2006/relationships/hyperlink" Target="http://dx.doi.org/10.15169/sci-gaia:1469695690.74" TargetMode="External"/><Relationship Id="rId10" Type="http://schemas.openxmlformats.org/officeDocument/2006/relationships/hyperlink" Target="https://youtu.be/AS-tMfmUDp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xsede.org/wwwteragrid/archive/web/science-gateways/home.html" TargetMode="External"/><Relationship Id="rId3" Type="http://schemas.openxmlformats.org/officeDocument/2006/relationships/hyperlink" Target="http://www.catania-science-gateways.i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fgapis.apiary.io/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lask.pocoo.org" TargetMode="External"/><Relationship Id="rId4" Type="http://schemas.openxmlformats.org/officeDocument/2006/relationships/hyperlink" Target="https://github.com/indigo-dc/APIServerDaemon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github.com/indigo-dc/fgAPIServ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FutureGateway</a:t>
            </a:r>
            <a:r>
              <a:rPr lang="en-GB" dirty="0" smtClean="0"/>
              <a:t> </a:t>
            </a:r>
            <a:r>
              <a:rPr lang="en-GB" sz="3600" dirty="0" smtClean="0"/>
              <a:t>(WP6)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88059" y="3771724"/>
            <a:ext cx="4194928" cy="1506858"/>
          </a:xfrm>
        </p:spPr>
        <p:txBody>
          <a:bodyPr>
            <a:normAutofit/>
          </a:bodyPr>
          <a:lstStyle/>
          <a:p>
            <a:r>
              <a:rPr lang="en-GB" dirty="0" smtClean="0"/>
              <a:t>Riccardo </a:t>
            </a:r>
            <a:r>
              <a:rPr lang="en-GB" dirty="0"/>
              <a:t>Bruno (</a:t>
            </a:r>
            <a:r>
              <a:rPr lang="en-GB" dirty="0" smtClean="0"/>
              <a:t>INFN)</a:t>
            </a:r>
            <a:endParaRPr lang="en-GB" dirty="0"/>
          </a:p>
        </p:txBody>
      </p:sp>
      <p:sp>
        <p:nvSpPr>
          <p:cNvPr id="4" name="Rettangolo 3"/>
          <p:cNvSpPr/>
          <p:nvPr/>
        </p:nvSpPr>
        <p:spPr>
          <a:xfrm>
            <a:off x="1407538" y="4815988"/>
            <a:ext cx="1284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RIA-653549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8059" y="5446482"/>
            <a:ext cx="4397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DI4R. </a:t>
            </a:r>
            <a:r>
              <a:rPr lang="en-GB" sz="1600" i="1" dirty="0"/>
              <a:t>29 September 2016. Krakow, Poland</a:t>
            </a:r>
          </a:p>
        </p:txBody>
      </p:sp>
    </p:spTree>
    <p:extLst>
      <p:ext uri="{BB962C8B-B14F-4D97-AF65-F5344CB8AC3E}">
        <p14:creationId xmlns:p14="http://schemas.microsoft.com/office/powerpoint/2010/main" val="200855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circle/>
      </p:transition>
    </mc:Choice>
    <mc:Fallback xmlns="">
      <p:transition spd="slow" advClick="0" advTm="5000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j-lt"/>
              </a:rPr>
              <a:t>FG - Installation</a:t>
            </a:r>
            <a:endParaRPr lang="en-US" dirty="0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FutureGateway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7777" y="1771519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Available on GIT: </a:t>
            </a:r>
            <a:r>
              <a:rPr lang="en-US" sz="2000" dirty="0" smtClean="0">
                <a:hlinkClick r:id="rId2"/>
              </a:rPr>
              <a:t>https://github.com/indigo-dc/PortalSetup</a:t>
            </a:r>
            <a:endParaRPr lang="en-US" sz="2000" dirty="0" smtClean="0"/>
          </a:p>
          <a:p>
            <a:r>
              <a:rPr lang="en-US" sz="2000" dirty="0" smtClean="0"/>
              <a:t>Two kind of bash installation scripts</a:t>
            </a:r>
          </a:p>
          <a:p>
            <a:pPr lvl="1"/>
            <a:r>
              <a:rPr lang="en-US" sz="1800" dirty="0" smtClean="0"/>
              <a:t>Core scripts (setup_*.</a:t>
            </a:r>
            <a:r>
              <a:rPr lang="en-US" sz="1800" dirty="0" err="1" smtClean="0"/>
              <a:t>ssh</a:t>
            </a:r>
            <a:r>
              <a:rPr lang="en-US" sz="1800" dirty="0" smtClean="0"/>
              <a:t>)</a:t>
            </a:r>
          </a:p>
          <a:p>
            <a:pPr lvl="2"/>
            <a:r>
              <a:rPr lang="en-US" sz="1600" dirty="0" smtClean="0"/>
              <a:t>They are </a:t>
            </a:r>
            <a:r>
              <a:rPr lang="en-US" sz="1600" dirty="0" err="1" smtClean="0"/>
              <a:t>ment</a:t>
            </a:r>
            <a:r>
              <a:rPr lang="en-US" sz="1600" dirty="0" smtClean="0"/>
              <a:t> to cover all possible operating systems: </a:t>
            </a:r>
            <a:r>
              <a:rPr lang="en-US" sz="1600" dirty="0" err="1" smtClean="0"/>
              <a:t>Debian</a:t>
            </a:r>
            <a:r>
              <a:rPr lang="en-US" sz="1600" dirty="0" smtClean="0"/>
              <a:t> based (Ubuntu), Yum (</a:t>
            </a:r>
            <a:r>
              <a:rPr lang="en-US" sz="1600" dirty="0" err="1" smtClean="0"/>
              <a:t>ELx</a:t>
            </a:r>
            <a:r>
              <a:rPr lang="en-US" sz="1600" dirty="0" smtClean="0"/>
              <a:t>), </a:t>
            </a:r>
            <a:r>
              <a:rPr lang="en-US" sz="1600" dirty="0" err="1" smtClean="0"/>
              <a:t>MacOSX</a:t>
            </a:r>
            <a:r>
              <a:rPr lang="en-US" sz="1600" dirty="0"/>
              <a:t> </a:t>
            </a:r>
            <a:r>
              <a:rPr lang="en-US" sz="1600" dirty="0" smtClean="0"/>
              <a:t>and potentially Windows platforms (Cygwin)</a:t>
            </a:r>
          </a:p>
          <a:p>
            <a:pPr lvl="1"/>
            <a:r>
              <a:rPr lang="en-US" sz="1800" dirty="0" smtClean="0"/>
              <a:t>Hi-level scripts</a:t>
            </a:r>
          </a:p>
          <a:p>
            <a:pPr lvl="2"/>
            <a:r>
              <a:rPr lang="en-US" sz="1600" dirty="0" smtClean="0"/>
              <a:t>These scripts are </a:t>
            </a:r>
            <a:r>
              <a:rPr lang="en-US" sz="1600" dirty="0" smtClean="0"/>
              <a:t>meant </a:t>
            </a:r>
            <a:r>
              <a:rPr lang="en-US" sz="1600" dirty="0" smtClean="0"/>
              <a:t>for a specific operating system, they take care of mandatory packages and execute the core scripts properly configured</a:t>
            </a:r>
          </a:p>
          <a:p>
            <a:pPr lvl="2"/>
            <a:r>
              <a:rPr lang="en-US" sz="1600" dirty="0" smtClean="0"/>
              <a:t>Current supported platforms: Ubuntu 14.04 LTS (</a:t>
            </a:r>
            <a:r>
              <a:rPr lang="en-US" sz="1600" dirty="0" err="1" smtClean="0"/>
              <a:t>Docker</a:t>
            </a:r>
            <a:r>
              <a:rPr lang="en-US" sz="1600" dirty="0" smtClean="0"/>
              <a:t> Container), </a:t>
            </a:r>
            <a:r>
              <a:rPr lang="en-US" sz="1600" dirty="0"/>
              <a:t>EGI </a:t>
            </a:r>
            <a:r>
              <a:rPr lang="en-US" sz="1600" dirty="0" err="1" smtClean="0"/>
              <a:t>FedCloud</a:t>
            </a:r>
            <a:r>
              <a:rPr lang="en-US" sz="1600" dirty="0" smtClean="0"/>
              <a:t>, CentOS7</a:t>
            </a:r>
          </a:p>
          <a:p>
            <a:r>
              <a:rPr lang="en-US" sz="2000" dirty="0" smtClean="0"/>
              <a:t>Configuration</a:t>
            </a:r>
          </a:p>
          <a:p>
            <a:pPr lvl="1"/>
            <a:r>
              <a:rPr lang="en-US" sz="1800" dirty="0" smtClean="0"/>
              <a:t>All configurable environment variables are located in </a:t>
            </a:r>
            <a:r>
              <a:rPr lang="en-US" sz="1800" dirty="0" err="1" smtClean="0"/>
              <a:t>setup_config.sh</a:t>
            </a:r>
            <a:r>
              <a:rPr lang="en-US" sz="1800" dirty="0" smtClean="0"/>
              <a:t> script</a:t>
            </a:r>
          </a:p>
          <a:p>
            <a:pPr lvl="1"/>
            <a:r>
              <a:rPr lang="en-US" sz="1800" dirty="0" smtClean="0"/>
              <a:t>Hi-level scripts generate its own copy of </a:t>
            </a:r>
            <a:r>
              <a:rPr lang="en-US" sz="1800" dirty="0" err="1" smtClean="0"/>
              <a:t>setup_config.sh</a:t>
            </a:r>
            <a:endParaRPr lang="en-US" sz="1800" dirty="0" smtClean="0"/>
          </a:p>
          <a:p>
            <a:r>
              <a:rPr lang="en-US" sz="2000" dirty="0" smtClean="0"/>
              <a:t>Maintenance</a:t>
            </a:r>
          </a:p>
          <a:p>
            <a:pPr lvl="1"/>
            <a:r>
              <a:rPr lang="en-US" sz="1800" dirty="0" err="1" smtClean="0"/>
              <a:t>APIServer</a:t>
            </a:r>
            <a:r>
              <a:rPr lang="en-US" sz="1800" dirty="0" smtClean="0"/>
              <a:t>-frontend and </a:t>
            </a:r>
            <a:r>
              <a:rPr lang="en-US" sz="1800" dirty="0" err="1" smtClean="0"/>
              <a:t>APIServerDaemon</a:t>
            </a:r>
            <a:r>
              <a:rPr lang="en-US" sz="1800" dirty="0" smtClean="0"/>
              <a:t> together with its database schema can be kept updated</a:t>
            </a:r>
          </a:p>
        </p:txBody>
      </p:sp>
    </p:spTree>
    <p:extLst>
      <p:ext uri="{BB962C8B-B14F-4D97-AF65-F5344CB8AC3E}">
        <p14:creationId xmlns:p14="http://schemas.microsoft.com/office/powerpoint/2010/main" val="409776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FG - Typical usages</a:t>
            </a:r>
            <a:endParaRPr lang="en-US" dirty="0"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0030" y="1843268"/>
            <a:ext cx="11345273" cy="4957618"/>
            <a:chOff x="322522" y="1684518"/>
            <a:chExt cx="8508955" cy="4957618"/>
          </a:xfrm>
        </p:grpSpPr>
        <p:sp>
          <p:nvSpPr>
            <p:cNvPr id="5" name="Rounded Rectangle 4"/>
            <p:cNvSpPr/>
            <p:nvPr/>
          </p:nvSpPr>
          <p:spPr>
            <a:xfrm>
              <a:off x="332602" y="2953362"/>
              <a:ext cx="2781751" cy="2116745"/>
            </a:xfrm>
            <a:prstGeom prst="roundRect">
              <a:avLst>
                <a:gd name="adj" fmla="val 4364"/>
              </a:avLst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Liferay</a:t>
              </a:r>
              <a:r>
                <a:rPr lang="en-US" dirty="0" smtClean="0">
                  <a:solidFill>
                    <a:schemeClr val="tx1"/>
                  </a:solidFill>
                </a:rPr>
                <a:t> Portal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53546" y="4213330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APIServer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FrontEnd</a:t>
              </a:r>
              <a:r>
                <a:rPr lang="en-US" dirty="0" smtClean="0">
                  <a:solidFill>
                    <a:schemeClr val="tx1"/>
                  </a:solidFill>
                </a:rPr>
                <a:t>/Daemon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428016" y="4712276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APIServer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FrontEnd</a:t>
              </a:r>
              <a:r>
                <a:rPr lang="en-US" dirty="0" smtClean="0">
                  <a:solidFill>
                    <a:schemeClr val="tx1"/>
                  </a:solidFill>
                </a:rPr>
                <a:t>/Daemon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96989" y="2953363"/>
              <a:ext cx="2781751" cy="1259968"/>
            </a:xfrm>
            <a:prstGeom prst="roundRect">
              <a:avLst>
                <a:gd name="adj" fmla="val 4364"/>
              </a:avLst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Community Portal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57200" y="3498873"/>
              <a:ext cx="669023" cy="482623"/>
            </a:xfrm>
            <a:prstGeom prst="roundRect">
              <a:avLst>
                <a:gd name="adj" fmla="val 4364"/>
              </a:avLst>
            </a:prstGeom>
            <a:solidFill>
              <a:srgbClr val="EEECE1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Portlet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278623" y="3498873"/>
              <a:ext cx="669023" cy="482623"/>
            </a:xfrm>
            <a:prstGeom prst="roundRect">
              <a:avLst>
                <a:gd name="adj" fmla="val 4364"/>
              </a:avLst>
            </a:prstGeom>
            <a:solidFill>
              <a:srgbClr val="EEECE1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Portlet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435491" y="3500077"/>
              <a:ext cx="2512228" cy="482623"/>
            </a:xfrm>
            <a:prstGeom prst="roundRect">
              <a:avLst>
                <a:gd name="adj" fmla="val 4364"/>
              </a:avLst>
            </a:prstGeom>
            <a:solidFill>
              <a:srgbClr val="EEECE1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Portlet</a:t>
              </a:r>
              <a:r>
                <a:rPr lang="en-US" sz="1100" dirty="0" smtClean="0">
                  <a:solidFill>
                    <a:schemeClr val="tx1"/>
                  </a:solidFill>
                </a:rPr>
                <a:t>/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WebApp</a:t>
              </a:r>
              <a:r>
                <a:rPr lang="en-US" sz="1100" dirty="0" smtClean="0">
                  <a:solidFill>
                    <a:schemeClr val="tx1"/>
                  </a:solidFill>
                </a:rPr>
                <a:t>/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Web+Ajax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311774" y="4730211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accent6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APIServer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FrontEnd</a:t>
              </a:r>
              <a:r>
                <a:rPr lang="en-US" dirty="0" smtClean="0">
                  <a:solidFill>
                    <a:schemeClr val="tx1"/>
                  </a:solidFill>
                </a:rPr>
                <a:t>/Daemon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Left Brace 15"/>
            <p:cNvSpPr/>
            <p:nvPr/>
          </p:nvSpPr>
          <p:spPr>
            <a:xfrm rot="5400000">
              <a:off x="4496369" y="-1452296"/>
              <a:ext cx="171340" cy="8498875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296989" y="1684518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accent5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Final Users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311774" y="1684518"/>
              <a:ext cx="2519703" cy="735821"/>
            </a:xfrm>
            <a:prstGeom prst="roundRect">
              <a:avLst>
                <a:gd name="adj" fmla="val 9818"/>
              </a:avLst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Mobile&amp;Desktop</a:t>
              </a:r>
              <a:r>
                <a:rPr lang="en-US" dirty="0" smtClean="0">
                  <a:solidFill>
                    <a:schemeClr val="tx1"/>
                  </a:solidFill>
                </a:rPr>
                <a:t> Apps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6078740" y="3405770"/>
              <a:ext cx="583350" cy="0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62090" y="2420339"/>
              <a:ext cx="0" cy="985431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8" idx="1"/>
              <a:endCxn id="17" idx="3"/>
            </p:cNvCxnSpPr>
            <p:nvPr/>
          </p:nvCxnSpPr>
          <p:spPr>
            <a:xfrm flipH="1">
              <a:off x="5816692" y="2052429"/>
              <a:ext cx="495082" cy="0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6857783" y="2420340"/>
              <a:ext cx="0" cy="2291936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2529781" y="2590515"/>
              <a:ext cx="4516518" cy="0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2541075" y="2590516"/>
              <a:ext cx="0" cy="362847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7046299" y="2420339"/>
              <a:ext cx="0" cy="170176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4578217" y="2427786"/>
              <a:ext cx="0" cy="283685"/>
            </a:xfrm>
            <a:prstGeom prst="straightConnector1">
              <a:avLst/>
            </a:prstGeom>
            <a:ln>
              <a:prstDash val="sysDash"/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972312" y="4102784"/>
              <a:ext cx="11868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Requires (INDIGO) AAI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23224" y="4402301"/>
              <a:ext cx="23584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PrivateNet</a:t>
              </a:r>
              <a:r>
                <a:rPr lang="en-US" sz="1200" dirty="0" smtClean="0"/>
                <a:t>/Firewall/SSL Protection</a:t>
              </a:r>
              <a:endParaRPr lang="en-US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98996" y="5605103"/>
              <a:ext cx="2358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Used for:</a:t>
              </a:r>
            </a:p>
            <a:p>
              <a:r>
                <a:rPr lang="en-US" sz="1200" dirty="0"/>
                <a:t>	</a:t>
              </a:r>
              <a:r>
                <a:rPr lang="en-US" sz="1200" dirty="0" smtClean="0"/>
                <a:t>Molecular Dynamics</a:t>
              </a:r>
            </a:p>
            <a:p>
              <a:r>
                <a:rPr lang="en-US" sz="1200" dirty="0"/>
                <a:t>	</a:t>
              </a:r>
              <a:r>
                <a:rPr lang="en-US" sz="1200" dirty="0" smtClean="0"/>
                <a:t>Climate </a:t>
              </a:r>
              <a:r>
                <a:rPr lang="en-US" sz="1200" dirty="0" smtClean="0"/>
                <a:t>change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2602" y="5626473"/>
              <a:ext cx="23584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Used for:</a:t>
              </a:r>
            </a:p>
            <a:p>
              <a:r>
                <a:rPr lang="en-US" sz="1200" dirty="0" smtClean="0"/>
                <a:t>	INDIGO SG Demonstrator</a:t>
              </a:r>
            </a:p>
            <a:p>
              <a:r>
                <a:rPr lang="en-US" sz="1200" dirty="0"/>
                <a:t>	</a:t>
              </a:r>
              <a:r>
                <a:rPr lang="en-US" sz="1200" dirty="0" smtClean="0">
                  <a:hlinkClick r:id="rId2"/>
                </a:rPr>
                <a:t>https://sgw.indigo-datacloud.eu</a:t>
              </a:r>
              <a:r>
                <a:rPr lang="en-US" sz="1200" dirty="0" smtClean="0"/>
                <a:t> </a:t>
              </a:r>
            </a:p>
            <a:p>
              <a:r>
                <a:rPr lang="en-US" sz="1200" dirty="0" smtClean="0"/>
                <a:t> </a:t>
              </a:r>
            </a:p>
            <a:p>
              <a:r>
                <a:rPr lang="en-US" sz="1200" dirty="0"/>
                <a:t>	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28359" y="5630528"/>
              <a:ext cx="23584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Used for</a:t>
              </a:r>
              <a:r>
                <a:rPr lang="en-US" sz="1200" dirty="0" smtClean="0"/>
                <a:t>:</a:t>
              </a:r>
            </a:p>
            <a:p>
              <a:r>
                <a:rPr lang="en-US" sz="1200" dirty="0"/>
                <a:t>	</a:t>
              </a:r>
              <a:r>
                <a:rPr lang="en-US" sz="1200" dirty="0" smtClean="0"/>
                <a:t>New Galaxy </a:t>
              </a:r>
              <a:r>
                <a:rPr lang="en-US" sz="1200" dirty="0" err="1" smtClean="0"/>
                <a:t>portlet</a:t>
              </a:r>
              <a:endParaRPr lang="en-US" sz="1200" dirty="0" smtClean="0"/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	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Desktop &amp; Mobile apps</a:t>
              </a:r>
            </a:p>
            <a:p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	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(Coming soon)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2522" y="5171098"/>
              <a:ext cx="2791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The </a:t>
              </a:r>
              <a:r>
                <a:rPr lang="en-US" sz="1200" dirty="0"/>
                <a:t>p</a:t>
              </a:r>
              <a:r>
                <a:rPr lang="en-US" sz="1200" dirty="0" smtClean="0"/>
                <a:t>ortal manages user access to </a:t>
              </a:r>
              <a:r>
                <a:rPr lang="en-US" sz="1200" dirty="0" err="1" smtClean="0"/>
                <a:t>portlets</a:t>
              </a:r>
              <a:r>
                <a:rPr lang="en-US" sz="1200" dirty="0" smtClean="0"/>
                <a:t>. CSGF-like setup</a:t>
              </a:r>
              <a:endParaRPr lang="en-US" sz="12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633512" y="4283888"/>
              <a:ext cx="0" cy="36161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1535515" y="640907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11</a:t>
            </a:fld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152472" y="4504314"/>
            <a:ext cx="4933515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8104987" y="4295319"/>
            <a:ext cx="981000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299634" y="4270734"/>
            <a:ext cx="59725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PTV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1704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AuthN</a:t>
            </a:r>
            <a:r>
              <a:rPr lang="en-US" dirty="0" smtClean="0"/>
              <a:t>/Z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it-IT" sz="4000" dirty="0" smtClean="0"/>
              <a:t>Baseline </a:t>
            </a:r>
            <a:r>
              <a:rPr lang="it-IT" sz="4000" dirty="0" err="1" smtClean="0"/>
              <a:t>token</a:t>
            </a:r>
            <a:r>
              <a:rPr lang="it-IT" sz="4000" dirty="0" smtClean="0"/>
              <a:t> </a:t>
            </a:r>
            <a:r>
              <a:rPr lang="it-IT" sz="4000" dirty="0" smtClean="0"/>
              <a:t>management</a:t>
            </a:r>
          </a:p>
          <a:p>
            <a:pPr marL="0" indent="0" algn="ctr">
              <a:buNone/>
            </a:pPr>
            <a:r>
              <a:rPr lang="it-IT" sz="4000" dirty="0" smtClean="0"/>
              <a:t>and </a:t>
            </a:r>
            <a:endParaRPr lang="it-IT" sz="4000" dirty="0" smtClean="0"/>
          </a:p>
          <a:p>
            <a:pPr marL="0" indent="0" algn="ctr">
              <a:buNone/>
            </a:pPr>
            <a:r>
              <a:rPr lang="it-IT" sz="4000" dirty="0" smtClean="0"/>
              <a:t>Portal </a:t>
            </a:r>
            <a:r>
              <a:rPr lang="it-IT" sz="4000" dirty="0" err="1" smtClean="0"/>
              <a:t>Token</a:t>
            </a:r>
            <a:r>
              <a:rPr lang="it-IT" sz="4000" dirty="0" smtClean="0"/>
              <a:t> </a:t>
            </a:r>
            <a:r>
              <a:rPr lang="it-IT" sz="4000" dirty="0" err="1" smtClean="0"/>
              <a:t>Validator</a:t>
            </a:r>
            <a:r>
              <a:rPr lang="it-IT" sz="4000" dirty="0" smtClean="0"/>
              <a:t> (PTV</a:t>
            </a:r>
            <a:r>
              <a:rPr lang="it-IT" sz="4000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35515" y="6409071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3310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9" name="Straight Arrow Connector 138"/>
          <p:cNvCxnSpPr/>
          <p:nvPr/>
        </p:nvCxnSpPr>
        <p:spPr>
          <a:xfrm>
            <a:off x="5541364" y="2386679"/>
            <a:ext cx="4555528" cy="2917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FutureGateway</a:t>
            </a:r>
            <a:r>
              <a:rPr lang="en-US" dirty="0" smtClean="0"/>
              <a:t> </a:t>
            </a:r>
          </a:p>
          <a:p>
            <a:r>
              <a:rPr lang="en-US" sz="3500" dirty="0" smtClean="0"/>
              <a:t>Baseline </a:t>
            </a:r>
            <a:r>
              <a:rPr lang="en-US" sz="3500" dirty="0" err="1" smtClean="0"/>
              <a:t>AuthN</a:t>
            </a:r>
            <a:r>
              <a:rPr lang="en-US" sz="3500" dirty="0" smtClean="0"/>
              <a:t>/Z</a:t>
            </a:r>
            <a:endParaRPr lang="en-US" sz="3500" dirty="0"/>
          </a:p>
        </p:txBody>
      </p:sp>
      <p:sp>
        <p:nvSpPr>
          <p:cNvPr id="6" name="Rounded Rectangle 5"/>
          <p:cNvSpPr/>
          <p:nvPr/>
        </p:nvSpPr>
        <p:spPr>
          <a:xfrm>
            <a:off x="1122885" y="1832345"/>
            <a:ext cx="1556187" cy="78637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Log-In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4642073" y="1949318"/>
            <a:ext cx="454843" cy="466533"/>
            <a:chOff x="7455402" y="2069294"/>
            <a:chExt cx="576270" cy="1015360"/>
          </a:xfrm>
        </p:grpSpPr>
        <p:grpSp>
          <p:nvGrpSpPr>
            <p:cNvPr id="13" name="Group 12"/>
            <p:cNvGrpSpPr/>
            <p:nvPr/>
          </p:nvGrpSpPr>
          <p:grpSpPr>
            <a:xfrm>
              <a:off x="7455402" y="2604329"/>
              <a:ext cx="576270" cy="480325"/>
              <a:chOff x="7521378" y="2670309"/>
              <a:chExt cx="914400" cy="6763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7488390" y="2069294"/>
              <a:ext cx="485550" cy="4855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451107" y="1980574"/>
            <a:ext cx="60959" cy="43337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894725" y="2142797"/>
            <a:ext cx="165964" cy="168452"/>
            <a:chOff x="4075176" y="4809319"/>
            <a:chExt cx="314931" cy="423978"/>
          </a:xfrm>
        </p:grpSpPr>
        <p:sp>
          <p:nvSpPr>
            <p:cNvPr id="26" name="U-Turn Arrow 25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H="1">
            <a:off x="2822344" y="2398811"/>
            <a:ext cx="1364141" cy="0"/>
          </a:xfrm>
          <a:prstGeom prst="straightConnector1">
            <a:avLst/>
          </a:prstGeom>
          <a:ln>
            <a:solidFill>
              <a:srgbClr val="C0504D"/>
            </a:solidFill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761198" y="3860653"/>
            <a:ext cx="385640" cy="312084"/>
            <a:chOff x="1008484" y="4741164"/>
            <a:chExt cx="289230" cy="312084"/>
          </a:xfrm>
        </p:grpSpPr>
        <p:sp>
          <p:nvSpPr>
            <p:cNvPr id="90" name="Oval 8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245612" y="3793583"/>
            <a:ext cx="79386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Log-In</a:t>
            </a:r>
          </a:p>
          <a:p>
            <a:r>
              <a:rPr lang="en-US" sz="1400" dirty="0" smtClean="0">
                <a:latin typeface="Arial"/>
                <a:cs typeface="Arial"/>
              </a:rPr>
              <a:t>The user log-in providing  its own credentials; in the baseline this uses (username and password).</a:t>
            </a:r>
          </a:p>
          <a:p>
            <a:r>
              <a:rPr lang="en-US" sz="1400" dirty="0" smtClean="0">
                <a:latin typeface="Arial"/>
                <a:cs typeface="Arial"/>
              </a:rPr>
              <a:t>This log-in can be handled also with OAUTH authentication (INDIGO AAI, Facebook, Google, </a:t>
            </a:r>
            <a:r>
              <a:rPr lang="is-IS" sz="1400" dirty="0" smtClean="0">
                <a:latin typeface="Arial"/>
                <a:cs typeface="Arial"/>
              </a:rPr>
              <a:t>…)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765431" y="4487839"/>
            <a:ext cx="385640" cy="312084"/>
            <a:chOff x="1008484" y="4741164"/>
            <a:chExt cx="289230" cy="312084"/>
          </a:xfrm>
        </p:grpSpPr>
        <p:sp>
          <p:nvSpPr>
            <p:cNvPr id="97" name="Oval 96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245617" y="4470906"/>
            <a:ext cx="9760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cs typeface="Courier"/>
              </a:rPr>
              <a:t>LogToken</a:t>
            </a:r>
            <a:endParaRPr lang="en-US" sz="1400" b="1" dirty="0" smtClean="0">
              <a:cs typeface="Courier"/>
            </a:endParaRPr>
          </a:p>
          <a:p>
            <a:r>
              <a:rPr lang="en-US" sz="1400" dirty="0" smtClean="0">
                <a:latin typeface="Arial"/>
                <a:cs typeface="Arial"/>
              </a:rPr>
              <a:t>The baseline Log-In code encrypts username, password and a timestamp in a </a:t>
            </a:r>
            <a:r>
              <a:rPr lang="en-US" sz="1400" dirty="0" err="1" smtClean="0">
                <a:latin typeface="Arial"/>
                <a:cs typeface="Arial"/>
              </a:rPr>
              <a:t>LogToken</a:t>
            </a:r>
            <a:r>
              <a:rPr lang="en-US" sz="1400" dirty="0" smtClean="0">
                <a:latin typeface="Arial"/>
                <a:cs typeface="Arial"/>
              </a:rPr>
              <a:t> string. In OAUTH cases the OAUTH token will be returned after the authentication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765431" y="5157355"/>
            <a:ext cx="385640" cy="312084"/>
            <a:chOff x="1008484" y="4741164"/>
            <a:chExt cx="289230" cy="312084"/>
          </a:xfrm>
        </p:grpSpPr>
        <p:sp>
          <p:nvSpPr>
            <p:cNvPr id="101" name="Oval 10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245617" y="5141839"/>
            <a:ext cx="97604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Token check</a:t>
            </a:r>
          </a:p>
          <a:p>
            <a:r>
              <a:rPr lang="en-US" sz="1400" dirty="0" smtClean="0">
                <a:latin typeface="Arial"/>
                <a:cs typeface="Arial"/>
              </a:rPr>
              <a:t>Incoming </a:t>
            </a:r>
            <a:r>
              <a:rPr lang="en-US" sz="1400" dirty="0" err="1" smtClean="0">
                <a:latin typeface="Arial"/>
                <a:cs typeface="Arial"/>
              </a:rPr>
              <a:t>LogTokens</a:t>
            </a:r>
            <a:r>
              <a:rPr lang="en-US" sz="1400" dirty="0" smtClean="0">
                <a:latin typeface="Arial"/>
                <a:cs typeface="Arial"/>
              </a:rPr>
              <a:t> are processed by the </a:t>
            </a:r>
            <a:r>
              <a:rPr lang="en-US" sz="1400" dirty="0" err="1" smtClean="0">
                <a:latin typeface="Arial"/>
                <a:cs typeface="Arial"/>
              </a:rPr>
              <a:t>TokenCheck</a:t>
            </a:r>
            <a:r>
              <a:rPr lang="en-US" sz="1400" dirty="0" smtClean="0">
                <a:latin typeface="Arial"/>
                <a:cs typeface="Arial"/>
              </a:rPr>
              <a:t> function which in the baseline authentication just maps decrypted credentials with stored users in </a:t>
            </a:r>
            <a:r>
              <a:rPr lang="en-US" sz="1400" dirty="0" err="1" smtClean="0">
                <a:latin typeface="Arial"/>
                <a:cs typeface="Arial"/>
              </a:rPr>
              <a:t>APIServer</a:t>
            </a:r>
            <a:r>
              <a:rPr lang="en-US" sz="1400" dirty="0" smtClean="0">
                <a:latin typeface="Arial"/>
                <a:cs typeface="Arial"/>
              </a:rPr>
              <a:t> DB</a:t>
            </a:r>
          </a:p>
          <a:p>
            <a:r>
              <a:rPr lang="en-US" sz="1400" dirty="0" smtClean="0">
                <a:latin typeface="Arial"/>
                <a:cs typeface="Arial"/>
              </a:rPr>
              <a:t>In OAUTH cases the </a:t>
            </a:r>
            <a:r>
              <a:rPr lang="en-US" sz="1400" dirty="0" err="1" smtClean="0">
                <a:latin typeface="Arial"/>
                <a:cs typeface="Arial"/>
              </a:rPr>
              <a:t>TokenCheck</a:t>
            </a:r>
            <a:r>
              <a:rPr lang="en-US" sz="1400" dirty="0" smtClean="0">
                <a:latin typeface="Arial"/>
                <a:cs typeface="Arial"/>
              </a:rPr>
              <a:t> function will use received user info to map the user with users registered into the </a:t>
            </a:r>
            <a:r>
              <a:rPr lang="en-US" sz="1400" dirty="0" err="1" smtClean="0">
                <a:latin typeface="Arial"/>
                <a:cs typeface="Arial"/>
              </a:rPr>
              <a:t>APIServer</a:t>
            </a:r>
            <a:r>
              <a:rPr lang="en-US" sz="1400" dirty="0" smtClean="0">
                <a:latin typeface="Arial"/>
                <a:cs typeface="Arial"/>
              </a:rPr>
              <a:t> DB. A new session token for mapped user is returned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001890" y="2125069"/>
            <a:ext cx="833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Log Token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615368" y="2607998"/>
            <a:ext cx="1628763" cy="9670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/>
              <a:t>Username</a:t>
            </a:r>
          </a:p>
          <a:p>
            <a:r>
              <a:rPr lang="en-US" sz="1400" b="1" dirty="0" smtClean="0"/>
              <a:t>Password</a:t>
            </a:r>
          </a:p>
          <a:p>
            <a:r>
              <a:rPr lang="en-US" sz="1400" b="1" dirty="0" smtClean="0"/>
              <a:t>Timestamp</a:t>
            </a:r>
            <a:endParaRPr lang="en-US" sz="1400" b="1" dirty="0"/>
          </a:p>
        </p:txBody>
      </p:sp>
      <p:grpSp>
        <p:nvGrpSpPr>
          <p:cNvPr id="83" name="Group 82"/>
          <p:cNvGrpSpPr/>
          <p:nvPr/>
        </p:nvGrpSpPr>
        <p:grpSpPr>
          <a:xfrm>
            <a:off x="3998352" y="2643038"/>
            <a:ext cx="208409" cy="181651"/>
            <a:chOff x="4029062" y="4776107"/>
            <a:chExt cx="395475" cy="457192"/>
          </a:xfrm>
        </p:grpSpPr>
        <p:grpSp>
          <p:nvGrpSpPr>
            <p:cNvPr id="84" name="Group 83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U-Turn Arrow 84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3001889" y="2334045"/>
            <a:ext cx="0" cy="273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851712" y="2773049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/>
                <a:cs typeface="Arial"/>
              </a:rPr>
              <a:t>Key</a:t>
            </a:r>
            <a:endParaRPr lang="en-US" sz="7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2822344" y="2056851"/>
            <a:ext cx="1364141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894255" y="1855655"/>
            <a:ext cx="10438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latin typeface="Arial"/>
                <a:cs typeface="Arial"/>
              </a:rPr>
              <a:t>Username, Password</a:t>
            </a:r>
            <a:endParaRPr lang="en-US" sz="600" dirty="0">
              <a:latin typeface="Arial"/>
              <a:cs typeface="Arial"/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2196293" y="1893363"/>
            <a:ext cx="419075" cy="271263"/>
            <a:chOff x="1647220" y="1893362"/>
            <a:chExt cx="314306" cy="271263"/>
          </a:xfrm>
        </p:grpSpPr>
        <p:sp>
          <p:nvSpPr>
            <p:cNvPr id="43" name="Oval 42"/>
            <p:cNvSpPr/>
            <p:nvPr/>
          </p:nvSpPr>
          <p:spPr>
            <a:xfrm>
              <a:off x="1690263" y="1893362"/>
              <a:ext cx="271263" cy="27126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647220" y="1922817"/>
              <a:ext cx="2731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Arial"/>
                  <a:cs typeface="Arial"/>
                </a:rPr>
                <a:t>Key</a:t>
              </a:r>
              <a:endParaRPr lang="en-US" sz="700" dirty="0">
                <a:latin typeface="Arial"/>
                <a:cs typeface="Arial"/>
              </a:endParaRPr>
            </a:p>
          </p:txBody>
        </p:sp>
      </p:grpSp>
      <p:cxnSp>
        <p:nvCxnSpPr>
          <p:cNvPr id="122" name="Straight Arrow Connector 121"/>
          <p:cNvCxnSpPr/>
          <p:nvPr/>
        </p:nvCxnSpPr>
        <p:spPr>
          <a:xfrm>
            <a:off x="2437043" y="2167317"/>
            <a:ext cx="0" cy="96514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2437043" y="3120515"/>
            <a:ext cx="1783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 flipV="1">
            <a:off x="5538805" y="2055709"/>
            <a:ext cx="1364141" cy="1142"/>
          </a:xfrm>
          <a:prstGeom prst="straightConnector1">
            <a:avLst/>
          </a:prstGeom>
          <a:ln>
            <a:solidFill>
              <a:srgbClr val="C0504D"/>
            </a:solidFill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242307" y="2009487"/>
            <a:ext cx="60959" cy="43337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5564885" y="1769870"/>
            <a:ext cx="165964" cy="168452"/>
            <a:chOff x="4075176" y="4809319"/>
            <a:chExt cx="314931" cy="423978"/>
          </a:xfrm>
        </p:grpSpPr>
        <p:sp>
          <p:nvSpPr>
            <p:cNvPr id="127" name="U-Turn Arrow 126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5672050" y="1806882"/>
            <a:ext cx="833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Log Token</a:t>
            </a:r>
            <a:endParaRPr lang="en-US" sz="1050" dirty="0">
              <a:latin typeface="Arial"/>
              <a:cs typeface="Arial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7034322" y="1832344"/>
            <a:ext cx="2127845" cy="1910440"/>
          </a:xfrm>
          <a:prstGeom prst="roundRect">
            <a:avLst>
              <a:gd name="adj" fmla="val 9240"/>
            </a:avLst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77000"/>
                </a:schemeClr>
              </a:gs>
              <a:gs pos="35000">
                <a:schemeClr val="dk1">
                  <a:tint val="37000"/>
                  <a:satMod val="300000"/>
                  <a:alpha val="77000"/>
                </a:schemeClr>
              </a:gs>
              <a:gs pos="100000">
                <a:schemeClr val="dk1">
                  <a:tint val="15000"/>
                  <a:satMod val="350000"/>
                  <a:alpha val="77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APIServer</a:t>
            </a:r>
            <a:endParaRPr lang="en-US" b="1" dirty="0"/>
          </a:p>
          <a:p>
            <a:pPr algn="ctr"/>
            <a:r>
              <a:rPr lang="en-US" b="1" dirty="0" smtClean="0"/>
              <a:t>Front-End</a:t>
            </a:r>
            <a:endParaRPr lang="en-US" b="1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5564885" y="2148244"/>
            <a:ext cx="165964" cy="168452"/>
            <a:chOff x="4075176" y="4809319"/>
            <a:chExt cx="314931" cy="423978"/>
          </a:xfrm>
        </p:grpSpPr>
        <p:sp>
          <p:nvSpPr>
            <p:cNvPr id="132" name="U-Turn Arrow 131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5657860" y="2119953"/>
            <a:ext cx="1099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Session Token</a:t>
            </a:r>
            <a:endParaRPr lang="en-US" sz="1050" dirty="0">
              <a:latin typeface="Arial"/>
              <a:cs typeface="Arial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flipH="1">
            <a:off x="5541364" y="2684916"/>
            <a:ext cx="1364141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>
            <a:off x="6085663" y="2579073"/>
            <a:ext cx="165964" cy="168452"/>
            <a:chOff x="4075176" y="4809319"/>
            <a:chExt cx="314931" cy="423978"/>
          </a:xfrm>
        </p:grpSpPr>
        <p:sp>
          <p:nvSpPr>
            <p:cNvPr id="144" name="U-Turn Arrow 143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>
            <a:off x="5541364" y="3282435"/>
            <a:ext cx="1364141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>
            <a:off x="6085663" y="3176592"/>
            <a:ext cx="165964" cy="168452"/>
            <a:chOff x="4075176" y="4809319"/>
            <a:chExt cx="314931" cy="423978"/>
          </a:xfrm>
        </p:grpSpPr>
        <p:sp>
          <p:nvSpPr>
            <p:cNvPr id="148" name="U-Turn Arrow 147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5942508" y="283006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100" dirty="0" smtClean="0">
                <a:latin typeface="Arial"/>
                <a:cs typeface="Arial"/>
              </a:rPr>
              <a:t>…</a:t>
            </a:r>
            <a:endParaRPr lang="en-US" sz="1050" dirty="0">
              <a:latin typeface="Arial"/>
              <a:cs typeface="Arial"/>
            </a:endParaRPr>
          </a:p>
        </p:txBody>
      </p:sp>
      <p:cxnSp>
        <p:nvCxnSpPr>
          <p:cNvPr id="152" name="Straight Arrow Connector 151"/>
          <p:cNvCxnSpPr/>
          <p:nvPr/>
        </p:nvCxnSpPr>
        <p:spPr>
          <a:xfrm flipH="1">
            <a:off x="5541364" y="3556135"/>
            <a:ext cx="1364141" cy="0"/>
          </a:xfrm>
          <a:prstGeom prst="straightConnector1">
            <a:avLst/>
          </a:prstGeom>
          <a:ln>
            <a:solidFill>
              <a:srgbClr val="C0504D"/>
            </a:solidFill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6085663" y="3450292"/>
            <a:ext cx="165964" cy="168452"/>
            <a:chOff x="4075176" y="4809319"/>
            <a:chExt cx="314931" cy="423978"/>
          </a:xfrm>
          <a:solidFill>
            <a:srgbClr val="800000"/>
          </a:solidFill>
        </p:grpSpPr>
        <p:sp>
          <p:nvSpPr>
            <p:cNvPr id="154" name="U-Turn Arrow 153"/>
            <p:cNvSpPr/>
            <p:nvPr/>
          </p:nvSpPr>
          <p:spPr>
            <a:xfrm>
              <a:off x="4098127" y="4809319"/>
              <a:ext cx="291977" cy="271728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87856"/>
              </a:avLst>
            </a:prstGeom>
            <a:grpFill/>
            <a:ln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4075176" y="4999207"/>
              <a:ext cx="314931" cy="234090"/>
            </a:xfrm>
            <a:prstGeom prst="round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Multiply 93"/>
          <p:cNvSpPr/>
          <p:nvPr/>
        </p:nvSpPr>
        <p:spPr>
          <a:xfrm>
            <a:off x="6894842" y="3490034"/>
            <a:ext cx="169596" cy="127197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5418703" y="3589774"/>
            <a:ext cx="1227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Token Expiration</a:t>
            </a:r>
            <a:endParaRPr lang="en-US" sz="1050" dirty="0">
              <a:latin typeface="Arial"/>
              <a:cs typeface="Arial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7055454" y="1885355"/>
            <a:ext cx="419075" cy="271263"/>
            <a:chOff x="6288482" y="1865376"/>
            <a:chExt cx="314306" cy="271263"/>
          </a:xfrm>
        </p:grpSpPr>
        <p:sp>
          <p:nvSpPr>
            <p:cNvPr id="159" name="Oval 158"/>
            <p:cNvSpPr/>
            <p:nvPr/>
          </p:nvSpPr>
          <p:spPr>
            <a:xfrm>
              <a:off x="6331525" y="1865376"/>
              <a:ext cx="271263" cy="27126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288482" y="1894831"/>
              <a:ext cx="2731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Arial"/>
                  <a:cs typeface="Arial"/>
                </a:rPr>
                <a:t>Key</a:t>
              </a:r>
              <a:endParaRPr lang="en-US" sz="700" dirty="0">
                <a:latin typeface="Arial"/>
                <a:cs typeface="Arial"/>
              </a:endParaRPr>
            </a:p>
          </p:txBody>
        </p:sp>
      </p:grpSp>
      <p:sp>
        <p:nvSpPr>
          <p:cNvPr id="163" name="Can 162"/>
          <p:cNvSpPr/>
          <p:nvPr/>
        </p:nvSpPr>
        <p:spPr>
          <a:xfrm>
            <a:off x="9563800" y="1786691"/>
            <a:ext cx="1027081" cy="541113"/>
          </a:xfrm>
          <a:prstGeom prst="ca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Group 173"/>
          <p:cNvGrpSpPr/>
          <p:nvPr/>
        </p:nvGrpSpPr>
        <p:grpSpPr>
          <a:xfrm>
            <a:off x="10364507" y="2045824"/>
            <a:ext cx="89415" cy="91713"/>
            <a:chOff x="7455402" y="2069294"/>
            <a:chExt cx="576270" cy="1015360"/>
          </a:xfrm>
        </p:grpSpPr>
        <p:grpSp>
          <p:nvGrpSpPr>
            <p:cNvPr id="175" name="Group 174"/>
            <p:cNvGrpSpPr/>
            <p:nvPr/>
          </p:nvGrpSpPr>
          <p:grpSpPr>
            <a:xfrm>
              <a:off x="7455402" y="2604329"/>
              <a:ext cx="576270" cy="480325"/>
              <a:chOff x="7521378" y="2670309"/>
              <a:chExt cx="914400" cy="676316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ounded Rectangle 177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6" name="Oval 175"/>
            <p:cNvSpPr/>
            <p:nvPr/>
          </p:nvSpPr>
          <p:spPr>
            <a:xfrm>
              <a:off x="7488390" y="2069294"/>
              <a:ext cx="485550" cy="4855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0" name="Straight Arrow Connector 179"/>
          <p:cNvCxnSpPr>
            <a:stCxn id="163" idx="2"/>
          </p:cNvCxnSpPr>
          <p:nvPr/>
        </p:nvCxnSpPr>
        <p:spPr>
          <a:xfrm flipH="1" flipV="1">
            <a:off x="7474529" y="2055709"/>
            <a:ext cx="2089271" cy="153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220" idx="4"/>
          </p:cNvCxnSpPr>
          <p:nvPr/>
        </p:nvCxnSpPr>
        <p:spPr>
          <a:xfrm flipV="1">
            <a:off x="10096892" y="2279129"/>
            <a:ext cx="0" cy="13672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0" name="Rounded Rectangle 189"/>
          <p:cNvSpPr/>
          <p:nvPr/>
        </p:nvSpPr>
        <p:spPr>
          <a:xfrm>
            <a:off x="9379533" y="2491230"/>
            <a:ext cx="1593267" cy="7608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User details</a:t>
            </a:r>
          </a:p>
          <a:p>
            <a:r>
              <a:rPr lang="en-US" sz="1200" b="1" dirty="0" smtClean="0"/>
              <a:t>User Group(s)</a:t>
            </a:r>
          </a:p>
          <a:p>
            <a:r>
              <a:rPr lang="en-US" sz="1200" b="1" dirty="0" smtClean="0"/>
              <a:t>Group(s) roles</a:t>
            </a:r>
          </a:p>
        </p:txBody>
      </p:sp>
      <p:grpSp>
        <p:nvGrpSpPr>
          <p:cNvPr id="191" name="Group 190"/>
          <p:cNvGrpSpPr/>
          <p:nvPr/>
        </p:nvGrpSpPr>
        <p:grpSpPr>
          <a:xfrm>
            <a:off x="4236367" y="1878182"/>
            <a:ext cx="385640" cy="312084"/>
            <a:chOff x="1008484" y="4741164"/>
            <a:chExt cx="289230" cy="312084"/>
          </a:xfrm>
        </p:grpSpPr>
        <p:sp>
          <p:nvSpPr>
            <p:cNvPr id="192" name="Oval 191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194" name="TextBox 193"/>
          <p:cNvSpPr txBox="1"/>
          <p:nvPr/>
        </p:nvSpPr>
        <p:spPr>
          <a:xfrm>
            <a:off x="7593644" y="1801997"/>
            <a:ext cx="968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Token check</a:t>
            </a:r>
            <a:endParaRPr lang="en-US" sz="1050" dirty="0">
              <a:latin typeface="Arial"/>
              <a:cs typeface="Arial"/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2463887" y="2224633"/>
            <a:ext cx="385640" cy="312084"/>
            <a:chOff x="1008484" y="4741164"/>
            <a:chExt cx="289230" cy="312084"/>
          </a:xfrm>
        </p:grpSpPr>
        <p:sp>
          <p:nvSpPr>
            <p:cNvPr id="196" name="Oval 195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5145167" y="1889454"/>
            <a:ext cx="385640" cy="312084"/>
            <a:chOff x="1008484" y="4741164"/>
            <a:chExt cx="289230" cy="312084"/>
          </a:xfrm>
        </p:grpSpPr>
        <p:sp>
          <p:nvSpPr>
            <p:cNvPr id="199" name="Oval 198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780471" y="6244728"/>
            <a:ext cx="385640" cy="312084"/>
            <a:chOff x="1008484" y="4741164"/>
            <a:chExt cx="289230" cy="312084"/>
          </a:xfrm>
        </p:grpSpPr>
        <p:sp>
          <p:nvSpPr>
            <p:cNvPr id="202" name="Oval 201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4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1260657" y="6229211"/>
            <a:ext cx="9760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Session Token</a:t>
            </a:r>
          </a:p>
          <a:p>
            <a:r>
              <a:rPr lang="en-US" sz="1400" dirty="0" smtClean="0">
                <a:latin typeface="Arial"/>
                <a:cs typeface="Arial"/>
              </a:rPr>
              <a:t>Session Token will be used to call any further API REST call till token expiration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206" name="Group 205"/>
          <p:cNvGrpSpPr/>
          <p:nvPr/>
        </p:nvGrpSpPr>
        <p:grpSpPr>
          <a:xfrm>
            <a:off x="4684290" y="3010204"/>
            <a:ext cx="385640" cy="312084"/>
            <a:chOff x="1008484" y="4741164"/>
            <a:chExt cx="289230" cy="312084"/>
          </a:xfrm>
        </p:grpSpPr>
        <p:sp>
          <p:nvSpPr>
            <p:cNvPr id="207" name="Oval 206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4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209" name="Left Brace 208"/>
          <p:cNvSpPr/>
          <p:nvPr/>
        </p:nvSpPr>
        <p:spPr>
          <a:xfrm>
            <a:off x="5187226" y="2595592"/>
            <a:ext cx="231477" cy="114719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0" name="Straight Arrow Connector 209"/>
          <p:cNvCxnSpPr/>
          <p:nvPr/>
        </p:nvCxnSpPr>
        <p:spPr>
          <a:xfrm flipV="1">
            <a:off x="4878263" y="2500512"/>
            <a:ext cx="0" cy="414216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9290896" y="3268274"/>
            <a:ext cx="253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Session Token identifies the user and provides </a:t>
            </a:r>
            <a:r>
              <a:rPr lang="en-US" sz="1100" dirty="0" err="1" smtClean="0">
                <a:latin typeface="Arial"/>
                <a:cs typeface="Arial"/>
              </a:rPr>
              <a:t>AuthZ</a:t>
            </a:r>
            <a:r>
              <a:rPr lang="en-US" sz="1100" dirty="0" smtClean="0">
                <a:latin typeface="Arial"/>
                <a:cs typeface="Arial"/>
              </a:rPr>
              <a:t> </a:t>
            </a:r>
            <a:r>
              <a:rPr lang="en-US" sz="1100" dirty="0" err="1" smtClean="0">
                <a:latin typeface="Arial"/>
                <a:cs typeface="Arial"/>
              </a:rPr>
              <a:t>informtaiotn</a:t>
            </a:r>
            <a:endParaRPr lang="en-US" sz="1050" dirty="0">
              <a:latin typeface="Arial"/>
              <a:cs typeface="Arial"/>
            </a:endParaRPr>
          </a:p>
        </p:txBody>
      </p:sp>
      <p:grpSp>
        <p:nvGrpSpPr>
          <p:cNvPr id="214" name="Group 213"/>
          <p:cNvGrpSpPr/>
          <p:nvPr/>
        </p:nvGrpSpPr>
        <p:grpSpPr>
          <a:xfrm>
            <a:off x="9736406" y="2033597"/>
            <a:ext cx="89415" cy="91713"/>
            <a:chOff x="7455402" y="2069294"/>
            <a:chExt cx="576270" cy="1015360"/>
          </a:xfrm>
        </p:grpSpPr>
        <p:grpSp>
          <p:nvGrpSpPr>
            <p:cNvPr id="215" name="Group 214"/>
            <p:cNvGrpSpPr/>
            <p:nvPr/>
          </p:nvGrpSpPr>
          <p:grpSpPr>
            <a:xfrm>
              <a:off x="7455402" y="2604329"/>
              <a:ext cx="576270" cy="480325"/>
              <a:chOff x="7521378" y="2670309"/>
              <a:chExt cx="914400" cy="676316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ounded Rectangle 217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6" name="Oval 215"/>
            <p:cNvSpPr/>
            <p:nvPr/>
          </p:nvSpPr>
          <p:spPr>
            <a:xfrm>
              <a:off x="7488390" y="2069294"/>
              <a:ext cx="485550" cy="4855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9903721" y="1967044"/>
            <a:ext cx="385640" cy="312084"/>
            <a:chOff x="1008484" y="4741164"/>
            <a:chExt cx="289230" cy="312084"/>
          </a:xfrm>
          <a:noFill/>
        </p:grpSpPr>
        <p:sp>
          <p:nvSpPr>
            <p:cNvPr id="220" name="Oval 21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008484" y="4741164"/>
              <a:ext cx="138500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en-US" sz="1400" b="1" dirty="0">
                <a:latin typeface="Courier"/>
                <a:cs typeface="Courier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0050591" y="2085758"/>
            <a:ext cx="89415" cy="91713"/>
            <a:chOff x="7455369" y="2235359"/>
            <a:chExt cx="576267" cy="1015359"/>
          </a:xfrm>
        </p:grpSpPr>
        <p:sp>
          <p:nvSpPr>
            <p:cNvPr id="168" name="Rounded Rectangle 167"/>
            <p:cNvSpPr/>
            <p:nvPr/>
          </p:nvSpPr>
          <p:spPr>
            <a:xfrm>
              <a:off x="7455369" y="2770390"/>
              <a:ext cx="576267" cy="480328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7488391" y="2235359"/>
              <a:ext cx="485551" cy="485554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1535515" y="6409071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882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FG </a:t>
            </a:r>
            <a:r>
              <a:rPr lang="en-US" dirty="0" err="1" smtClean="0"/>
              <a:t>AuthN</a:t>
            </a:r>
            <a:r>
              <a:rPr lang="en-US" dirty="0" smtClean="0"/>
              <a:t>/Z in INDIGO</a:t>
            </a:r>
          </a:p>
          <a:p>
            <a:r>
              <a:rPr lang="en-US" sz="1400" dirty="0" smtClean="0"/>
              <a:t>https://</a:t>
            </a:r>
            <a:r>
              <a:rPr lang="en-US" sz="1400" dirty="0" err="1" smtClean="0"/>
              <a:t>www.indigo-datacloud.eu</a:t>
            </a:r>
            <a:r>
              <a:rPr lang="en-US" sz="1400" dirty="0" smtClean="0"/>
              <a:t>/documents/software-architecture-and-work-plan-wp6-d61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1710876" y="1896495"/>
            <a:ext cx="1556187" cy="1740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Portal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927881" y="2534757"/>
            <a:ext cx="454843" cy="466533"/>
            <a:chOff x="7455402" y="2069294"/>
            <a:chExt cx="576270" cy="1015360"/>
          </a:xfrm>
        </p:grpSpPr>
        <p:grpSp>
          <p:nvGrpSpPr>
            <p:cNvPr id="13" name="Group 12"/>
            <p:cNvGrpSpPr/>
            <p:nvPr/>
          </p:nvGrpSpPr>
          <p:grpSpPr>
            <a:xfrm>
              <a:off x="7455402" y="2604329"/>
              <a:ext cx="576270" cy="480325"/>
              <a:chOff x="7521378" y="2670309"/>
              <a:chExt cx="914400" cy="6763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7488390" y="2069294"/>
              <a:ext cx="485550" cy="48555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9710331" y="2766120"/>
            <a:ext cx="60959" cy="10418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1161038" y="4362330"/>
            <a:ext cx="385640" cy="312084"/>
            <a:chOff x="1008484" y="4741164"/>
            <a:chExt cx="289230" cy="312084"/>
          </a:xfrm>
        </p:grpSpPr>
        <p:sp>
          <p:nvSpPr>
            <p:cNvPr id="90" name="Oval 8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668973" y="4277619"/>
            <a:ext cx="3428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IAM</a:t>
            </a:r>
          </a:p>
          <a:p>
            <a:r>
              <a:rPr lang="it-IT" sz="1400" dirty="0" smtClean="0">
                <a:latin typeface="Arial"/>
                <a:cs typeface="Arial"/>
              </a:rPr>
              <a:t>The </a:t>
            </a:r>
            <a:r>
              <a:rPr lang="it-IT" sz="1400" dirty="0" err="1" smtClean="0">
                <a:latin typeface="Arial"/>
                <a:cs typeface="Arial"/>
              </a:rPr>
              <a:t>user</a:t>
            </a:r>
            <a:r>
              <a:rPr lang="it-IT" sz="1400" dirty="0" smtClean="0">
                <a:latin typeface="Arial"/>
                <a:cs typeface="Arial"/>
              </a:rPr>
              <a:t> </a:t>
            </a:r>
            <a:r>
              <a:rPr lang="it-IT" sz="1400" dirty="0" err="1" smtClean="0">
                <a:latin typeface="Arial"/>
                <a:cs typeface="Arial"/>
              </a:rPr>
              <a:t>is</a:t>
            </a:r>
            <a:r>
              <a:rPr lang="it-IT" sz="1400" dirty="0" smtClean="0">
                <a:latin typeface="Arial"/>
                <a:cs typeface="Arial"/>
              </a:rPr>
              <a:t> </a:t>
            </a:r>
            <a:r>
              <a:rPr lang="it-IT" sz="1400" dirty="0" err="1" smtClean="0">
                <a:latin typeface="Arial"/>
                <a:cs typeface="Arial"/>
              </a:rPr>
              <a:t>redirected</a:t>
            </a:r>
            <a:r>
              <a:rPr lang="it-IT" sz="1400" dirty="0" smtClean="0">
                <a:latin typeface="Arial"/>
                <a:cs typeface="Arial"/>
              </a:rPr>
              <a:t> to IAM Login page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1165271" y="4830747"/>
            <a:ext cx="385640" cy="312084"/>
            <a:chOff x="1008484" y="4741164"/>
            <a:chExt cx="289230" cy="312084"/>
          </a:xfrm>
        </p:grpSpPr>
        <p:sp>
          <p:nvSpPr>
            <p:cNvPr id="97" name="Oval 96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645457" y="4760891"/>
            <a:ext cx="9760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Token</a:t>
            </a:r>
          </a:p>
          <a:p>
            <a:r>
              <a:rPr lang="en-US" sz="1400" dirty="0" smtClean="0">
                <a:latin typeface="Arial"/>
                <a:cs typeface="Arial"/>
              </a:rPr>
              <a:t>Once authenticated the user receives also </a:t>
            </a:r>
            <a:r>
              <a:rPr lang="en-US" sz="1400" dirty="0" err="1" smtClean="0">
                <a:latin typeface="Arial"/>
                <a:cs typeface="Arial"/>
              </a:rPr>
              <a:t>AuthZ</a:t>
            </a:r>
            <a:r>
              <a:rPr lang="en-US" sz="1400" dirty="0" smtClean="0">
                <a:latin typeface="Arial"/>
                <a:cs typeface="Arial"/>
              </a:rPr>
              <a:t> information, stored inside the Token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1165271" y="5270930"/>
            <a:ext cx="385640" cy="312084"/>
            <a:chOff x="1008484" y="4741164"/>
            <a:chExt cx="289230" cy="312084"/>
          </a:xfrm>
        </p:grpSpPr>
        <p:sp>
          <p:nvSpPr>
            <p:cNvPr id="101" name="Oval 10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645457" y="5237773"/>
            <a:ext cx="9760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Portal and </a:t>
            </a:r>
            <a:r>
              <a:rPr lang="en-US" sz="1400" b="1" dirty="0" err="1" smtClean="0">
                <a:cs typeface="Courier"/>
              </a:rPr>
              <a:t>APIServer</a:t>
            </a:r>
            <a:endParaRPr lang="en-US" sz="1400" b="1" dirty="0" smtClean="0">
              <a:cs typeface="Courier"/>
            </a:endParaRPr>
          </a:p>
          <a:p>
            <a:r>
              <a:rPr lang="en-US" sz="1400" dirty="0" smtClean="0">
                <a:latin typeface="Arial"/>
                <a:cs typeface="Arial"/>
              </a:rPr>
              <a:t>The portal contacts the </a:t>
            </a:r>
            <a:r>
              <a:rPr lang="en-US" sz="1400" dirty="0" err="1" smtClean="0">
                <a:latin typeface="Arial"/>
                <a:cs typeface="Arial"/>
              </a:rPr>
              <a:t>ApiServer</a:t>
            </a:r>
            <a:r>
              <a:rPr lang="en-US" sz="1400" dirty="0" smtClean="0">
                <a:latin typeface="Arial"/>
                <a:cs typeface="Arial"/>
              </a:rPr>
              <a:t> providing the IAM Token and the </a:t>
            </a:r>
            <a:r>
              <a:rPr lang="en-US" sz="1400" dirty="0" err="1" smtClean="0">
                <a:latin typeface="Arial"/>
                <a:cs typeface="Arial"/>
              </a:rPr>
              <a:t>APIServer</a:t>
            </a:r>
            <a:r>
              <a:rPr lang="en-US" sz="1400" dirty="0" smtClean="0">
                <a:latin typeface="Arial"/>
                <a:cs typeface="Arial"/>
              </a:rPr>
              <a:t> checks the validity of the incoming Token. The Scope and Policies will be applied accordingly to stored </a:t>
            </a:r>
            <a:r>
              <a:rPr lang="en-US" sz="1400" dirty="0" err="1" smtClean="0">
                <a:latin typeface="Arial"/>
                <a:cs typeface="Arial"/>
              </a:rPr>
              <a:t>AuthZ</a:t>
            </a:r>
            <a:r>
              <a:rPr lang="en-US" sz="1400" dirty="0" smtClean="0">
                <a:latin typeface="Arial"/>
                <a:cs typeface="Arial"/>
              </a:rPr>
              <a:t> information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3244063" y="2348357"/>
            <a:ext cx="1364141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>
            <a:off x="3267063" y="2030905"/>
            <a:ext cx="1364141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>
            <a:off x="3241119" y="3228949"/>
            <a:ext cx="3322976" cy="316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Rounded Rectangle 111"/>
          <p:cNvSpPr/>
          <p:nvPr/>
        </p:nvSpPr>
        <p:spPr>
          <a:xfrm>
            <a:off x="4631205" y="1907057"/>
            <a:ext cx="1131111" cy="5755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IAM</a:t>
            </a:r>
            <a:endParaRPr lang="en-US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762315" y="1841660"/>
            <a:ext cx="723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/>
                <a:cs typeface="Arial"/>
              </a:rPr>
              <a:t>AuthN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762315" y="2037051"/>
            <a:ext cx="70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Arial"/>
                <a:cs typeface="Arial"/>
              </a:rPr>
              <a:t>AuthZ</a:t>
            </a:r>
            <a:endParaRPr lang="en-US" sz="1200" b="1" dirty="0">
              <a:latin typeface="Arial"/>
              <a:cs typeface="Arial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3740659" y="1862629"/>
            <a:ext cx="385640" cy="312084"/>
            <a:chOff x="1008484" y="4741164"/>
            <a:chExt cx="289230" cy="312084"/>
          </a:xfrm>
        </p:grpSpPr>
        <p:sp>
          <p:nvSpPr>
            <p:cNvPr id="120" name="Oval 11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1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sp>
        <p:nvSpPr>
          <p:cNvPr id="140" name="Rounded Rectangle 139"/>
          <p:cNvSpPr/>
          <p:nvPr/>
        </p:nvSpPr>
        <p:spPr>
          <a:xfrm>
            <a:off x="6564095" y="2788755"/>
            <a:ext cx="2488728" cy="916943"/>
          </a:xfrm>
          <a:prstGeom prst="roundRect">
            <a:avLst>
              <a:gd name="adj" fmla="val 9240"/>
            </a:avLst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77000"/>
                </a:schemeClr>
              </a:gs>
              <a:gs pos="35000">
                <a:schemeClr val="dk1">
                  <a:tint val="37000"/>
                  <a:satMod val="300000"/>
                  <a:alpha val="77000"/>
                </a:schemeClr>
              </a:gs>
              <a:gs pos="100000">
                <a:schemeClr val="dk1">
                  <a:tint val="15000"/>
                  <a:satMod val="350000"/>
                  <a:alpha val="77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 </a:t>
            </a:r>
            <a:r>
              <a:rPr lang="en-US" b="1" dirty="0" err="1" smtClean="0"/>
              <a:t>APIServer</a:t>
            </a:r>
            <a:endParaRPr lang="en-US" b="1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4320809" y="3288021"/>
            <a:ext cx="208409" cy="181651"/>
            <a:chOff x="4029062" y="4776107"/>
            <a:chExt cx="395475" cy="457192"/>
          </a:xfrm>
        </p:grpSpPr>
        <p:grpSp>
          <p:nvGrpSpPr>
            <p:cNvPr id="151" name="Group 150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6" name="U-Turn Arrow 155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3763936" y="3071046"/>
            <a:ext cx="385640" cy="312084"/>
            <a:chOff x="1008484" y="4741164"/>
            <a:chExt cx="289230" cy="312084"/>
          </a:xfrm>
        </p:grpSpPr>
        <p:sp>
          <p:nvSpPr>
            <p:cNvPr id="171" name="Oval 17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Courier"/>
                  <a:cs typeface="Courier"/>
                </a:rPr>
                <a:t>3</a:t>
              </a:r>
              <a:endParaRPr lang="en-US" sz="1400" b="1" dirty="0">
                <a:latin typeface="Courier"/>
                <a:cs typeface="Courier"/>
              </a:endParaRPr>
            </a:p>
          </p:txBody>
        </p:sp>
      </p:grpSp>
      <p:cxnSp>
        <p:nvCxnSpPr>
          <p:cNvPr id="182" name="Straight Arrow Connector 181"/>
          <p:cNvCxnSpPr/>
          <p:nvPr/>
        </p:nvCxnSpPr>
        <p:spPr>
          <a:xfrm flipH="1">
            <a:off x="9052823" y="3262815"/>
            <a:ext cx="637275" cy="316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9844027" y="3098575"/>
            <a:ext cx="1102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Resources</a:t>
            </a:r>
            <a:endParaRPr lang="en-US" sz="1200" b="1" dirty="0">
              <a:latin typeface="Arial"/>
              <a:cs typeface="Arial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9123385" y="3093009"/>
            <a:ext cx="385640" cy="312084"/>
            <a:chOff x="1008484" y="4741164"/>
            <a:chExt cx="289230" cy="312084"/>
          </a:xfrm>
        </p:grpSpPr>
        <p:sp>
          <p:nvSpPr>
            <p:cNvPr id="185" name="Oval 184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4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87094" y="2442595"/>
            <a:ext cx="208409" cy="181651"/>
            <a:chOff x="4029062" y="4776107"/>
            <a:chExt cx="395475" cy="457192"/>
          </a:xfrm>
        </p:grpSpPr>
        <p:grpSp>
          <p:nvGrpSpPr>
            <p:cNvPr id="68" name="Group 67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U-Turn Arrow 68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668350" y="2425810"/>
            <a:ext cx="7149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Arial"/>
                <a:cs typeface="Arial"/>
              </a:rPr>
              <a:t>AuthN</a:t>
            </a:r>
            <a:r>
              <a:rPr lang="en-US" sz="1100" dirty="0" smtClean="0">
                <a:latin typeface="Arial"/>
                <a:cs typeface="Arial"/>
              </a:rPr>
              <a:t>/Z</a:t>
            </a:r>
            <a:endParaRPr lang="en-US" sz="1050" dirty="0">
              <a:latin typeface="Arial"/>
              <a:cs typeface="Arial"/>
            </a:endParaRPr>
          </a:p>
        </p:txBody>
      </p:sp>
      <p:cxnSp>
        <p:nvCxnSpPr>
          <p:cNvPr id="74" name="Straight Arrow Connector 73"/>
          <p:cNvCxnSpPr>
            <a:stCxn id="73" idx="4"/>
          </p:cNvCxnSpPr>
          <p:nvPr/>
        </p:nvCxnSpPr>
        <p:spPr>
          <a:xfrm flipH="1">
            <a:off x="6839483" y="3159189"/>
            <a:ext cx="1" cy="794713"/>
          </a:xfrm>
          <a:prstGeom prst="straightConnector1">
            <a:avLst/>
          </a:prstGeom>
          <a:ln>
            <a:prstDash val="sysDash"/>
            <a:headEnd type="none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6130248" y="3809967"/>
            <a:ext cx="1593267" cy="2666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Validity </a:t>
            </a:r>
            <a:r>
              <a:rPr lang="en-US" sz="1200" b="1" dirty="0" smtClean="0"/>
              <a:t>Check (</a:t>
            </a:r>
            <a:r>
              <a:rPr lang="en-US" sz="1200" b="1" dirty="0" smtClean="0"/>
              <a:t>PTV)</a:t>
            </a:r>
            <a:endParaRPr lang="en-US" sz="1200" b="1" dirty="0" smtClean="0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3267064" y="3001287"/>
            <a:ext cx="3434848" cy="2"/>
          </a:xfrm>
          <a:prstGeom prst="straightConnector1">
            <a:avLst/>
          </a:prstGeom>
          <a:ln>
            <a:prstDash val="sysDash"/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3754441" y="2178711"/>
            <a:ext cx="385640" cy="312084"/>
            <a:chOff x="1008484" y="4741164"/>
            <a:chExt cx="289230" cy="312084"/>
          </a:xfrm>
        </p:grpSpPr>
        <p:sp>
          <p:nvSpPr>
            <p:cNvPr id="80" name="Oval 79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2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193618" y="6018719"/>
            <a:ext cx="385640" cy="312084"/>
            <a:chOff x="1008484" y="4741164"/>
            <a:chExt cx="289230" cy="312084"/>
          </a:xfrm>
        </p:grpSpPr>
        <p:sp>
          <p:nvSpPr>
            <p:cNvPr id="61" name="Oval 60"/>
            <p:cNvSpPr/>
            <p:nvPr/>
          </p:nvSpPr>
          <p:spPr>
            <a:xfrm>
              <a:off x="1009009" y="4764543"/>
              <a:ext cx="288705" cy="28870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08484" y="4741164"/>
              <a:ext cx="2193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"/>
                  <a:cs typeface="Courier"/>
                </a:rPr>
                <a:t>4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710877" y="5961226"/>
            <a:ext cx="4033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Courier"/>
              </a:rPr>
              <a:t>Resources</a:t>
            </a:r>
          </a:p>
          <a:p>
            <a:r>
              <a:rPr lang="it-IT" sz="1400" dirty="0" smtClean="0">
                <a:latin typeface="Arial"/>
                <a:cs typeface="Arial"/>
              </a:rPr>
              <a:t>IAM </a:t>
            </a:r>
            <a:r>
              <a:rPr lang="it-IT" sz="1400" dirty="0" err="1" smtClean="0">
                <a:latin typeface="Arial"/>
                <a:cs typeface="Arial"/>
              </a:rPr>
              <a:t>Token</a:t>
            </a:r>
            <a:r>
              <a:rPr lang="it-IT" sz="1400" dirty="0" smtClean="0">
                <a:latin typeface="Arial"/>
                <a:cs typeface="Arial"/>
              </a:rPr>
              <a:t> </a:t>
            </a:r>
            <a:r>
              <a:rPr lang="it-IT" sz="1400" dirty="0" err="1" smtClean="0">
                <a:latin typeface="Arial"/>
                <a:cs typeface="Arial"/>
              </a:rPr>
              <a:t>will</a:t>
            </a:r>
            <a:r>
              <a:rPr lang="it-IT" sz="1400" dirty="0" smtClean="0">
                <a:latin typeface="Arial"/>
                <a:cs typeface="Arial"/>
              </a:rPr>
              <a:t> be </a:t>
            </a:r>
            <a:r>
              <a:rPr lang="it-IT" sz="1400" dirty="0" err="1" smtClean="0">
                <a:latin typeface="Arial"/>
                <a:cs typeface="Arial"/>
              </a:rPr>
              <a:t>used</a:t>
            </a:r>
            <a:r>
              <a:rPr lang="it-IT" sz="1400" dirty="0" smtClean="0">
                <a:latin typeface="Arial"/>
                <a:cs typeface="Arial"/>
              </a:rPr>
              <a:t> to </a:t>
            </a:r>
            <a:r>
              <a:rPr lang="it-IT" sz="1400" dirty="0" err="1" smtClean="0">
                <a:latin typeface="Arial"/>
                <a:cs typeface="Arial"/>
              </a:rPr>
              <a:t>access</a:t>
            </a:r>
            <a:r>
              <a:rPr lang="it-IT" sz="1400" dirty="0" smtClean="0">
                <a:latin typeface="Arial"/>
                <a:cs typeface="Arial"/>
              </a:rPr>
              <a:t> the </a:t>
            </a:r>
            <a:r>
              <a:rPr lang="it-IT" sz="1400" dirty="0" err="1" smtClean="0">
                <a:latin typeface="Arial"/>
                <a:cs typeface="Arial"/>
              </a:rPr>
              <a:t>Resources</a:t>
            </a:r>
            <a:endParaRPr lang="en-US" sz="1200" dirty="0">
              <a:latin typeface="Arial"/>
              <a:cs typeface="Arial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9232882" y="3469672"/>
            <a:ext cx="208409" cy="181651"/>
            <a:chOff x="4029062" y="4776107"/>
            <a:chExt cx="395475" cy="457192"/>
          </a:xfrm>
        </p:grpSpPr>
        <p:grpSp>
          <p:nvGrpSpPr>
            <p:cNvPr id="65" name="Group 64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U-Turn Arrow 65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1535515" y="6409071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14</a:t>
            </a:fld>
            <a:endParaRPr lang="en-US" sz="1400" dirty="0"/>
          </a:p>
        </p:txBody>
      </p:sp>
      <p:sp>
        <p:nvSpPr>
          <p:cNvPr id="73" name="Oval 72"/>
          <p:cNvSpPr/>
          <p:nvPr/>
        </p:nvSpPr>
        <p:spPr>
          <a:xfrm>
            <a:off x="6628947" y="2843384"/>
            <a:ext cx="421073" cy="3158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983958" y="2899224"/>
            <a:ext cx="268673" cy="1952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4874424" y="2775041"/>
            <a:ext cx="208409" cy="181651"/>
            <a:chOff x="4029062" y="4776107"/>
            <a:chExt cx="395475" cy="457192"/>
          </a:xfrm>
        </p:grpSpPr>
        <p:grpSp>
          <p:nvGrpSpPr>
            <p:cNvPr id="93" name="Group 92"/>
            <p:cNvGrpSpPr/>
            <p:nvPr/>
          </p:nvGrpSpPr>
          <p:grpSpPr>
            <a:xfrm>
              <a:off x="4029062" y="4999201"/>
              <a:ext cx="361846" cy="234098"/>
              <a:chOff x="7521378" y="2670309"/>
              <a:chExt cx="914400" cy="676316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7521378" y="2787746"/>
                <a:ext cx="914400" cy="558872"/>
              </a:xfrm>
              <a:prstGeom prst="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7521378" y="2670309"/>
                <a:ext cx="914400" cy="676316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U-Turn Arrow 93"/>
            <p:cNvSpPr/>
            <p:nvPr/>
          </p:nvSpPr>
          <p:spPr>
            <a:xfrm>
              <a:off x="4047206" y="4776107"/>
              <a:ext cx="377331" cy="373441"/>
            </a:xfrm>
            <a:prstGeom prst="uturnArrow">
              <a:avLst>
                <a:gd name="adj1" fmla="val 19806"/>
                <a:gd name="adj2" fmla="val 25000"/>
                <a:gd name="adj3" fmla="val 0"/>
                <a:gd name="adj4" fmla="val 43750"/>
                <a:gd name="adj5" fmla="val 72571"/>
              </a:avLst>
            </a:prstGeom>
            <a:solidFill>
              <a:srgbClr val="ED7D3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44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sz="6000" dirty="0" smtClean="0"/>
              <a:t>Training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35515" y="6409071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888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</a:t>
            </a:r>
            <a:r>
              <a:rPr lang="en-US" dirty="0" err="1" smtClean="0"/>
              <a:t>Hackfest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Lato Regular"/>
                <a:cs typeface="Lato Light"/>
                <a:hlinkClick r:id="rId2"/>
              </a:rPr>
              <a:t>www.sci-gaia.eu/summer-</a:t>
            </a:r>
            <a:r>
              <a:rPr lang="en-US" sz="2000" dirty="0" smtClean="0">
                <a:solidFill>
                  <a:srgbClr val="000000"/>
                </a:solidFill>
                <a:latin typeface="Lato Regular"/>
                <a:cs typeface="Lato Light"/>
                <a:hlinkClick r:id="rId2"/>
              </a:rPr>
              <a:t>hackfest</a:t>
            </a:r>
            <a:r>
              <a:rPr lang="en-US" sz="2000" dirty="0" smtClean="0">
                <a:solidFill>
                  <a:srgbClr val="000000"/>
                </a:solidFill>
                <a:latin typeface="Lato Regular"/>
                <a:cs typeface="Lato Light"/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1340"/>
            <a:ext cx="10972800" cy="4296174"/>
          </a:xfrm>
        </p:spPr>
        <p:txBody>
          <a:bodyPr>
            <a:normAutofit/>
          </a:bodyPr>
          <a:lstStyle/>
          <a:p>
            <a:pPr marL="457200" indent="-457200" defTabSz="914400">
              <a:lnSpc>
                <a:spcPct val="100000"/>
              </a:lnSpc>
            </a:pPr>
            <a:r>
              <a:rPr lang="en-US" sz="1800" kern="0" dirty="0"/>
              <a:t>Overview and objectives</a:t>
            </a:r>
          </a:p>
          <a:p>
            <a:pPr marL="1189038" lvl="1" indent="-457200" defTabSz="914400">
              <a:lnSpc>
                <a:spcPct val="100000"/>
              </a:lnSpc>
            </a:pPr>
            <a:r>
              <a:rPr lang="en-US" sz="1400" kern="0" dirty="0"/>
              <a:t>The e-Research Summer </a:t>
            </a:r>
            <a:r>
              <a:rPr lang="en-US" sz="1400" kern="0" dirty="0" err="1"/>
              <a:t>Hackfest</a:t>
            </a:r>
            <a:r>
              <a:rPr lang="en-US" sz="1400" kern="0" dirty="0"/>
              <a:t> was held at the Department of Physics and Astronomy of the University of Catania (Italy) in two editions: the first on July, 4-15, 2016 and the second on July, 18-29, 2016</a:t>
            </a:r>
          </a:p>
          <a:p>
            <a:pPr marL="1189038" lvl="1" indent="-457200" defTabSz="914400">
              <a:lnSpc>
                <a:spcPct val="100000"/>
              </a:lnSpc>
            </a:pPr>
            <a:r>
              <a:rPr lang="en-US" sz="1400" u="sng" kern="0" dirty="0"/>
              <a:t>The event was co-sponsored by the </a:t>
            </a:r>
            <a:r>
              <a:rPr lang="en-US" sz="1400" u="sng" kern="0" dirty="0" err="1"/>
              <a:t>Sci-GaIA</a:t>
            </a:r>
            <a:r>
              <a:rPr lang="en-US" sz="1400" u="sng" kern="0" dirty="0"/>
              <a:t>, </a:t>
            </a:r>
            <a:r>
              <a:rPr lang="en-US" sz="1400" b="1" u="sng" kern="0" dirty="0"/>
              <a:t>INDIGO-</a:t>
            </a:r>
            <a:r>
              <a:rPr lang="en-US" sz="1400" b="1" u="sng" kern="0" dirty="0" err="1"/>
              <a:t>DataCloud</a:t>
            </a:r>
            <a:r>
              <a:rPr lang="en-US" sz="1400" u="sng" kern="0" dirty="0"/>
              <a:t>, and COST </a:t>
            </a:r>
            <a:r>
              <a:rPr lang="en-US" sz="1400" u="sng" kern="0" dirty="0" err="1"/>
              <a:t>ENeL</a:t>
            </a:r>
            <a:r>
              <a:rPr lang="en-US" sz="1400" u="sng" kern="0" dirty="0"/>
              <a:t> projects</a:t>
            </a:r>
          </a:p>
          <a:p>
            <a:pPr marL="1189038" lvl="1" indent="-457200" defTabSz="914400">
              <a:lnSpc>
                <a:spcPct val="100000"/>
              </a:lnSpc>
            </a:pPr>
            <a:r>
              <a:rPr lang="en-US" sz="1400" kern="0" dirty="0"/>
              <a:t>The main objective of the event was to integrate scientific use cases through a pervasive adoption of web technologies and standards and make them available to their end users through Science Gateways</a:t>
            </a:r>
          </a:p>
          <a:p>
            <a:pPr marL="1189038" lvl="1" indent="-457200" defTabSz="914400">
              <a:lnSpc>
                <a:spcPct val="100000"/>
              </a:lnSpc>
            </a:pPr>
            <a:r>
              <a:rPr lang="en-US" sz="1400" u="sng" kern="0" dirty="0"/>
              <a:t>Promoting and fostering open and reproducible research was the ultimate goal of the </a:t>
            </a:r>
            <a:r>
              <a:rPr lang="en-US" sz="1400" u="sng" kern="0" dirty="0" err="1" smtClean="0"/>
              <a:t>hackfest</a:t>
            </a:r>
            <a:endParaRPr lang="en-US" sz="1400" u="sng" kern="0" dirty="0" smtClean="0"/>
          </a:p>
          <a:p>
            <a:pPr marL="731849" indent="-457200" defTabSz="914400"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35515" y="5817441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16</a:t>
            </a:fld>
            <a:endParaRPr lang="en-US" sz="1400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06401" y="3638026"/>
            <a:ext cx="6406775" cy="25342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Topics: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kern="0" dirty="0">
                <a:solidFill>
                  <a:srgbClr val="000000"/>
                </a:solidFill>
                <a:latin typeface="Lato Regular"/>
                <a:cs typeface="+mn-cs"/>
              </a:rPr>
              <a:t>Big Data </a:t>
            </a:r>
            <a:r>
              <a:rPr lang="en-US" sz="14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analytics</a:t>
            </a:r>
            <a:endParaRPr lang="en-US" sz="1400" b="0" kern="0" dirty="0">
              <a:solidFill>
                <a:srgbClr val="000000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kern="0" dirty="0">
                <a:solidFill>
                  <a:srgbClr val="000000"/>
                </a:solidFill>
                <a:latin typeface="Lato Regular"/>
                <a:cs typeface="+mn-cs"/>
              </a:rPr>
              <a:t>Distributed computing </a:t>
            </a:r>
            <a:r>
              <a:rPr lang="en-US" sz="14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services</a:t>
            </a:r>
            <a:endParaRPr lang="en-US" sz="1400" b="0" kern="0" dirty="0">
              <a:solidFill>
                <a:srgbClr val="000000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kern="0" dirty="0">
                <a:solidFill>
                  <a:srgbClr val="000000"/>
                </a:solidFill>
                <a:latin typeface="Lato Regular"/>
                <a:cs typeface="+mn-cs"/>
              </a:rPr>
              <a:t>Distributed storage </a:t>
            </a:r>
            <a:r>
              <a:rPr lang="en-US" sz="14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services</a:t>
            </a:r>
            <a:endParaRPr lang="en-US" sz="1400" b="0" kern="0" dirty="0">
              <a:solidFill>
                <a:srgbClr val="000000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Programmatic </a:t>
            </a:r>
            <a:r>
              <a:rPr lang="en-US" sz="1400" b="0" kern="0" dirty="0">
                <a:solidFill>
                  <a:srgbClr val="000000"/>
                </a:solidFill>
                <a:latin typeface="Lato Regular"/>
                <a:cs typeface="+mn-cs"/>
              </a:rPr>
              <a:t>access to Open Data </a:t>
            </a:r>
            <a:r>
              <a:rPr lang="en-US" sz="14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repositories</a:t>
            </a:r>
            <a:endParaRPr lang="en-US" sz="1400" b="0" kern="0" dirty="0">
              <a:solidFill>
                <a:srgbClr val="000000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kern="0" dirty="0">
                <a:solidFill>
                  <a:srgbClr val="000000"/>
                </a:solidFill>
                <a:latin typeface="Lato Regular"/>
                <a:cs typeface="+mn-cs"/>
              </a:rPr>
              <a:t>Semantic federation of Open Access </a:t>
            </a:r>
            <a:r>
              <a:rPr lang="en-US" sz="14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repositories</a:t>
            </a:r>
            <a:endParaRPr lang="en-US" sz="1400" b="0" kern="0" dirty="0">
              <a:solidFill>
                <a:srgbClr val="000000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kern="0" dirty="0">
                <a:solidFill>
                  <a:srgbClr val="000000"/>
                </a:solidFill>
                <a:latin typeface="Lato Regular"/>
                <a:cs typeface="+mn-cs"/>
              </a:rPr>
              <a:t>User interfaces (web, desktop, mobile, etc</a:t>
            </a:r>
            <a:r>
              <a:rPr lang="en-US" sz="14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.)</a:t>
            </a:r>
            <a:endParaRPr lang="en-US" sz="1400" b="0" kern="0" dirty="0">
              <a:solidFill>
                <a:srgbClr val="000000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Workflows</a:t>
            </a:r>
            <a:endParaRPr lang="en-US" sz="1800" b="0" kern="0" dirty="0" smtClean="0">
              <a:solidFill>
                <a:srgbClr val="000000"/>
              </a:solidFill>
              <a:latin typeface="Lato Regular"/>
              <a:cs typeface="+mn-cs"/>
            </a:endParaRP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7307225" y="3635038"/>
            <a:ext cx="4046575" cy="23691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000000"/>
                </a:solidFill>
                <a:latin typeface="Lato Regular"/>
                <a:cs typeface="+mn-cs"/>
              </a:rPr>
              <a:t>Tools and technologies: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dirty="0" err="1" smtClean="0">
                <a:solidFill>
                  <a:srgbClr val="000000"/>
                </a:solidFill>
                <a:latin typeface="Lato Regular"/>
                <a:hlinkClick r:id="rId3"/>
              </a:rPr>
              <a:t>FutureGateway</a:t>
            </a:r>
            <a:r>
              <a:rPr lang="it-IT" sz="1400" dirty="0" smtClean="0">
                <a:solidFill>
                  <a:srgbClr val="000000"/>
                </a:solidFill>
                <a:latin typeface="Lato Regular"/>
              </a:rPr>
              <a:t>;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dirty="0" err="1" smtClean="0">
                <a:solidFill>
                  <a:srgbClr val="000000"/>
                </a:solidFill>
                <a:latin typeface="Lato Regular"/>
                <a:hlinkClick r:id="rId4"/>
              </a:rPr>
              <a:t>gLibrary</a:t>
            </a:r>
            <a:endParaRPr lang="it-IT" sz="1400" b="0" dirty="0" smtClean="0">
              <a:solidFill>
                <a:srgbClr val="000000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dirty="0" smtClean="0">
                <a:solidFill>
                  <a:srgbClr val="000000"/>
                </a:solidFill>
                <a:latin typeface="Lato Regular"/>
                <a:hlinkClick r:id="rId5"/>
              </a:rPr>
              <a:t>Kepler</a:t>
            </a:r>
            <a:endParaRPr lang="it-IT" sz="1400" b="0" dirty="0" smtClean="0">
              <a:solidFill>
                <a:srgbClr val="000000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dirty="0" err="1" smtClean="0">
                <a:solidFill>
                  <a:srgbClr val="000000"/>
                </a:solidFill>
                <a:latin typeface="Lato Regular"/>
                <a:hlinkClick r:id="rId6"/>
              </a:rPr>
              <a:t>Invenio</a:t>
            </a:r>
            <a:endParaRPr lang="it-IT" sz="1400" b="0" dirty="0" smtClean="0">
              <a:solidFill>
                <a:srgbClr val="000000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dirty="0" smtClean="0">
                <a:solidFill>
                  <a:srgbClr val="000000"/>
                </a:solidFill>
                <a:latin typeface="Lato Regular"/>
                <a:hlinkClick r:id="rId7"/>
              </a:rPr>
              <a:t>OAI-PMH</a:t>
            </a:r>
            <a:endParaRPr lang="it-IT" sz="1400" b="0" dirty="0" smtClean="0">
              <a:solidFill>
                <a:srgbClr val="000000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dirty="0" err="1" smtClean="0">
                <a:solidFill>
                  <a:srgbClr val="000000"/>
                </a:solidFill>
                <a:latin typeface="Lato Regular"/>
                <a:hlinkClick r:id="rId8"/>
              </a:rPr>
              <a:t>Onedata</a:t>
            </a:r>
            <a:endParaRPr lang="it-IT" sz="1400" b="0" dirty="0" smtClean="0">
              <a:solidFill>
                <a:srgbClr val="000000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b="0" dirty="0" err="1" smtClean="0">
                <a:solidFill>
                  <a:srgbClr val="000000"/>
                </a:solidFill>
                <a:latin typeface="Lato Regular"/>
                <a:hlinkClick r:id="rId9"/>
              </a:rPr>
              <a:t>Ophidia</a:t>
            </a:r>
            <a:endParaRPr lang="it-IT" sz="1400" b="0" dirty="0">
              <a:solidFill>
                <a:srgbClr val="000000"/>
              </a:solidFill>
              <a:latin typeface="Lato Regular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b="0" kern="0" dirty="0" smtClean="0">
              <a:solidFill>
                <a:srgbClr val="000000"/>
              </a:solidFill>
              <a:latin typeface="Lato Regular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90702" y="6125218"/>
            <a:ext cx="1472132" cy="4329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507159" y="6182938"/>
            <a:ext cx="331952" cy="31746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948215" y="6125218"/>
            <a:ext cx="1472132" cy="4329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5622403" y="6182938"/>
            <a:ext cx="331952" cy="31746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21189" y="6125218"/>
            <a:ext cx="1472132" cy="4329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Service/Tools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7745721" y="6182938"/>
            <a:ext cx="331952" cy="31746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244507" y="6125218"/>
            <a:ext cx="1872818" cy="4329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11318" y="5605733"/>
            <a:ext cx="170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format: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84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0811" y="15988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Summer </a:t>
            </a:r>
            <a:r>
              <a:rPr lang="en-US" dirty="0" err="1" smtClean="0"/>
              <a:t>HackFest</a:t>
            </a:r>
            <a:r>
              <a:rPr lang="en-US" dirty="0" smtClean="0"/>
              <a:t> Resources for FG</a:t>
            </a:r>
            <a:endParaRPr lang="en-US" dirty="0"/>
          </a:p>
        </p:txBody>
      </p:sp>
      <p:sp>
        <p:nvSpPr>
          <p:cNvPr id="41" name="Elaborazione alternativa 8">
            <a:hlinkClick r:id="rId2"/>
          </p:cNvPr>
          <p:cNvSpPr/>
          <p:nvPr/>
        </p:nvSpPr>
        <p:spPr>
          <a:xfrm>
            <a:off x="477375" y="2242202"/>
            <a:ext cx="3750604" cy="612648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Video </a:t>
            </a:r>
            <a:r>
              <a:rPr lang="it-IT" dirty="0" err="1" smtClean="0"/>
              <a:t>lectures</a:t>
            </a:r>
            <a:r>
              <a:rPr lang="it-IT" dirty="0" smtClean="0"/>
              <a:t> &amp; </a:t>
            </a:r>
            <a:r>
              <a:rPr lang="it-IT" dirty="0" err="1"/>
              <a:t>t</a:t>
            </a:r>
            <a:r>
              <a:rPr lang="it-IT" dirty="0" err="1" smtClean="0"/>
              <a:t>utorials</a:t>
            </a:r>
            <a:endParaRPr lang="it-IT" dirty="0"/>
          </a:p>
        </p:txBody>
      </p:sp>
      <p:sp>
        <p:nvSpPr>
          <p:cNvPr id="42" name="Elaborazione alternativa 9">
            <a:hlinkClick r:id="rId3"/>
          </p:cNvPr>
          <p:cNvSpPr/>
          <p:nvPr/>
        </p:nvSpPr>
        <p:spPr>
          <a:xfrm>
            <a:off x="4557117" y="2230914"/>
            <a:ext cx="3750604" cy="612648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Streamed</a:t>
            </a:r>
            <a:r>
              <a:rPr lang="it-IT" dirty="0" smtClean="0"/>
              <a:t> video </a:t>
            </a:r>
            <a:r>
              <a:rPr lang="it-IT" dirty="0" err="1" smtClean="0"/>
              <a:t>recordings</a:t>
            </a:r>
            <a:endParaRPr lang="it-IT" dirty="0"/>
          </a:p>
        </p:txBody>
      </p:sp>
      <p:sp>
        <p:nvSpPr>
          <p:cNvPr id="43" name="Elaborazione alternativa 10">
            <a:hlinkClick r:id="rId4"/>
          </p:cNvPr>
          <p:cNvSpPr/>
          <p:nvPr/>
        </p:nvSpPr>
        <p:spPr>
          <a:xfrm>
            <a:off x="8544766" y="2230914"/>
            <a:ext cx="2883621" cy="612648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Video «</a:t>
            </a:r>
            <a:r>
              <a:rPr lang="it-IT" dirty="0" err="1" smtClean="0"/>
              <a:t>moments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44" name="Elaborazione alternativa 11">
            <a:hlinkClick r:id="rId5"/>
          </p:cNvPr>
          <p:cNvSpPr/>
          <p:nvPr/>
        </p:nvSpPr>
        <p:spPr>
          <a:xfrm>
            <a:off x="4471393" y="3327456"/>
            <a:ext cx="2819703" cy="612648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Documentary</a:t>
            </a:r>
            <a:r>
              <a:rPr lang="it-IT" dirty="0" smtClean="0"/>
              <a:t> video</a:t>
            </a:r>
            <a:endParaRPr lang="it-IT" dirty="0"/>
          </a:p>
        </p:txBody>
      </p:sp>
      <p:sp>
        <p:nvSpPr>
          <p:cNvPr id="50" name="TextBox 49"/>
          <p:cNvSpPr txBox="1"/>
          <p:nvPr/>
        </p:nvSpPr>
        <p:spPr>
          <a:xfrm>
            <a:off x="477375" y="4339016"/>
            <a:ext cx="10951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dirty="0" err="1">
                <a:solidFill>
                  <a:srgbClr val="000000"/>
                </a:solidFill>
              </a:rPr>
              <a:t>FutureGateway</a:t>
            </a:r>
            <a:r>
              <a:rPr lang="en-US" sz="2000" dirty="0">
                <a:solidFill>
                  <a:srgbClr val="000000"/>
                </a:solidFill>
              </a:rPr>
              <a:t> framework - Overview : </a:t>
            </a:r>
            <a:r>
              <a:rPr lang="en-US" sz="2000" dirty="0">
                <a:solidFill>
                  <a:srgbClr val="000000"/>
                </a:solidFill>
                <a:hlinkClick r:id="rId6"/>
              </a:rPr>
              <a:t>Slides - </a:t>
            </a:r>
            <a:r>
              <a:rPr lang="en-US" sz="2000" dirty="0">
                <a:solidFill>
                  <a:srgbClr val="000000"/>
                </a:solidFill>
                <a:hlinkClick r:id="rId7"/>
              </a:rPr>
              <a:t>Video part 1 , </a:t>
            </a:r>
            <a:r>
              <a:rPr lang="en-US" sz="2000" dirty="0">
                <a:solidFill>
                  <a:srgbClr val="000000"/>
                </a:solidFill>
                <a:hlinkClick r:id="rId8"/>
              </a:rPr>
              <a:t>Video part 2 </a:t>
            </a:r>
            <a:endParaRPr lang="en-US" sz="2000" dirty="0">
              <a:solidFill>
                <a:srgbClr val="000000"/>
              </a:solidFill>
              <a:hlinkClick r:id="rId8"/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dirty="0" err="1">
                <a:solidFill>
                  <a:srgbClr val="000000"/>
                </a:solidFill>
              </a:rPr>
              <a:t>FutureGateway</a:t>
            </a:r>
            <a:r>
              <a:rPr lang="en-US" sz="2000" dirty="0">
                <a:solidFill>
                  <a:srgbClr val="000000"/>
                </a:solidFill>
              </a:rPr>
              <a:t> framework - APIs: </a:t>
            </a:r>
            <a:r>
              <a:rPr lang="en-US" sz="2000" dirty="0">
                <a:solidFill>
                  <a:srgbClr val="000000"/>
                </a:solidFill>
                <a:hlinkClick r:id="rId9"/>
              </a:rPr>
              <a:t>Slides - </a:t>
            </a:r>
            <a:r>
              <a:rPr lang="en-US" sz="2000" dirty="0">
                <a:solidFill>
                  <a:srgbClr val="000000"/>
                </a:solidFill>
                <a:hlinkClick r:id="rId10"/>
              </a:rPr>
              <a:t>Video part 1, Video part 2 </a:t>
            </a:r>
            <a:endParaRPr lang="en-US" sz="2000" dirty="0">
              <a:solidFill>
                <a:srgbClr val="000000"/>
              </a:solidFill>
              <a:hlinkClick r:id="rId10"/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dirty="0" err="1">
                <a:solidFill>
                  <a:srgbClr val="000000"/>
                </a:solidFill>
              </a:rPr>
              <a:t>FutureGateway</a:t>
            </a:r>
            <a:r>
              <a:rPr lang="en-US" sz="2000" dirty="0">
                <a:solidFill>
                  <a:srgbClr val="000000"/>
                </a:solidFill>
              </a:rPr>
              <a:t> framework - Installation: </a:t>
            </a:r>
            <a:r>
              <a:rPr lang="en-US" sz="2000" dirty="0">
                <a:solidFill>
                  <a:srgbClr val="000000"/>
                </a:solidFill>
                <a:hlinkClick r:id="rId11"/>
              </a:rPr>
              <a:t>Slides - </a:t>
            </a:r>
            <a:r>
              <a:rPr lang="en-US" sz="2000" dirty="0">
                <a:solidFill>
                  <a:srgbClr val="000000"/>
                </a:solidFill>
                <a:hlinkClick r:id="rId12"/>
              </a:rPr>
              <a:t>Video part 1,</a:t>
            </a:r>
            <a:r>
              <a:rPr lang="en-US" sz="2000" dirty="0">
                <a:solidFill>
                  <a:srgbClr val="000000"/>
                </a:solidFill>
                <a:hlinkClick r:id="rId13"/>
              </a:rPr>
              <a:t> Video part 2, </a:t>
            </a:r>
            <a:r>
              <a:rPr lang="en-US" sz="2000" dirty="0">
                <a:solidFill>
                  <a:srgbClr val="000000"/>
                </a:solidFill>
                <a:hlinkClick r:id="rId14"/>
              </a:rPr>
              <a:t>Video part 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375" y="5719868"/>
            <a:ext cx="10951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Official INDIGO-dc documentation on </a:t>
            </a:r>
            <a:r>
              <a:rPr lang="en-US" sz="2000" dirty="0" err="1" smtClean="0"/>
              <a:t>GitBook</a:t>
            </a:r>
            <a:endParaRPr lang="en-US" sz="2000" dirty="0"/>
          </a:p>
          <a:p>
            <a:pPr algn="ctr"/>
            <a:r>
              <a:rPr lang="en-US" sz="2000" dirty="0" smtClean="0"/>
              <a:t> </a:t>
            </a:r>
            <a:r>
              <a:rPr lang="en-US" sz="2000" dirty="0"/>
              <a:t>https://</a:t>
            </a:r>
            <a:r>
              <a:rPr lang="en-US" sz="2000" dirty="0" err="1"/>
              <a:t>www.gitbook.com</a:t>
            </a:r>
            <a:r>
              <a:rPr lang="en-US" sz="2000" dirty="0"/>
              <a:t>/book/indigo-dc/</a:t>
            </a:r>
            <a:r>
              <a:rPr lang="en-US" sz="2000" dirty="0" err="1"/>
              <a:t>futuregateway</a:t>
            </a:r>
            <a:r>
              <a:rPr lang="en-US" sz="2000" dirty="0"/>
              <a:t>/details</a:t>
            </a:r>
          </a:p>
        </p:txBody>
      </p:sp>
    </p:spTree>
    <p:extLst>
      <p:ext uri="{BB962C8B-B14F-4D97-AF65-F5344CB8AC3E}">
        <p14:creationId xmlns:p14="http://schemas.microsoft.com/office/powerpoint/2010/main" val="379937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9900" b="1" dirty="0" smtClean="0"/>
              <a:t>?</a:t>
            </a:r>
            <a:endParaRPr lang="en-US" sz="19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535515" y="6409071"/>
            <a:ext cx="366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18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8565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37777" y="19631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Design and architecture of the current FG implementation</a:t>
            </a:r>
          </a:p>
          <a:p>
            <a:pPr lvl="1"/>
            <a:r>
              <a:rPr lang="en-US" dirty="0" smtClean="0"/>
              <a:t>Design, components overview and implementation</a:t>
            </a:r>
          </a:p>
          <a:p>
            <a:r>
              <a:rPr lang="en-US" dirty="0" smtClean="0"/>
              <a:t>Installation</a:t>
            </a:r>
            <a:endParaRPr lang="en-US" dirty="0" smtClean="0"/>
          </a:p>
          <a:p>
            <a:r>
              <a:rPr lang="en-US" dirty="0" err="1" smtClean="0"/>
              <a:t>AuthN</a:t>
            </a:r>
            <a:r>
              <a:rPr lang="en-US" dirty="0" smtClean="0"/>
              <a:t>/Z</a:t>
            </a:r>
          </a:p>
          <a:p>
            <a:pPr lvl="1"/>
            <a:r>
              <a:rPr lang="en-US" dirty="0" smtClean="0"/>
              <a:t>baseline and INDIGO AAI (PTV)</a:t>
            </a:r>
            <a:endParaRPr lang="en-US" dirty="0" smtClean="0"/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err="1" smtClean="0"/>
              <a:t>SciGaia</a:t>
            </a:r>
            <a:r>
              <a:rPr lang="en-US" dirty="0" smtClean="0"/>
              <a:t>/INDIGO-dc/COST </a:t>
            </a:r>
            <a:r>
              <a:rPr lang="en-US" dirty="0" err="1" smtClean="0"/>
              <a:t>ENeL</a:t>
            </a:r>
            <a:r>
              <a:rPr lang="en-US" dirty="0" smtClean="0"/>
              <a:t> co-sponsored Summer </a:t>
            </a:r>
            <a:r>
              <a:rPr lang="en-US" dirty="0" err="1" smtClean="0"/>
              <a:t>HackFest</a:t>
            </a:r>
            <a:r>
              <a:rPr lang="en-US" dirty="0" smtClean="0"/>
              <a:t> event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35515" y="640907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854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37777" y="1749528"/>
            <a:ext cx="10972800" cy="5071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framework to build </a:t>
            </a:r>
            <a:r>
              <a:rPr lang="en-US" b="1" dirty="0" smtClean="0"/>
              <a:t>Science </a:t>
            </a:r>
            <a:r>
              <a:rPr lang="en-US" b="1" dirty="0" smtClean="0"/>
              <a:t>Gateways:</a:t>
            </a:r>
            <a:endParaRPr lang="en-US" b="1" dirty="0" smtClean="0"/>
          </a:p>
          <a:p>
            <a:pPr lvl="1"/>
            <a:r>
              <a:rPr lang="en-US" dirty="0"/>
              <a:t>"A Science Gateway is a community-developed set of tools, applications, and data that is integrated via a portal or a suite of applications, usually in a graphical user interface, that is further customized to meet the needs of a specific community." </a:t>
            </a:r>
            <a:r>
              <a:rPr lang="en-US" dirty="0">
                <a:hlinkClick r:id="rId2"/>
              </a:rPr>
              <a:t>TeraGrid</a:t>
            </a:r>
            <a:r>
              <a:rPr lang="en-US" dirty="0" smtClean="0">
                <a:hlinkClick r:id="rId2"/>
              </a:rPr>
              <a:t>-XSEDE</a:t>
            </a:r>
            <a:endParaRPr lang="en-US" dirty="0" smtClean="0"/>
          </a:p>
          <a:p>
            <a:pPr lvl="2"/>
            <a:r>
              <a:rPr lang="en-US" dirty="0" smtClean="0"/>
              <a:t>Serves </a:t>
            </a:r>
            <a:r>
              <a:rPr lang="en-US" dirty="0" smtClean="0"/>
              <a:t>Community</a:t>
            </a:r>
            <a:endParaRPr lang="en-US" dirty="0" smtClean="0"/>
          </a:p>
          <a:p>
            <a:pPr lvl="2"/>
            <a:r>
              <a:rPr lang="en-US" dirty="0" smtClean="0"/>
              <a:t>Tools </a:t>
            </a:r>
            <a:r>
              <a:rPr lang="en-US" dirty="0" smtClean="0"/>
              <a:t>applications and </a:t>
            </a:r>
            <a:r>
              <a:rPr lang="en-US" dirty="0" smtClean="0"/>
              <a:t>data integration</a:t>
            </a:r>
            <a:endParaRPr lang="en-US" dirty="0" smtClean="0"/>
          </a:p>
          <a:p>
            <a:pPr lvl="2"/>
            <a:r>
              <a:rPr lang="en-US" dirty="0" smtClean="0"/>
              <a:t>Provides GUI (Web, desktop and mobile applications)</a:t>
            </a:r>
          </a:p>
          <a:p>
            <a:pPr lvl="1"/>
            <a:r>
              <a:rPr lang="en-US" dirty="0" err="1" smtClean="0"/>
              <a:t>FutureGateway</a:t>
            </a:r>
            <a:r>
              <a:rPr lang="en-US" dirty="0" smtClean="0"/>
              <a:t> is the evolution of another product named: Catania Science Gateway Framework (</a:t>
            </a:r>
            <a:r>
              <a:rPr lang="en-US" dirty="0" smtClean="0">
                <a:hlinkClick r:id="rId3"/>
              </a:rPr>
              <a:t>CSGF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FG improves CSGF from well identified weakness especially those things addressing the learning </a:t>
            </a:r>
            <a:r>
              <a:rPr lang="en-US" dirty="0" smtClean="0"/>
              <a:t>curve</a:t>
            </a:r>
          </a:p>
          <a:p>
            <a:pPr lvl="1"/>
            <a:r>
              <a:rPr lang="en-US" dirty="0" smtClean="0"/>
              <a:t>It consists of two components:</a:t>
            </a:r>
          </a:p>
          <a:p>
            <a:pPr lvl="2"/>
            <a:r>
              <a:rPr lang="en-US" dirty="0" smtClean="0"/>
              <a:t>A web portal (optional)</a:t>
            </a:r>
          </a:p>
          <a:p>
            <a:pPr lvl="2"/>
            <a:r>
              <a:rPr lang="en-US" dirty="0" smtClean="0"/>
              <a:t>The API Server: Front-end and</a:t>
            </a:r>
            <a:r>
              <a:rPr lang="en-US" dirty="0" smtClean="0"/>
              <a:t> q</a:t>
            </a:r>
            <a:r>
              <a:rPr lang="en-US" dirty="0" smtClean="0"/>
              <a:t>ueue daemon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FutureGateway</a:t>
            </a:r>
            <a:r>
              <a:rPr lang="en-US" dirty="0" smtClean="0"/>
              <a:t> (FG)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35515" y="640907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227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37777" y="19631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Ease </a:t>
            </a:r>
            <a:r>
              <a:rPr lang="en-US" dirty="0"/>
              <a:t>the installation and the </a:t>
            </a:r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It provides installation and maintenance scripts</a:t>
            </a:r>
          </a:p>
          <a:p>
            <a:pPr lvl="2"/>
            <a:r>
              <a:rPr lang="en-US" dirty="0" smtClean="0"/>
              <a:t>All sources available on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2"/>
            <a:r>
              <a:rPr lang="en-US" dirty="0" smtClean="0"/>
              <a:t>Easily customizable for different community needs</a:t>
            </a:r>
          </a:p>
          <a:p>
            <a:pPr lvl="1"/>
            <a:r>
              <a:rPr lang="en-US" dirty="0" smtClean="0"/>
              <a:t>Flexible and uniform access to </a:t>
            </a:r>
            <a:r>
              <a:rPr lang="en-US" dirty="0"/>
              <a:t>distributed computing </a:t>
            </a:r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The physical access to the distributed infrastructures comes through the JSAGA library (</a:t>
            </a:r>
            <a:r>
              <a:rPr lang="en-US" dirty="0" err="1" smtClean="0"/>
              <a:t>Grid&amp;Cloud</a:t>
            </a:r>
            <a:r>
              <a:rPr lang="en-US" dirty="0" smtClean="0"/>
              <a:t> Engine, </a:t>
            </a:r>
            <a:r>
              <a:rPr lang="en-US" dirty="0" err="1" smtClean="0"/>
              <a:t>SimpleTosca</a:t>
            </a:r>
            <a:r>
              <a:rPr lang="en-US" dirty="0" smtClean="0"/>
              <a:t>-&gt;</a:t>
            </a:r>
            <a:r>
              <a:rPr lang="en-US" dirty="0" err="1" smtClean="0"/>
              <a:t>ToscaIDC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FG executor interfaces (customizable)</a:t>
            </a:r>
            <a:endParaRPr lang="en-US" dirty="0"/>
          </a:p>
          <a:p>
            <a:pPr lvl="1"/>
            <a:r>
              <a:rPr lang="en-US" dirty="0" smtClean="0"/>
              <a:t>Back-end portal independency</a:t>
            </a:r>
          </a:p>
          <a:p>
            <a:pPr lvl="2"/>
            <a:r>
              <a:rPr lang="en-US" dirty="0" smtClean="0"/>
              <a:t>The FG can operate with any existing portal technology or even linked to mobile and desktop applications</a:t>
            </a:r>
            <a:endParaRPr lang="en-US" dirty="0"/>
          </a:p>
          <a:p>
            <a:pPr lvl="1"/>
            <a:r>
              <a:rPr lang="en-US" dirty="0" smtClean="0"/>
              <a:t>Ease SG application</a:t>
            </a:r>
            <a:r>
              <a:rPr lang="en-US" dirty="0"/>
              <a:t> </a:t>
            </a:r>
            <a:r>
              <a:rPr lang="en-US" dirty="0" smtClean="0"/>
              <a:t>development</a:t>
            </a:r>
          </a:p>
          <a:p>
            <a:pPr lvl="2"/>
            <a:r>
              <a:rPr lang="en-US" dirty="0" smtClean="0"/>
              <a:t>It provides a set of </a:t>
            </a:r>
            <a:r>
              <a:rPr lang="en-US" dirty="0" err="1" smtClean="0"/>
              <a:t>RESTful</a:t>
            </a:r>
            <a:r>
              <a:rPr lang="en-US" dirty="0" smtClean="0"/>
              <a:t> APIs so that the FG can be easily piloted by any programming language and/or web framework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FG </a:t>
            </a:r>
            <a:r>
              <a:rPr lang="en-US" dirty="0" smtClean="0"/>
              <a:t>– Design principles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35515" y="640907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217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j-lt"/>
              </a:rPr>
              <a:t>FG - Concepts</a:t>
            </a:r>
            <a:endParaRPr lang="en-GB" dirty="0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FutureGateway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7777" y="19631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Any activity targeting a DCIs is a task; this ranges from simple batch executions to more sophisticated actions like a </a:t>
            </a:r>
            <a:r>
              <a:rPr lang="en-US" dirty="0" err="1" smtClean="0"/>
              <a:t>PaaS</a:t>
            </a:r>
            <a:r>
              <a:rPr lang="en-US" dirty="0" smtClean="0"/>
              <a:t> creation and exploitation.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It describes the activity to perform against the DCI. </a:t>
            </a:r>
            <a:r>
              <a:rPr lang="en-US" dirty="0" smtClean="0"/>
              <a:t>Tasks are applications instances.</a:t>
            </a:r>
            <a:endParaRPr lang="en-US" dirty="0" smtClean="0"/>
          </a:p>
          <a:p>
            <a:r>
              <a:rPr lang="en-US" dirty="0" smtClean="0"/>
              <a:t>Infrastructures</a:t>
            </a:r>
          </a:p>
          <a:p>
            <a:pPr lvl="1"/>
            <a:r>
              <a:rPr lang="en-US" dirty="0" smtClean="0"/>
              <a:t>Describe the environment where the application can run. Normally is a resource description </a:t>
            </a:r>
            <a:r>
              <a:rPr lang="en-US" dirty="0" smtClean="0"/>
              <a:t>necessary to </a:t>
            </a:r>
            <a:r>
              <a:rPr lang="en-US" dirty="0" smtClean="0"/>
              <a:t>JSAGA adaptors </a:t>
            </a:r>
            <a:r>
              <a:rPr lang="en-US" dirty="0" smtClean="0"/>
              <a:t>and/or </a:t>
            </a:r>
            <a:r>
              <a:rPr lang="en-US" dirty="0" smtClean="0"/>
              <a:t>Executor </a:t>
            </a:r>
            <a:r>
              <a:rPr lang="en-US" dirty="0" smtClean="0"/>
              <a:t>Interfaces </a:t>
            </a:r>
            <a:r>
              <a:rPr lang="en-US" dirty="0" smtClean="0"/>
              <a:t>to physically access DCIs.</a:t>
            </a:r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1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API Server Front-End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in charge to implement APIs specification as in: </a:t>
            </a:r>
            <a:r>
              <a:rPr lang="en-US" sz="2400" dirty="0">
                <a:hlinkClick r:id="rId2"/>
              </a:rPr>
              <a:t>http://docs.fgapis.apiary.io/</a:t>
            </a:r>
            <a:r>
              <a:rPr lang="en-US" sz="2400" dirty="0" smtClean="0">
                <a:hlinkClick r:id="rId2"/>
              </a:rPr>
              <a:t>#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Two actions</a:t>
            </a:r>
          </a:p>
          <a:p>
            <a:pPr lvl="1"/>
            <a:r>
              <a:rPr lang="en-US" sz="2000" dirty="0" smtClean="0"/>
              <a:t>Verify user credentials (accept or not the requested API action)</a:t>
            </a:r>
          </a:p>
          <a:p>
            <a:pPr lvl="1"/>
            <a:r>
              <a:rPr lang="en-US" sz="2000" dirty="0" smtClean="0"/>
              <a:t>Fills a queue table identifying the action to perform on the DCI</a:t>
            </a:r>
          </a:p>
          <a:p>
            <a:r>
              <a:rPr lang="en-US" sz="2400" dirty="0" smtClean="0"/>
              <a:t>Manages a MySQL database with information about: tasks, applications, DCIs</a:t>
            </a:r>
          </a:p>
          <a:p>
            <a:r>
              <a:rPr lang="en-US" sz="2400" dirty="0" smtClean="0"/>
              <a:t>More than one front-end can fill the queue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29 September 2016. Krakow, Poland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Enabling scientific applications on hybrid e-Infrastructures: the FutureGateway framework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8B9F-EE4C-4B1B-86A1-0FBFA4BEBAE2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7" name="Picture 6" descr="Screen Shot 2016-04-18 at 11.43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50" y="2314217"/>
            <a:ext cx="3539279" cy="1682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602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16"/>
          <p:cNvSpPr/>
          <p:nvPr/>
        </p:nvSpPr>
        <p:spPr>
          <a:xfrm>
            <a:off x="8226616" y="1645066"/>
            <a:ext cx="2976940" cy="1746066"/>
          </a:xfrm>
          <a:prstGeom prst="cloud">
            <a:avLst/>
          </a:prstGeom>
          <a:solidFill>
            <a:srgbClr val="FFFF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Action on DCI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API Server </a:t>
            </a:r>
          </a:p>
          <a:p>
            <a:r>
              <a:rPr lang="en-US" dirty="0" smtClean="0"/>
              <a:t>Queue Daemons and Executor Interfaces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35515" y="640907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7</a:t>
            </a:fld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93777" y="2178986"/>
            <a:ext cx="13278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721628" y="2005822"/>
            <a:ext cx="9144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136016" y="2005822"/>
            <a:ext cx="3536024" cy="4473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474128" y="2034682"/>
            <a:ext cx="1125736" cy="389619"/>
          </a:xfrm>
          <a:prstGeom prst="roundRect">
            <a:avLst>
              <a:gd name="adj" fmla="val 3889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 name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296785" y="2178986"/>
            <a:ext cx="7072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003943" y="2013037"/>
            <a:ext cx="2063903" cy="1060627"/>
          </a:xfrm>
          <a:prstGeom prst="roundRect">
            <a:avLst>
              <a:gd name="adj" fmla="val 7478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EI (Action)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067846" y="2178986"/>
            <a:ext cx="60618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637777" y="3434411"/>
            <a:ext cx="10972800" cy="2970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Commands (Tasks=Command(</a:t>
            </a:r>
            <a:r>
              <a:rPr lang="en-US" sz="2000" dirty="0" err="1" smtClean="0"/>
              <a:t>Action,EI</a:t>
            </a:r>
            <a:r>
              <a:rPr lang="en-US" sz="2000" dirty="0" smtClean="0"/>
              <a:t>)) are extracted from the </a:t>
            </a:r>
            <a:r>
              <a:rPr lang="en-US" sz="2000" dirty="0" err="1" smtClean="0"/>
              <a:t>fgAPIServer</a:t>
            </a:r>
            <a:r>
              <a:rPr lang="en-US" sz="2000" dirty="0" smtClean="0"/>
              <a:t> queue</a:t>
            </a:r>
          </a:p>
          <a:p>
            <a:r>
              <a:rPr lang="en-US" sz="2000" dirty="0" smtClean="0"/>
              <a:t>Each ‘command’ contains the ‘Target Executor’ field which specifies the Executor Interface name</a:t>
            </a:r>
          </a:p>
          <a:p>
            <a:r>
              <a:rPr lang="en-US" sz="2000" dirty="0" smtClean="0"/>
              <a:t>Executor interfaces are dynamically instantiated by the </a:t>
            </a:r>
            <a:r>
              <a:rPr lang="en-US" sz="2000" dirty="0" err="1" smtClean="0"/>
              <a:t>APIServerDaemon</a:t>
            </a:r>
            <a:r>
              <a:rPr lang="en-US" sz="2000" dirty="0" smtClean="0"/>
              <a:t> </a:t>
            </a:r>
            <a:r>
              <a:rPr lang="en-US" sz="2000" u="sng" dirty="0" smtClean="0"/>
              <a:t>by its name</a:t>
            </a:r>
            <a:r>
              <a:rPr lang="en-US" sz="2000" dirty="0" smtClean="0"/>
              <a:t>, applying the specified </a:t>
            </a:r>
            <a:r>
              <a:rPr lang="en-US" sz="2000" u="sng" dirty="0" smtClean="0"/>
              <a:t>action </a:t>
            </a:r>
            <a:r>
              <a:rPr lang="en-US" sz="2000" dirty="0" smtClean="0"/>
              <a:t>on DCI</a:t>
            </a:r>
          </a:p>
          <a:p>
            <a:r>
              <a:rPr lang="en-US" sz="2000" dirty="0" smtClean="0"/>
              <a:t>Other queue daemons may extract commands from the queue having their own EIs implemented.</a:t>
            </a:r>
          </a:p>
          <a:p>
            <a:r>
              <a:rPr lang="en-US" sz="2000" dirty="0" smtClean="0"/>
              <a:t>New EIs can be easily developed just implementing an abstract class (</a:t>
            </a:r>
            <a:r>
              <a:rPr lang="en-US" sz="2000" dirty="0" err="1" smtClean="0"/>
              <a:t>APIServerDaemon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Current available EIs (</a:t>
            </a:r>
            <a:r>
              <a:rPr lang="en-US" sz="2000" dirty="0" err="1" smtClean="0"/>
              <a:t>APIServerDaemon</a:t>
            </a:r>
            <a:r>
              <a:rPr lang="en-US" sz="2000" dirty="0" smtClean="0"/>
              <a:t>):</a:t>
            </a:r>
          </a:p>
          <a:p>
            <a:pPr lvl="1"/>
            <a:r>
              <a:rPr lang="en-US" sz="1600" dirty="0" err="1" smtClean="0"/>
              <a:t>GridEngine</a:t>
            </a:r>
            <a:r>
              <a:rPr lang="en-US" sz="1600" dirty="0" smtClean="0"/>
              <a:t> (A core component of the CSGF using JSAGA and targeting: </a:t>
            </a:r>
            <a:r>
              <a:rPr lang="en-US" sz="1600" dirty="0" err="1" smtClean="0"/>
              <a:t>ssh</a:t>
            </a:r>
            <a:r>
              <a:rPr lang="en-US" sz="1600" dirty="0" smtClean="0"/>
              <a:t>, </a:t>
            </a:r>
            <a:r>
              <a:rPr lang="en-US" sz="1600" dirty="0" err="1" smtClean="0"/>
              <a:t>rOCCI</a:t>
            </a:r>
            <a:r>
              <a:rPr lang="en-US" sz="1600" dirty="0"/>
              <a:t> </a:t>
            </a:r>
            <a:r>
              <a:rPr lang="en-US" sz="1600" dirty="0" smtClean="0"/>
              <a:t>and </a:t>
            </a:r>
            <a:r>
              <a:rPr lang="en-US" sz="1600" dirty="0" err="1" smtClean="0"/>
              <a:t>wms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err="1" smtClean="0"/>
              <a:t>SimpleTosca</a:t>
            </a:r>
            <a:r>
              <a:rPr lang="en-US" sz="1600" dirty="0" smtClean="0"/>
              <a:t> -&gt; </a:t>
            </a:r>
            <a:r>
              <a:rPr lang="en-US" sz="1600" dirty="0" err="1" smtClean="0"/>
              <a:t>ToscaIDC</a:t>
            </a:r>
            <a:r>
              <a:rPr lang="en-US" sz="1600" dirty="0" smtClean="0"/>
              <a:t> (Indigo orchestrator)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785506" y="2648853"/>
            <a:ext cx="3218480" cy="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793576" y="2178987"/>
            <a:ext cx="0" cy="46986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245117" y="2063544"/>
            <a:ext cx="1002231" cy="33189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953554" y="1645066"/>
            <a:ext cx="0" cy="16450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06139" y="2943783"/>
            <a:ext cx="3443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APIServerDaemon</a:t>
            </a:r>
            <a:r>
              <a:rPr lang="en-US" dirty="0" smtClean="0">
                <a:solidFill>
                  <a:schemeClr val="tx2"/>
                </a:solidFill>
              </a:rPr>
              <a:t>/Other daemons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8168884" y="1609883"/>
            <a:ext cx="0" cy="16450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3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Connettore 1 105"/>
          <p:cNvCxnSpPr/>
          <p:nvPr/>
        </p:nvCxnSpPr>
        <p:spPr>
          <a:xfrm>
            <a:off x="3449679" y="2919824"/>
            <a:ext cx="0" cy="152400"/>
          </a:xfrm>
          <a:prstGeom prst="line">
            <a:avLst/>
          </a:prstGeom>
          <a:ln>
            <a:solidFill>
              <a:srgbClr val="17375E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uppo 40"/>
          <p:cNvGrpSpPr/>
          <p:nvPr/>
        </p:nvGrpSpPr>
        <p:grpSpPr>
          <a:xfrm>
            <a:off x="1513829" y="1845953"/>
            <a:ext cx="8496689" cy="4823843"/>
            <a:chOff x="908726" y="835454"/>
            <a:chExt cx="7334344" cy="5198709"/>
          </a:xfrm>
        </p:grpSpPr>
        <p:grpSp>
          <p:nvGrpSpPr>
            <p:cNvPr id="12" name="Gruppo 11"/>
            <p:cNvGrpSpPr/>
            <p:nvPr/>
          </p:nvGrpSpPr>
          <p:grpSpPr>
            <a:xfrm>
              <a:off x="1439519" y="1674803"/>
              <a:ext cx="2260596" cy="700665"/>
              <a:chOff x="5858573" y="1800964"/>
              <a:chExt cx="2260596" cy="700665"/>
            </a:xfrm>
          </p:grpSpPr>
          <p:grpSp>
            <p:nvGrpSpPr>
              <p:cNvPr id="11" name="Gruppo 10"/>
              <p:cNvGrpSpPr/>
              <p:nvPr/>
            </p:nvGrpSpPr>
            <p:grpSpPr>
              <a:xfrm>
                <a:off x="5858573" y="1811726"/>
                <a:ext cx="1681207" cy="689903"/>
                <a:chOff x="6139034" y="2067434"/>
                <a:chExt cx="1283364" cy="389526"/>
              </a:xfrm>
            </p:grpSpPr>
            <p:sp>
              <p:nvSpPr>
                <p:cNvPr id="6" name="Rettangolo 5"/>
                <p:cNvSpPr/>
                <p:nvPr/>
              </p:nvSpPr>
              <p:spPr>
                <a:xfrm>
                  <a:off x="6139034" y="206743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9" name="Rettangolo 98"/>
                <p:cNvSpPr/>
                <p:nvPr/>
              </p:nvSpPr>
              <p:spPr>
                <a:xfrm>
                  <a:off x="6139034" y="228757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3" name="Rettangolo 102"/>
                <p:cNvSpPr/>
                <p:nvPr/>
              </p:nvSpPr>
              <p:spPr>
                <a:xfrm>
                  <a:off x="6593039" y="228757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07" name="Rettangolo 106"/>
                <p:cNvSpPr/>
                <p:nvPr/>
              </p:nvSpPr>
              <p:spPr>
                <a:xfrm>
                  <a:off x="6584388" y="206743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4" name="Rettangolo 113"/>
                <p:cNvSpPr/>
                <p:nvPr/>
              </p:nvSpPr>
              <p:spPr>
                <a:xfrm>
                  <a:off x="7034040" y="206743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115" name="Rettangolo 114"/>
                <p:cNvSpPr/>
                <p:nvPr/>
              </p:nvSpPr>
              <p:spPr>
                <a:xfrm>
                  <a:off x="7034040" y="2287574"/>
                  <a:ext cx="388358" cy="16938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116" name="Rettangolo 115"/>
              <p:cNvSpPr/>
              <p:nvPr/>
            </p:nvSpPr>
            <p:spPr>
              <a:xfrm>
                <a:off x="7610420" y="1800964"/>
                <a:ext cx="508749" cy="300005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7" name="Rettangolo 116"/>
              <p:cNvSpPr/>
              <p:nvPr/>
            </p:nvSpPr>
            <p:spPr>
              <a:xfrm>
                <a:off x="7610420" y="2190862"/>
                <a:ext cx="508749" cy="300005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" name="Gruppo 2"/>
            <p:cNvGrpSpPr/>
            <p:nvPr/>
          </p:nvGrpSpPr>
          <p:grpSpPr>
            <a:xfrm>
              <a:off x="6959551" y="3908129"/>
              <a:ext cx="1025478" cy="1432478"/>
              <a:chOff x="7564376" y="1890418"/>
              <a:chExt cx="333752" cy="629066"/>
            </a:xfrm>
          </p:grpSpPr>
          <p:sp>
            <p:nvSpPr>
              <p:cNvPr id="2" name="Rettangolo 1"/>
              <p:cNvSpPr/>
              <p:nvPr/>
            </p:nvSpPr>
            <p:spPr>
              <a:xfrm>
                <a:off x="7566484" y="1890418"/>
                <a:ext cx="331644" cy="13504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8" name="Rettangolo 87"/>
              <p:cNvSpPr/>
              <p:nvPr/>
            </p:nvSpPr>
            <p:spPr>
              <a:xfrm>
                <a:off x="7756076" y="2054545"/>
                <a:ext cx="142052" cy="3008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9" name="Rettangolo 88"/>
              <p:cNvSpPr/>
              <p:nvPr/>
            </p:nvSpPr>
            <p:spPr>
              <a:xfrm>
                <a:off x="7564376" y="2052402"/>
                <a:ext cx="166405" cy="135049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0" name="Rettangolo 89"/>
              <p:cNvSpPr/>
              <p:nvPr/>
            </p:nvSpPr>
            <p:spPr>
              <a:xfrm>
                <a:off x="7566484" y="2223270"/>
                <a:ext cx="166405" cy="135049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3" name="Rettangolo 92"/>
              <p:cNvSpPr/>
              <p:nvPr/>
            </p:nvSpPr>
            <p:spPr>
              <a:xfrm>
                <a:off x="7564376" y="2384435"/>
                <a:ext cx="331644" cy="135049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72" name="Rettangolo arrotondato 71"/>
            <p:cNvSpPr/>
            <p:nvPr/>
          </p:nvSpPr>
          <p:spPr>
            <a:xfrm>
              <a:off x="1319780" y="1298353"/>
              <a:ext cx="2602371" cy="1180264"/>
            </a:xfrm>
            <a:prstGeom prst="roundRect">
              <a:avLst>
                <a:gd name="adj" fmla="val 3944"/>
              </a:avLst>
            </a:prstGeom>
            <a:solidFill>
              <a:schemeClr val="accent1">
                <a:lumMod val="20000"/>
                <a:lumOff val="80000"/>
                <a:alpha val="70000"/>
              </a:schemeClr>
            </a:solidFill>
            <a:ln w="12700" cmpd="sng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9" name="Rettangolo arrotondato 38"/>
            <p:cNvSpPr/>
            <p:nvPr/>
          </p:nvSpPr>
          <p:spPr>
            <a:xfrm>
              <a:off x="914892" y="4366271"/>
              <a:ext cx="4416934" cy="569224"/>
            </a:xfrm>
            <a:prstGeom prst="roundRect">
              <a:avLst>
                <a:gd name="adj" fmla="val 6250"/>
              </a:avLst>
            </a:prstGeom>
            <a:ln w="19050" cmpd="sng">
              <a:solidFill>
                <a:srgbClr val="595959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it-IT" sz="900" dirty="0" smtClean="0"/>
                <a:t>JSAGA </a:t>
              </a:r>
              <a:r>
                <a:rPr lang="it-IT" sz="900" dirty="0" err="1" smtClean="0"/>
                <a:t>Adaptors</a:t>
              </a:r>
              <a:endParaRPr lang="it-IT" sz="900" dirty="0" smtClean="0"/>
            </a:p>
            <a:p>
              <a:pPr algn="ctr"/>
              <a:endParaRPr lang="it-IT" sz="9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8" name="Disco magnetico 7"/>
            <p:cNvSpPr/>
            <p:nvPr/>
          </p:nvSpPr>
          <p:spPr>
            <a:xfrm>
              <a:off x="1432923" y="1361297"/>
              <a:ext cx="395111" cy="284105"/>
            </a:xfrm>
            <a:prstGeom prst="flowChartMagneticDisk">
              <a:avLst/>
            </a:prstGeom>
            <a:ln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1313507" y="3072224"/>
              <a:ext cx="1263258" cy="451555"/>
            </a:xfrm>
            <a:prstGeom prst="roundRect">
              <a:avLst>
                <a:gd name="adj" fmla="val 6250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9050" cmpd="sng">
              <a:solidFill>
                <a:srgbClr val="948A5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/>
                <a:t>Grid</a:t>
              </a:r>
              <a:r>
                <a:rPr lang="it-IT" sz="900" dirty="0"/>
                <a:t> </a:t>
              </a:r>
              <a:r>
                <a:rPr lang="it-IT" sz="900" dirty="0" smtClean="0"/>
                <a:t>and </a:t>
              </a:r>
              <a:r>
                <a:rPr lang="it-IT" sz="900" dirty="0" err="1" smtClean="0"/>
                <a:t>Cloud</a:t>
              </a:r>
              <a:r>
                <a:rPr lang="it-IT" sz="900" dirty="0" smtClean="0"/>
                <a:t> Engine</a:t>
              </a:r>
            </a:p>
            <a:p>
              <a:pPr algn="ctr"/>
              <a:r>
                <a:rPr lang="it-IT" sz="900" dirty="0" smtClean="0">
                  <a:solidFill>
                    <a:schemeClr val="tx2"/>
                  </a:solidFill>
                </a:rPr>
                <a:t>(</a:t>
              </a:r>
              <a:r>
                <a:rPr lang="it-IT" sz="900" dirty="0" err="1" smtClean="0">
                  <a:solidFill>
                    <a:schemeClr val="tx2"/>
                  </a:solidFill>
                </a:rPr>
                <a:t>GridEngine</a:t>
              </a:r>
              <a:r>
                <a:rPr lang="it-IT" sz="900" dirty="0">
                  <a:solidFill>
                    <a:schemeClr val="tx2"/>
                  </a:solidFill>
                </a:rPr>
                <a:t>)</a:t>
              </a:r>
              <a:endParaRPr lang="it-IT" sz="9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7" name="Rettangolo arrotondato 16"/>
            <p:cNvSpPr/>
            <p:nvPr/>
          </p:nvSpPr>
          <p:spPr>
            <a:xfrm>
              <a:off x="3372500" y="3072224"/>
              <a:ext cx="1263258" cy="451555"/>
            </a:xfrm>
            <a:prstGeom prst="roundRect">
              <a:avLst>
                <a:gd name="adj" fmla="val 6250"/>
              </a:avLst>
            </a:prstGeom>
            <a:solidFill>
              <a:srgbClr val="EBF1DE"/>
            </a:solidFill>
            <a:ln w="19050" cmpd="sng">
              <a:solidFill>
                <a:srgbClr val="948A5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/>
                <a:t>TOSCA 1</a:t>
              </a:r>
              <a:r>
                <a:rPr lang="it-IT" sz="900" baseline="30000" dirty="0" smtClean="0"/>
                <a:t>st</a:t>
              </a:r>
              <a:r>
                <a:rPr lang="it-IT" sz="900" dirty="0" smtClean="0"/>
                <a:t>  EI</a:t>
              </a:r>
            </a:p>
            <a:p>
              <a:pPr algn="ctr"/>
              <a:r>
                <a:rPr lang="it-IT" sz="900" dirty="0" smtClean="0">
                  <a:solidFill>
                    <a:schemeClr val="tx2"/>
                  </a:solidFill>
                </a:rPr>
                <a:t>(</a:t>
              </a:r>
              <a:r>
                <a:rPr lang="it-IT" sz="900" dirty="0" err="1" smtClean="0">
                  <a:solidFill>
                    <a:schemeClr val="tx2"/>
                  </a:solidFill>
                </a:rPr>
                <a:t>SimpleTosca</a:t>
              </a:r>
              <a:r>
                <a:rPr lang="it-IT" sz="900" dirty="0" smtClean="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18" name="Rettangolo arrotondato 17"/>
            <p:cNvSpPr/>
            <p:nvPr/>
          </p:nvSpPr>
          <p:spPr>
            <a:xfrm>
              <a:off x="5415592" y="3082193"/>
              <a:ext cx="1263258" cy="451555"/>
            </a:xfrm>
            <a:prstGeom prst="roundRect">
              <a:avLst>
                <a:gd name="adj" fmla="val 6250"/>
              </a:avLst>
            </a:prstGeom>
            <a:solidFill>
              <a:srgbClr val="EBF1DE"/>
            </a:solidFill>
            <a:ln w="19050" cmpd="sng">
              <a:solidFill>
                <a:srgbClr val="948A5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/>
                <a:t>TOSCA 2</a:t>
              </a:r>
              <a:r>
                <a:rPr lang="it-IT" sz="900" baseline="30000" dirty="0" smtClean="0"/>
                <a:t>nd</a:t>
              </a:r>
              <a:r>
                <a:rPr lang="it-IT" sz="900" dirty="0" smtClean="0"/>
                <a:t>  EI</a:t>
              </a:r>
            </a:p>
            <a:p>
              <a:pPr algn="ctr"/>
              <a:r>
                <a:rPr lang="it-IT" sz="900" dirty="0" smtClean="0">
                  <a:solidFill>
                    <a:schemeClr val="tx2"/>
                  </a:solidFill>
                </a:rPr>
                <a:t>(</a:t>
              </a:r>
              <a:r>
                <a:rPr lang="it-IT" sz="900" dirty="0" err="1" smtClean="0">
                  <a:solidFill>
                    <a:schemeClr val="tx2"/>
                  </a:solidFill>
                </a:rPr>
                <a:t>ToscaIDC</a:t>
              </a:r>
              <a:r>
                <a:rPr lang="it-IT" sz="900" dirty="0" smtClean="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19" name="Rettangolo arrotondato 18"/>
            <p:cNvSpPr/>
            <p:nvPr/>
          </p:nvSpPr>
          <p:spPr>
            <a:xfrm>
              <a:off x="6837535" y="3072224"/>
              <a:ext cx="1263258" cy="451555"/>
            </a:xfrm>
            <a:prstGeom prst="roundRect">
              <a:avLst>
                <a:gd name="adj" fmla="val 6250"/>
              </a:avLst>
            </a:prstGeom>
            <a:solidFill>
              <a:srgbClr val="EBF1DE"/>
            </a:solidFill>
            <a:ln w="19050" cmpd="sng">
              <a:solidFill>
                <a:srgbClr val="948A5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/>
                <a:t>Other</a:t>
              </a:r>
              <a:r>
                <a:rPr lang="it-IT" sz="900" dirty="0" smtClean="0"/>
                <a:t> </a:t>
              </a:r>
              <a:r>
                <a:rPr lang="it-IT" sz="900" dirty="0" err="1" smtClean="0"/>
                <a:t>Interfaces</a:t>
              </a:r>
              <a:r>
                <a:rPr lang="it-IT" sz="900" dirty="0" smtClean="0"/>
                <a:t> …</a:t>
              </a:r>
            </a:p>
            <a:p>
              <a:pPr algn="ctr"/>
              <a:r>
                <a:rPr lang="it-IT" sz="900" dirty="0" smtClean="0">
                  <a:solidFill>
                    <a:schemeClr val="tx2"/>
                  </a:solidFill>
                </a:rPr>
                <a:t>(…)</a:t>
              </a:r>
              <a:endParaRPr lang="it-IT" sz="900" dirty="0">
                <a:solidFill>
                  <a:schemeClr val="tx2"/>
                </a:solidFill>
              </a:endParaRPr>
            </a:p>
          </p:txBody>
        </p:sp>
        <p:sp>
          <p:nvSpPr>
            <p:cNvPr id="20" name="Rettangolo arrotondato 19"/>
            <p:cNvSpPr/>
            <p:nvPr/>
          </p:nvSpPr>
          <p:spPr>
            <a:xfrm>
              <a:off x="914893" y="3808869"/>
              <a:ext cx="4416934" cy="251926"/>
            </a:xfrm>
            <a:prstGeom prst="roundRect">
              <a:avLst>
                <a:gd name="adj" fmla="val 625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it-IT" sz="900" dirty="0" smtClean="0"/>
                <a:t>JSAGA</a:t>
              </a:r>
            </a:p>
            <a:p>
              <a:pPr algn="ctr"/>
              <a:endParaRPr lang="it-IT" sz="900" dirty="0" smtClean="0">
                <a:solidFill>
                  <a:schemeClr val="tx2"/>
                </a:solidFill>
              </a:endParaRPr>
            </a:p>
          </p:txBody>
        </p:sp>
        <p:grpSp>
          <p:nvGrpSpPr>
            <p:cNvPr id="24" name="Gruppo 23"/>
            <p:cNvGrpSpPr/>
            <p:nvPr/>
          </p:nvGrpSpPr>
          <p:grpSpPr>
            <a:xfrm>
              <a:off x="973415" y="4638973"/>
              <a:ext cx="894798" cy="211682"/>
              <a:chOff x="1395111" y="3955452"/>
              <a:chExt cx="894798" cy="211682"/>
            </a:xfrm>
            <a:solidFill>
              <a:srgbClr val="D9D9D9"/>
            </a:solidFill>
          </p:grpSpPr>
          <p:sp>
            <p:nvSpPr>
              <p:cNvPr id="22" name="Ovale 21"/>
              <p:cNvSpPr/>
              <p:nvPr/>
            </p:nvSpPr>
            <p:spPr>
              <a:xfrm>
                <a:off x="1395111" y="3955452"/>
                <a:ext cx="202050" cy="192438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3" name="Callout 1 22"/>
              <p:cNvSpPr/>
              <p:nvPr/>
            </p:nvSpPr>
            <p:spPr>
              <a:xfrm>
                <a:off x="1795084" y="3955453"/>
                <a:ext cx="494825" cy="211681"/>
              </a:xfrm>
              <a:prstGeom prst="borderCallout1">
                <a:avLst>
                  <a:gd name="adj1" fmla="val 18750"/>
                  <a:gd name="adj2" fmla="val -8333"/>
                  <a:gd name="adj3" fmla="val 39773"/>
                  <a:gd name="adj4" fmla="val -31776"/>
                </a:avLst>
              </a:prstGeom>
              <a:grpFill/>
              <a:ln w="9525" cmpd="sng">
                <a:solidFill>
                  <a:srgbClr val="59595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900" dirty="0" smtClean="0">
                    <a:solidFill>
                      <a:srgbClr val="1F497D"/>
                    </a:solidFill>
                  </a:rPr>
                  <a:t>SSH</a:t>
                </a:r>
                <a:endParaRPr lang="it-IT" sz="1050" dirty="0">
                  <a:solidFill>
                    <a:srgbClr val="1F497D"/>
                  </a:solidFill>
                </a:endParaRPr>
              </a:p>
            </p:txBody>
          </p:sp>
        </p:grpSp>
        <p:grpSp>
          <p:nvGrpSpPr>
            <p:cNvPr id="25" name="Gruppo 24"/>
            <p:cNvGrpSpPr/>
            <p:nvPr/>
          </p:nvGrpSpPr>
          <p:grpSpPr>
            <a:xfrm>
              <a:off x="1945136" y="4638974"/>
              <a:ext cx="1048788" cy="211682"/>
              <a:chOff x="1395111" y="3955452"/>
              <a:chExt cx="1048788" cy="211682"/>
            </a:xfrm>
            <a:solidFill>
              <a:srgbClr val="D9D9D9"/>
            </a:solidFill>
          </p:grpSpPr>
          <p:sp>
            <p:nvSpPr>
              <p:cNvPr id="26" name="Ovale 25"/>
              <p:cNvSpPr/>
              <p:nvPr/>
            </p:nvSpPr>
            <p:spPr>
              <a:xfrm>
                <a:off x="1395111" y="3955452"/>
                <a:ext cx="202050" cy="192438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" name="Callout 1 26"/>
              <p:cNvSpPr/>
              <p:nvPr/>
            </p:nvSpPr>
            <p:spPr>
              <a:xfrm>
                <a:off x="1795084" y="3955453"/>
                <a:ext cx="648815" cy="211681"/>
              </a:xfrm>
              <a:prstGeom prst="borderCallout1">
                <a:avLst>
                  <a:gd name="adj1" fmla="val 18750"/>
                  <a:gd name="adj2" fmla="val -8333"/>
                  <a:gd name="adj3" fmla="val 39773"/>
                  <a:gd name="adj4" fmla="val -31776"/>
                </a:avLst>
              </a:prstGeom>
              <a:grpFill/>
              <a:ln w="9525" cmpd="sng">
                <a:solidFill>
                  <a:srgbClr val="59595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900" dirty="0" smtClean="0">
                    <a:solidFill>
                      <a:srgbClr val="1F497D"/>
                    </a:solidFill>
                  </a:rPr>
                  <a:t>EMI/</a:t>
                </a:r>
                <a:r>
                  <a:rPr lang="it-IT" sz="900" dirty="0" err="1" smtClean="0">
                    <a:solidFill>
                      <a:srgbClr val="1F497D"/>
                    </a:solidFill>
                  </a:rPr>
                  <a:t>gLite</a:t>
                </a:r>
                <a:endParaRPr lang="it-IT" sz="1000" dirty="0">
                  <a:solidFill>
                    <a:srgbClr val="1F497D"/>
                  </a:solidFill>
                </a:endParaRPr>
              </a:p>
            </p:txBody>
          </p:sp>
        </p:grpSp>
        <p:grpSp>
          <p:nvGrpSpPr>
            <p:cNvPr id="28" name="Gruppo 27"/>
            <p:cNvGrpSpPr/>
            <p:nvPr/>
          </p:nvGrpSpPr>
          <p:grpSpPr>
            <a:xfrm>
              <a:off x="3090035" y="4647044"/>
              <a:ext cx="1048788" cy="211682"/>
              <a:chOff x="1395111" y="3955452"/>
              <a:chExt cx="1048788" cy="211682"/>
            </a:xfrm>
            <a:solidFill>
              <a:srgbClr val="D9D9D9"/>
            </a:solidFill>
          </p:grpSpPr>
          <p:sp>
            <p:nvSpPr>
              <p:cNvPr id="29" name="Ovale 28"/>
              <p:cNvSpPr/>
              <p:nvPr/>
            </p:nvSpPr>
            <p:spPr>
              <a:xfrm>
                <a:off x="1395111" y="3955452"/>
                <a:ext cx="202050" cy="192438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Callout 1 29"/>
              <p:cNvSpPr/>
              <p:nvPr/>
            </p:nvSpPr>
            <p:spPr>
              <a:xfrm>
                <a:off x="1795084" y="3955453"/>
                <a:ext cx="648815" cy="211681"/>
              </a:xfrm>
              <a:prstGeom prst="borderCallout1">
                <a:avLst>
                  <a:gd name="adj1" fmla="val 18750"/>
                  <a:gd name="adj2" fmla="val -8333"/>
                  <a:gd name="adj3" fmla="val 39773"/>
                  <a:gd name="adj4" fmla="val -31776"/>
                </a:avLst>
              </a:prstGeom>
              <a:grpFill/>
              <a:ln w="9525" cmpd="sng">
                <a:solidFill>
                  <a:srgbClr val="59595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900" dirty="0" err="1" smtClean="0">
                    <a:solidFill>
                      <a:srgbClr val="1F497D"/>
                    </a:solidFill>
                  </a:rPr>
                  <a:t>rOCCI</a:t>
                </a:r>
                <a:endParaRPr lang="it-IT" sz="1000" dirty="0">
                  <a:solidFill>
                    <a:srgbClr val="1F497D"/>
                  </a:solidFill>
                </a:endParaRPr>
              </a:p>
            </p:txBody>
          </p:sp>
        </p:grpSp>
        <p:grpSp>
          <p:nvGrpSpPr>
            <p:cNvPr id="31" name="Gruppo 30"/>
            <p:cNvGrpSpPr/>
            <p:nvPr/>
          </p:nvGrpSpPr>
          <p:grpSpPr>
            <a:xfrm>
              <a:off x="4234934" y="4647045"/>
              <a:ext cx="1048788" cy="211682"/>
              <a:chOff x="1395111" y="3955452"/>
              <a:chExt cx="1048788" cy="211682"/>
            </a:xfrm>
            <a:solidFill>
              <a:srgbClr val="D9D9D9"/>
            </a:solidFill>
          </p:grpSpPr>
          <p:sp>
            <p:nvSpPr>
              <p:cNvPr id="32" name="Ovale 31"/>
              <p:cNvSpPr/>
              <p:nvPr/>
            </p:nvSpPr>
            <p:spPr>
              <a:xfrm>
                <a:off x="1395111" y="3955452"/>
                <a:ext cx="202050" cy="192438"/>
              </a:xfrm>
              <a:prstGeom prst="ellipse">
                <a:avLst/>
              </a:prstGeom>
              <a:grpFill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" name="Callout 1 32"/>
              <p:cNvSpPr/>
              <p:nvPr/>
            </p:nvSpPr>
            <p:spPr>
              <a:xfrm>
                <a:off x="1795084" y="3955453"/>
                <a:ext cx="648815" cy="211681"/>
              </a:xfrm>
              <a:prstGeom prst="borderCallout1">
                <a:avLst>
                  <a:gd name="adj1" fmla="val 18750"/>
                  <a:gd name="adj2" fmla="val -8333"/>
                  <a:gd name="adj3" fmla="val 39773"/>
                  <a:gd name="adj4" fmla="val -31776"/>
                </a:avLst>
              </a:prstGeom>
              <a:grpFill/>
              <a:ln w="9525" cmpd="sng">
                <a:solidFill>
                  <a:srgbClr val="595959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900" dirty="0" smtClean="0">
                    <a:solidFill>
                      <a:srgbClr val="1F497D"/>
                    </a:solidFill>
                  </a:rPr>
                  <a:t>TOSCA</a:t>
                </a:r>
                <a:endParaRPr lang="it-IT" sz="1000" dirty="0">
                  <a:solidFill>
                    <a:srgbClr val="1F497D"/>
                  </a:solidFill>
                </a:endParaRPr>
              </a:p>
            </p:txBody>
          </p:sp>
        </p:grpSp>
        <p:sp>
          <p:nvSpPr>
            <p:cNvPr id="34" name="Parentesi graffa aperta 33"/>
            <p:cNvSpPr/>
            <p:nvPr/>
          </p:nvSpPr>
          <p:spPr>
            <a:xfrm rot="5400000">
              <a:off x="4633841" y="-668244"/>
              <a:ext cx="150852" cy="7067606"/>
            </a:xfrm>
            <a:prstGeom prst="leftBrace">
              <a:avLst/>
            </a:prstGeom>
            <a:ln w="12700" cmpd="sng">
              <a:solidFill>
                <a:srgbClr val="948A5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Freccia bidirezionale orizzontale 34"/>
            <p:cNvSpPr/>
            <p:nvPr/>
          </p:nvSpPr>
          <p:spPr>
            <a:xfrm rot="16200000" flipH="1">
              <a:off x="1781961" y="3609987"/>
              <a:ext cx="275468" cy="122296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Freccia bidirezionale orizzontale 35"/>
            <p:cNvSpPr/>
            <p:nvPr/>
          </p:nvSpPr>
          <p:spPr>
            <a:xfrm rot="16200000" flipH="1">
              <a:off x="3875352" y="3607310"/>
              <a:ext cx="246255" cy="118376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Freccia bidirezionale orizzontale 36"/>
            <p:cNvSpPr/>
            <p:nvPr/>
          </p:nvSpPr>
          <p:spPr>
            <a:xfrm rot="16200000" flipH="1">
              <a:off x="4555312" y="2568524"/>
              <a:ext cx="302111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Freccia bidirezionale orizzontale 39"/>
            <p:cNvSpPr/>
            <p:nvPr/>
          </p:nvSpPr>
          <p:spPr>
            <a:xfrm rot="16200000" flipH="1">
              <a:off x="2973499" y="4148404"/>
              <a:ext cx="305476" cy="13025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Rettangolo arrotondato 41"/>
            <p:cNvSpPr/>
            <p:nvPr/>
          </p:nvSpPr>
          <p:spPr>
            <a:xfrm>
              <a:off x="914892" y="5782237"/>
              <a:ext cx="7313115" cy="251926"/>
            </a:xfrm>
            <a:prstGeom prst="roundRect">
              <a:avLst>
                <a:gd name="adj" fmla="val 625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it-IT" sz="900" dirty="0" smtClean="0"/>
                <a:t>Distributed Computing </a:t>
              </a:r>
              <a:r>
                <a:rPr lang="it-IT" sz="900" dirty="0" err="1" smtClean="0"/>
                <a:t>Infrastructures</a:t>
              </a:r>
              <a:endParaRPr lang="it-IT" sz="900" dirty="0" smtClean="0"/>
            </a:p>
            <a:p>
              <a:pPr algn="ctr"/>
              <a:endParaRPr lang="it-IT" sz="9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43" name="Freccia bidirezionale orizzontale 42"/>
            <p:cNvSpPr/>
            <p:nvPr/>
          </p:nvSpPr>
          <p:spPr>
            <a:xfrm rot="16200000" flipH="1">
              <a:off x="1475108" y="4956027"/>
              <a:ext cx="308563" cy="122302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Freccia bidirezionale orizzontale 43"/>
            <p:cNvSpPr/>
            <p:nvPr/>
          </p:nvSpPr>
          <p:spPr>
            <a:xfrm rot="16200000" flipH="1">
              <a:off x="2312213" y="5556408"/>
              <a:ext cx="329361" cy="122299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Freccia bidirezionale orizzontale 44"/>
            <p:cNvSpPr/>
            <p:nvPr/>
          </p:nvSpPr>
          <p:spPr>
            <a:xfrm rot="16200000" flipH="1">
              <a:off x="3653310" y="5551707"/>
              <a:ext cx="319950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Freccia bidirezionale orizzontale 46"/>
            <p:cNvSpPr/>
            <p:nvPr/>
          </p:nvSpPr>
          <p:spPr>
            <a:xfrm rot="16200000" flipH="1">
              <a:off x="5236896" y="4296266"/>
              <a:ext cx="1628088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arrotondato 51"/>
            <p:cNvSpPr/>
            <p:nvPr/>
          </p:nvSpPr>
          <p:spPr>
            <a:xfrm>
              <a:off x="4584842" y="5171457"/>
              <a:ext cx="2094007" cy="281421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/>
                <a:t>TOSCA</a:t>
              </a:r>
            </a:p>
            <a:p>
              <a:pPr algn="ctr"/>
              <a:r>
                <a:rPr lang="it-IT" sz="900" dirty="0" smtClean="0"/>
                <a:t>Orchestrator</a:t>
              </a:r>
            </a:p>
          </p:txBody>
        </p:sp>
        <p:sp>
          <p:nvSpPr>
            <p:cNvPr id="54" name="Freccia bidirezionale orizzontale 53"/>
            <p:cNvSpPr/>
            <p:nvPr/>
          </p:nvSpPr>
          <p:spPr>
            <a:xfrm rot="16200000" flipH="1">
              <a:off x="5886258" y="5556409"/>
              <a:ext cx="329366" cy="122299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Freccia bidirezionale orizzontale 54"/>
            <p:cNvSpPr/>
            <p:nvPr/>
          </p:nvSpPr>
          <p:spPr>
            <a:xfrm rot="16200000" flipH="1">
              <a:off x="7314281" y="5575775"/>
              <a:ext cx="290626" cy="122304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6" name="Rettangolo arrotondato 55"/>
            <p:cNvSpPr/>
            <p:nvPr/>
          </p:nvSpPr>
          <p:spPr>
            <a:xfrm>
              <a:off x="6839214" y="3797601"/>
              <a:ext cx="1263258" cy="1682743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  <a:alpha val="89000"/>
              </a:schemeClr>
            </a:solidFill>
            <a:ln w="19050" cmpd="sng">
              <a:solidFill>
                <a:schemeClr val="bg1">
                  <a:lumMod val="50000"/>
                </a:schemeClr>
              </a:solidFill>
              <a:prstDash val="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>
                  <a:solidFill>
                    <a:schemeClr val="bg1">
                      <a:lumMod val="50000"/>
                    </a:schemeClr>
                  </a:solidFill>
                </a:rPr>
                <a:t>Mid</a:t>
              </a:r>
              <a:r>
                <a:rPr lang="it-IT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it-IT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Layer</a:t>
              </a:r>
              <a:r>
                <a:rPr lang="it-IT" sz="900" dirty="0" smtClean="0">
                  <a:solidFill>
                    <a:schemeClr val="bg1">
                      <a:lumMod val="50000"/>
                    </a:schemeClr>
                  </a:solidFill>
                </a:rPr>
                <a:t> Components</a:t>
              </a:r>
            </a:p>
          </p:txBody>
        </p:sp>
        <p:sp>
          <p:nvSpPr>
            <p:cNvPr id="57" name="Freccia bidirezionale orizzontale 56"/>
            <p:cNvSpPr/>
            <p:nvPr/>
          </p:nvSpPr>
          <p:spPr>
            <a:xfrm rot="16200000" flipH="1">
              <a:off x="7338429" y="3593760"/>
              <a:ext cx="242327" cy="122303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Callout 1 65"/>
            <p:cNvSpPr/>
            <p:nvPr/>
          </p:nvSpPr>
          <p:spPr>
            <a:xfrm>
              <a:off x="2728114" y="3231109"/>
              <a:ext cx="563971" cy="124204"/>
            </a:xfrm>
            <a:prstGeom prst="borderCallout1">
              <a:avLst>
                <a:gd name="adj1" fmla="val -21874"/>
                <a:gd name="adj2" fmla="val 23750"/>
                <a:gd name="adj3" fmla="val -50851"/>
                <a:gd name="adj4" fmla="val -2366"/>
              </a:avLst>
            </a:prstGeom>
            <a:solidFill>
              <a:srgbClr val="D9D9D9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500" dirty="0" smtClean="0">
                  <a:solidFill>
                    <a:srgbClr val="1F497D"/>
                  </a:solidFill>
                </a:rPr>
                <a:t>DB Interface</a:t>
              </a:r>
              <a:endParaRPr lang="it-IT" sz="700" dirty="0">
                <a:solidFill>
                  <a:srgbClr val="1F497D"/>
                </a:solidFill>
              </a:endParaRPr>
            </a:p>
          </p:txBody>
        </p:sp>
        <p:sp>
          <p:nvSpPr>
            <p:cNvPr id="74" name="CasellaDiTesto 73"/>
            <p:cNvSpPr txBox="1"/>
            <p:nvPr/>
          </p:nvSpPr>
          <p:spPr>
            <a:xfrm>
              <a:off x="1892620" y="1368403"/>
              <a:ext cx="19684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APIServer</a:t>
              </a:r>
              <a:r>
                <a:rPr lang="it-IT" sz="1200" dirty="0" smtClean="0"/>
                <a:t> DB </a:t>
              </a:r>
              <a:r>
                <a:rPr lang="it-IT" sz="1200" dirty="0" smtClean="0">
                  <a:solidFill>
                    <a:srgbClr val="1F497D"/>
                  </a:solidFill>
                </a:rPr>
                <a:t>(</a:t>
              </a:r>
              <a:r>
                <a:rPr lang="it-IT" sz="1200" dirty="0" err="1" smtClean="0">
                  <a:solidFill>
                    <a:srgbClr val="1F497D"/>
                  </a:solidFill>
                </a:rPr>
                <a:t>fgapiserver</a:t>
              </a:r>
              <a:r>
                <a:rPr lang="it-IT" sz="1200" dirty="0" smtClean="0">
                  <a:solidFill>
                    <a:srgbClr val="1F497D"/>
                  </a:solidFill>
                </a:rPr>
                <a:t>)</a:t>
              </a:r>
            </a:p>
          </p:txBody>
        </p:sp>
        <p:grpSp>
          <p:nvGrpSpPr>
            <p:cNvPr id="79" name="Gruppo 78"/>
            <p:cNvGrpSpPr/>
            <p:nvPr/>
          </p:nvGrpSpPr>
          <p:grpSpPr>
            <a:xfrm>
              <a:off x="2993925" y="1680903"/>
              <a:ext cx="641640" cy="463912"/>
              <a:chOff x="2645659" y="1668220"/>
              <a:chExt cx="997977" cy="699634"/>
            </a:xfrm>
          </p:grpSpPr>
          <p:sp>
            <p:nvSpPr>
              <p:cNvPr id="76" name="Rettangolo 75"/>
              <p:cNvSpPr/>
              <p:nvPr/>
            </p:nvSpPr>
            <p:spPr>
              <a:xfrm>
                <a:off x="2645659" y="1668220"/>
                <a:ext cx="997977" cy="69963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Rettangolo 76"/>
              <p:cNvSpPr/>
              <p:nvPr/>
            </p:nvSpPr>
            <p:spPr>
              <a:xfrm>
                <a:off x="2649667" y="1759722"/>
                <a:ext cx="985599" cy="60001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700" dirty="0" smtClean="0"/>
                  <a:t>Queue </a:t>
                </a:r>
                <a:r>
                  <a:rPr lang="it-IT" sz="700" dirty="0" err="1" smtClean="0"/>
                  <a:t>table</a:t>
                </a:r>
                <a:endParaRPr lang="it-IT" sz="700" dirty="0" smtClean="0"/>
              </a:p>
              <a:p>
                <a:pPr algn="ctr"/>
                <a:r>
                  <a:rPr lang="it-IT" sz="700" dirty="0" smtClean="0">
                    <a:solidFill>
                      <a:schemeClr val="tx2"/>
                    </a:solidFill>
                  </a:rPr>
                  <a:t>(</a:t>
                </a:r>
                <a:r>
                  <a:rPr lang="it-IT" sz="700" dirty="0" err="1" smtClean="0">
                    <a:solidFill>
                      <a:schemeClr val="tx2"/>
                    </a:solidFill>
                  </a:rPr>
                  <a:t>as_queue</a:t>
                </a:r>
                <a:r>
                  <a:rPr lang="it-IT" sz="700" dirty="0" smtClean="0">
                    <a:solidFill>
                      <a:schemeClr val="tx2"/>
                    </a:solidFill>
                  </a:rPr>
                  <a:t>)</a:t>
                </a:r>
                <a:endParaRPr lang="it-IT" sz="700" dirty="0">
                  <a:solidFill>
                    <a:schemeClr val="tx2"/>
                  </a:solidFill>
                </a:endParaRPr>
              </a:p>
            </p:txBody>
          </p:sp>
        </p:grpSp>
        <p:cxnSp>
          <p:nvCxnSpPr>
            <p:cNvPr id="82" name="Connettore 1 81"/>
            <p:cNvCxnSpPr/>
            <p:nvPr/>
          </p:nvCxnSpPr>
          <p:spPr>
            <a:xfrm>
              <a:off x="2542023" y="2921739"/>
              <a:ext cx="5558770" cy="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1 90"/>
            <p:cNvCxnSpPr/>
            <p:nvPr/>
          </p:nvCxnSpPr>
          <p:spPr>
            <a:xfrm>
              <a:off x="2531682" y="2478617"/>
              <a:ext cx="12822" cy="720393"/>
            </a:xfrm>
            <a:prstGeom prst="line">
              <a:avLst/>
            </a:prstGeom>
            <a:ln>
              <a:solidFill>
                <a:srgbClr val="17375E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1 96"/>
            <p:cNvCxnSpPr/>
            <p:nvPr/>
          </p:nvCxnSpPr>
          <p:spPr>
            <a:xfrm>
              <a:off x="4623327" y="2916639"/>
              <a:ext cx="0" cy="152400"/>
            </a:xfrm>
            <a:prstGeom prst="line">
              <a:avLst/>
            </a:prstGeom>
            <a:ln>
              <a:solidFill>
                <a:srgbClr val="17375E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1 97"/>
            <p:cNvCxnSpPr/>
            <p:nvPr/>
          </p:nvCxnSpPr>
          <p:spPr>
            <a:xfrm>
              <a:off x="6678849" y="2908374"/>
              <a:ext cx="4954" cy="162035"/>
            </a:xfrm>
            <a:prstGeom prst="line">
              <a:avLst/>
            </a:prstGeom>
            <a:ln>
              <a:solidFill>
                <a:srgbClr val="17375E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1 99"/>
            <p:cNvCxnSpPr/>
            <p:nvPr/>
          </p:nvCxnSpPr>
          <p:spPr>
            <a:xfrm>
              <a:off x="8090787" y="2912214"/>
              <a:ext cx="0" cy="152400"/>
            </a:xfrm>
            <a:prstGeom prst="line">
              <a:avLst/>
            </a:prstGeom>
            <a:ln>
              <a:solidFill>
                <a:srgbClr val="17375E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uppo 104"/>
            <p:cNvGrpSpPr/>
            <p:nvPr/>
          </p:nvGrpSpPr>
          <p:grpSpPr>
            <a:xfrm>
              <a:off x="3987709" y="1919294"/>
              <a:ext cx="1528109" cy="559323"/>
              <a:chOff x="4438268" y="1986289"/>
              <a:chExt cx="1528109" cy="559323"/>
            </a:xfrm>
          </p:grpSpPr>
          <p:sp>
            <p:nvSpPr>
              <p:cNvPr id="7" name="Rettangolo arrotondato 6"/>
              <p:cNvSpPr/>
              <p:nvPr/>
            </p:nvSpPr>
            <p:spPr>
              <a:xfrm>
                <a:off x="4554033" y="2094057"/>
                <a:ext cx="1412344" cy="451555"/>
              </a:xfrm>
              <a:prstGeom prst="roundRect">
                <a:avLst>
                  <a:gd name="adj" fmla="val 6250"/>
                </a:avLst>
              </a:prstGeom>
              <a:solidFill>
                <a:srgbClr val="EBF1DE"/>
              </a:solidFill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1100" dirty="0" err="1" smtClean="0"/>
                  <a:t>APIServer</a:t>
                </a:r>
                <a:endParaRPr lang="it-IT" sz="1100" dirty="0" smtClean="0"/>
              </a:p>
              <a:p>
                <a:pPr algn="ctr"/>
                <a:r>
                  <a:rPr lang="it-IT" sz="1100" dirty="0" smtClean="0">
                    <a:solidFill>
                      <a:schemeClr val="tx2"/>
                    </a:solidFill>
                  </a:rPr>
                  <a:t>(</a:t>
                </a:r>
                <a:r>
                  <a:rPr lang="it-IT" sz="1100" dirty="0" err="1" smtClean="0">
                    <a:solidFill>
                      <a:schemeClr val="tx2"/>
                    </a:solidFill>
                  </a:rPr>
                  <a:t>APIServerDaemon</a:t>
                </a:r>
                <a:r>
                  <a:rPr lang="it-IT" sz="1100" dirty="0" smtClean="0">
                    <a:solidFill>
                      <a:schemeClr val="tx2"/>
                    </a:solidFill>
                  </a:rPr>
                  <a:t>)</a:t>
                </a:r>
              </a:p>
            </p:txBody>
          </p:sp>
          <p:sp>
            <p:nvSpPr>
              <p:cNvPr id="101" name="Ovale 100"/>
              <p:cNvSpPr/>
              <p:nvPr/>
            </p:nvSpPr>
            <p:spPr>
              <a:xfrm>
                <a:off x="4438268" y="1986289"/>
                <a:ext cx="231528" cy="231528"/>
              </a:xfrm>
              <a:prstGeom prst="ellipse">
                <a:avLst/>
              </a:prstGeom>
              <a:solidFill>
                <a:srgbClr val="B9CDE5"/>
              </a:solidFill>
              <a:ln>
                <a:solidFill>
                  <a:srgbClr val="1F497D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04" name="Gruppo 103"/>
            <p:cNvGrpSpPr/>
            <p:nvPr/>
          </p:nvGrpSpPr>
          <p:grpSpPr>
            <a:xfrm>
              <a:off x="3984142" y="1317597"/>
              <a:ext cx="1531675" cy="562661"/>
              <a:chOff x="4472971" y="1326860"/>
              <a:chExt cx="1531675" cy="562661"/>
            </a:xfrm>
          </p:grpSpPr>
          <p:sp>
            <p:nvSpPr>
              <p:cNvPr id="4" name="Rettangolo arrotondato 3"/>
              <p:cNvSpPr/>
              <p:nvPr/>
            </p:nvSpPr>
            <p:spPr>
              <a:xfrm>
                <a:off x="4546497" y="1326860"/>
                <a:ext cx="1458149" cy="451555"/>
              </a:xfrm>
              <a:prstGeom prst="roundRect">
                <a:avLst>
                  <a:gd name="adj" fmla="val 6250"/>
                </a:avLst>
              </a:prstGeom>
              <a:solidFill>
                <a:srgbClr val="EBF1DE"/>
              </a:solidFill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1100" dirty="0" err="1" smtClean="0"/>
                  <a:t>APIServer</a:t>
                </a:r>
                <a:r>
                  <a:rPr lang="it-IT" sz="1100" dirty="0" smtClean="0"/>
                  <a:t> </a:t>
                </a:r>
                <a:r>
                  <a:rPr lang="it-IT" sz="1100" dirty="0" err="1" smtClean="0"/>
                  <a:t>frontend</a:t>
                </a:r>
                <a:endParaRPr lang="it-IT" sz="1100" dirty="0" smtClean="0"/>
              </a:p>
              <a:p>
                <a:pPr algn="ctr"/>
                <a:r>
                  <a:rPr lang="it-IT" sz="1100" dirty="0" smtClean="0">
                    <a:solidFill>
                      <a:srgbClr val="1F497D"/>
                    </a:solidFill>
                  </a:rPr>
                  <a:t>(</a:t>
                </a:r>
                <a:r>
                  <a:rPr lang="it-IT" sz="1100" dirty="0" err="1" smtClean="0">
                    <a:solidFill>
                      <a:srgbClr val="1F497D"/>
                    </a:solidFill>
                  </a:rPr>
                  <a:t>fgAPIServer</a:t>
                </a:r>
                <a:r>
                  <a:rPr lang="it-IT" sz="1100" dirty="0">
                    <a:solidFill>
                      <a:srgbClr val="1F497D"/>
                    </a:solidFill>
                  </a:rPr>
                  <a:t>)</a:t>
                </a:r>
              </a:p>
            </p:txBody>
          </p:sp>
          <p:sp>
            <p:nvSpPr>
              <p:cNvPr id="102" name="Ovale 101"/>
              <p:cNvSpPr/>
              <p:nvPr/>
            </p:nvSpPr>
            <p:spPr>
              <a:xfrm>
                <a:off x="4472971" y="1657993"/>
                <a:ext cx="231528" cy="231528"/>
              </a:xfrm>
              <a:prstGeom prst="ellipse">
                <a:avLst/>
              </a:prstGeom>
              <a:solidFill>
                <a:srgbClr val="B9CDE5"/>
              </a:solidFill>
              <a:ln>
                <a:solidFill>
                  <a:srgbClr val="1F497D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09" name="Callout 1 108"/>
            <p:cNvSpPr/>
            <p:nvPr/>
          </p:nvSpPr>
          <p:spPr>
            <a:xfrm>
              <a:off x="5729131" y="2549585"/>
              <a:ext cx="1179656" cy="211681"/>
            </a:xfrm>
            <a:prstGeom prst="borderCallout1">
              <a:avLst>
                <a:gd name="adj1" fmla="val 50686"/>
                <a:gd name="adj2" fmla="val -7514"/>
                <a:gd name="adj3" fmla="val 80683"/>
                <a:gd name="adj4" fmla="val -77896"/>
              </a:avLst>
            </a:prstGeom>
            <a:solidFill>
              <a:srgbClr val="EBF1DE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>
                  <a:solidFill>
                    <a:srgbClr val="1F497D"/>
                  </a:solidFill>
                </a:rPr>
                <a:t>Executor</a:t>
              </a:r>
              <a:r>
                <a:rPr lang="it-IT" sz="900" dirty="0" smtClean="0">
                  <a:solidFill>
                    <a:srgbClr val="1F497D"/>
                  </a:solidFill>
                </a:rPr>
                <a:t> </a:t>
              </a:r>
              <a:r>
                <a:rPr lang="it-IT" sz="900" dirty="0" err="1" smtClean="0">
                  <a:solidFill>
                    <a:srgbClr val="1F497D"/>
                  </a:solidFill>
                </a:rPr>
                <a:t>Interfaces</a:t>
              </a:r>
              <a:endParaRPr lang="it-IT" sz="1000" dirty="0">
                <a:solidFill>
                  <a:srgbClr val="1F497D"/>
                </a:solidFill>
              </a:endParaRPr>
            </a:p>
          </p:txBody>
        </p:sp>
        <p:sp>
          <p:nvSpPr>
            <p:cNvPr id="111" name="Rettangolo arrotondato 110"/>
            <p:cNvSpPr/>
            <p:nvPr/>
          </p:nvSpPr>
          <p:spPr>
            <a:xfrm>
              <a:off x="908726" y="835454"/>
              <a:ext cx="7319281" cy="251926"/>
            </a:xfrm>
            <a:prstGeom prst="roundRect">
              <a:avLst>
                <a:gd name="adj" fmla="val 6250"/>
              </a:avLst>
            </a:prstGeom>
            <a:solidFill>
              <a:schemeClr val="accent4">
                <a:lumMod val="20000"/>
                <a:lumOff val="80000"/>
              </a:schemeClr>
            </a:solidFill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it-IT" sz="900" dirty="0" err="1" smtClean="0"/>
                <a:t>Graphic</a:t>
              </a:r>
              <a:r>
                <a:rPr lang="it-IT" sz="900" dirty="0" smtClean="0"/>
                <a:t> User </a:t>
              </a:r>
              <a:r>
                <a:rPr lang="it-IT" sz="900" dirty="0" err="1" smtClean="0"/>
                <a:t>Interfaces</a:t>
              </a:r>
              <a:r>
                <a:rPr lang="it-IT" sz="900" dirty="0" smtClean="0"/>
                <a:t> (Web, Mobile and Desktop </a:t>
              </a:r>
              <a:r>
                <a:rPr lang="it-IT" sz="900" dirty="0" err="1" smtClean="0"/>
                <a:t>applications</a:t>
              </a:r>
              <a:r>
                <a:rPr lang="it-IT" sz="900" dirty="0" smtClean="0"/>
                <a:t>)</a:t>
              </a:r>
            </a:p>
            <a:p>
              <a:pPr algn="ctr"/>
              <a:endParaRPr lang="it-IT" sz="9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12" name="Callout 1 111"/>
            <p:cNvSpPr/>
            <p:nvPr/>
          </p:nvSpPr>
          <p:spPr>
            <a:xfrm>
              <a:off x="5729131" y="1231000"/>
              <a:ext cx="1919304" cy="211681"/>
            </a:xfrm>
            <a:prstGeom prst="borderCallout1">
              <a:avLst>
                <a:gd name="adj1" fmla="val -13068"/>
                <a:gd name="adj2" fmla="val -5138"/>
                <a:gd name="adj3" fmla="val -32955"/>
                <a:gd name="adj4" fmla="val -42591"/>
              </a:avLst>
            </a:prstGeom>
            <a:solidFill>
              <a:srgbClr val="E6E0EC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>
                  <a:solidFill>
                    <a:srgbClr val="1F497D"/>
                  </a:solidFill>
                </a:rPr>
                <a:t>REST </a:t>
              </a:r>
              <a:r>
                <a:rPr lang="it-IT" sz="900" dirty="0" err="1" smtClean="0">
                  <a:solidFill>
                    <a:srgbClr val="1F497D"/>
                  </a:solidFill>
                </a:rPr>
                <a:t>APIs</a:t>
              </a:r>
              <a:r>
                <a:rPr lang="it-IT" sz="900" dirty="0" smtClean="0">
                  <a:solidFill>
                    <a:srgbClr val="1F497D"/>
                  </a:solidFill>
                </a:rPr>
                <a:t> – </a:t>
              </a:r>
              <a:r>
                <a:rPr lang="it-IT" sz="900" dirty="0" err="1" smtClean="0">
                  <a:solidFill>
                    <a:srgbClr val="1F497D"/>
                  </a:solidFill>
                </a:rPr>
                <a:t>APIServer</a:t>
              </a:r>
              <a:r>
                <a:rPr lang="it-IT" sz="900" dirty="0" smtClean="0">
                  <a:solidFill>
                    <a:srgbClr val="1F497D"/>
                  </a:solidFill>
                </a:rPr>
                <a:t> </a:t>
              </a:r>
              <a:r>
                <a:rPr lang="it-IT" sz="900" dirty="0" err="1" smtClean="0">
                  <a:solidFill>
                    <a:srgbClr val="1F497D"/>
                  </a:solidFill>
                </a:rPr>
                <a:t>specs</a:t>
              </a:r>
              <a:r>
                <a:rPr lang="it-IT" sz="900" dirty="0" smtClean="0">
                  <a:solidFill>
                    <a:srgbClr val="1F497D"/>
                  </a:solidFill>
                </a:rPr>
                <a:t>. V1.0</a:t>
              </a:r>
              <a:endParaRPr lang="it-IT" sz="1000" dirty="0">
                <a:solidFill>
                  <a:srgbClr val="1F497D"/>
                </a:solidFill>
              </a:endParaRPr>
            </a:p>
          </p:txBody>
        </p:sp>
        <p:sp>
          <p:nvSpPr>
            <p:cNvPr id="71" name="Freccia bidirezionale orizzontale 70"/>
            <p:cNvSpPr/>
            <p:nvPr/>
          </p:nvSpPr>
          <p:spPr>
            <a:xfrm rot="16200000" flipH="1">
              <a:off x="4810116" y="4953945"/>
              <a:ext cx="312730" cy="122296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0" name="Rettangolo arrotondato 79"/>
            <p:cNvSpPr/>
            <p:nvPr/>
          </p:nvSpPr>
          <p:spPr>
            <a:xfrm>
              <a:off x="3061109" y="5171457"/>
              <a:ext cx="1477940" cy="281421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err="1" smtClean="0"/>
                <a:t>rOCCI</a:t>
              </a:r>
              <a:r>
                <a:rPr lang="it-IT" sz="900" dirty="0" smtClean="0"/>
                <a:t> CLI</a:t>
              </a:r>
            </a:p>
          </p:txBody>
        </p:sp>
        <p:sp>
          <p:nvSpPr>
            <p:cNvPr id="81" name="Rettangolo arrotondato 80"/>
            <p:cNvSpPr/>
            <p:nvPr/>
          </p:nvSpPr>
          <p:spPr>
            <a:xfrm>
              <a:off x="1980843" y="5171457"/>
              <a:ext cx="1036410" cy="281421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900" dirty="0" smtClean="0"/>
                <a:t>EMI/</a:t>
              </a:r>
              <a:r>
                <a:rPr lang="it-IT" sz="900" dirty="0" err="1" smtClean="0"/>
                <a:t>gLite</a:t>
              </a:r>
              <a:r>
                <a:rPr lang="it-IT" sz="900" dirty="0" smtClean="0"/>
                <a:t> </a:t>
              </a:r>
              <a:r>
                <a:rPr lang="it-IT" sz="900" dirty="0" err="1" smtClean="0"/>
                <a:t>APIs</a:t>
              </a:r>
              <a:endParaRPr lang="it-IT" sz="900" dirty="0" smtClean="0"/>
            </a:p>
          </p:txBody>
        </p:sp>
        <p:sp>
          <p:nvSpPr>
            <p:cNvPr id="83" name="Freccia bidirezionale orizzontale 82"/>
            <p:cNvSpPr/>
            <p:nvPr/>
          </p:nvSpPr>
          <p:spPr>
            <a:xfrm rot="16200000" flipH="1">
              <a:off x="2506291" y="4947143"/>
              <a:ext cx="326324" cy="122303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Freccia bidirezionale orizzontale 83"/>
            <p:cNvSpPr/>
            <p:nvPr/>
          </p:nvSpPr>
          <p:spPr>
            <a:xfrm rot="16200000" flipH="1">
              <a:off x="3627331" y="4949909"/>
              <a:ext cx="320799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6" name="Rettangolo arrotondato 85"/>
            <p:cNvSpPr/>
            <p:nvPr/>
          </p:nvSpPr>
          <p:spPr>
            <a:xfrm>
              <a:off x="908726" y="5163126"/>
              <a:ext cx="1036410" cy="281421"/>
            </a:xfrm>
            <a:prstGeom prst="roundRect">
              <a:avLst>
                <a:gd name="adj" fmla="val 625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sz="900" dirty="0"/>
                <a:t>ganymed-ssh-2</a:t>
              </a:r>
              <a:endParaRPr lang="it-IT" sz="900" dirty="0" smtClean="0"/>
            </a:p>
          </p:txBody>
        </p:sp>
        <p:sp>
          <p:nvSpPr>
            <p:cNvPr id="87" name="Freccia bidirezionale orizzontale 86"/>
            <p:cNvSpPr/>
            <p:nvPr/>
          </p:nvSpPr>
          <p:spPr>
            <a:xfrm rot="16200000" flipH="1">
              <a:off x="1464711" y="5544126"/>
              <a:ext cx="329361" cy="122299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5" name="Freccia bidirezionale orizzontale 94"/>
            <p:cNvSpPr/>
            <p:nvPr/>
          </p:nvSpPr>
          <p:spPr>
            <a:xfrm rot="10800000" flipH="1">
              <a:off x="3635564" y="1709963"/>
              <a:ext cx="349388" cy="11837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6" name="Freccia bidirezionale orizzontale 95"/>
            <p:cNvSpPr/>
            <p:nvPr/>
          </p:nvSpPr>
          <p:spPr>
            <a:xfrm rot="10800000" flipH="1">
              <a:off x="3634754" y="1975774"/>
              <a:ext cx="349388" cy="11837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Ovale 64"/>
            <p:cNvSpPr/>
            <p:nvPr/>
          </p:nvSpPr>
          <p:spPr>
            <a:xfrm>
              <a:off x="2433442" y="2993988"/>
              <a:ext cx="231528" cy="231528"/>
            </a:xfrm>
            <a:prstGeom prst="ellipse">
              <a:avLst/>
            </a:prstGeom>
            <a:solidFill>
              <a:srgbClr val="B9CDE5"/>
            </a:solidFill>
            <a:ln>
              <a:solidFill>
                <a:srgbClr val="1F497D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Ovale 66"/>
            <p:cNvSpPr/>
            <p:nvPr/>
          </p:nvSpPr>
          <p:spPr>
            <a:xfrm>
              <a:off x="4502364" y="2994446"/>
              <a:ext cx="231528" cy="231528"/>
            </a:xfrm>
            <a:prstGeom prst="ellipse">
              <a:avLst/>
            </a:prstGeom>
            <a:solidFill>
              <a:srgbClr val="B9CDE5"/>
            </a:solidFill>
            <a:ln>
              <a:solidFill>
                <a:srgbClr val="1F497D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Ovale 67"/>
            <p:cNvSpPr/>
            <p:nvPr/>
          </p:nvSpPr>
          <p:spPr>
            <a:xfrm>
              <a:off x="6563086" y="2999581"/>
              <a:ext cx="231528" cy="231528"/>
            </a:xfrm>
            <a:prstGeom prst="ellipse">
              <a:avLst/>
            </a:prstGeom>
            <a:solidFill>
              <a:srgbClr val="B9CDE5"/>
            </a:solidFill>
            <a:ln>
              <a:solidFill>
                <a:srgbClr val="1F497D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Ovale 68"/>
            <p:cNvSpPr/>
            <p:nvPr/>
          </p:nvSpPr>
          <p:spPr>
            <a:xfrm>
              <a:off x="7985029" y="2993988"/>
              <a:ext cx="231528" cy="231528"/>
            </a:xfrm>
            <a:prstGeom prst="ellipse">
              <a:avLst/>
            </a:prstGeom>
            <a:solidFill>
              <a:srgbClr val="B9CDE5"/>
            </a:solidFill>
            <a:ln>
              <a:solidFill>
                <a:srgbClr val="1F497D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8" name="Freccia bidirezionale orizzontale 117"/>
            <p:cNvSpPr/>
            <p:nvPr/>
          </p:nvSpPr>
          <p:spPr>
            <a:xfrm rot="16200000" flipH="1">
              <a:off x="4666481" y="1152152"/>
              <a:ext cx="213561" cy="122298"/>
            </a:xfrm>
            <a:prstGeom prst="leftRightArrow">
              <a:avLst/>
            </a:prstGeom>
            <a:solidFill>
              <a:srgbClr val="F4F1AE"/>
            </a:solidFill>
            <a:ln w="9525" cmpd="sng">
              <a:solidFill>
                <a:srgbClr val="595959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2" name="Callout 1 91"/>
          <p:cNvSpPr/>
          <p:nvPr/>
        </p:nvSpPr>
        <p:spPr>
          <a:xfrm>
            <a:off x="8042963" y="2487310"/>
            <a:ext cx="1572875" cy="387138"/>
          </a:xfrm>
          <a:prstGeom prst="borderCallout1">
            <a:avLst>
              <a:gd name="adj1" fmla="val 45039"/>
              <a:gd name="adj2" fmla="val -7517"/>
              <a:gd name="adj3" fmla="val -2447"/>
              <a:gd name="adj4" fmla="val -72186"/>
            </a:avLst>
          </a:prstGeom>
          <a:solidFill>
            <a:srgbClr val="EBF1DE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 err="1" smtClean="0">
                <a:solidFill>
                  <a:srgbClr val="1F497D"/>
                </a:solidFill>
              </a:rPr>
              <a:t>Python</a:t>
            </a:r>
            <a:r>
              <a:rPr lang="it-IT" sz="1000" dirty="0" smtClean="0">
                <a:solidFill>
                  <a:srgbClr val="1F497D"/>
                </a:solidFill>
              </a:rPr>
              <a:t> 2.7 + </a:t>
            </a:r>
            <a:r>
              <a:rPr lang="it-IT" sz="1000" dirty="0" err="1" smtClean="0">
                <a:solidFill>
                  <a:srgbClr val="1F497D"/>
                </a:solidFill>
              </a:rPr>
              <a:t>Flask</a:t>
            </a:r>
            <a:r>
              <a:rPr lang="it-IT" sz="1000" dirty="0" smtClean="0">
                <a:solidFill>
                  <a:srgbClr val="1F497D"/>
                </a:solidFill>
              </a:rPr>
              <a:t> </a:t>
            </a:r>
            <a:r>
              <a:rPr lang="it-IT" sz="1000" dirty="0" err="1" smtClean="0">
                <a:solidFill>
                  <a:srgbClr val="1F497D"/>
                </a:solidFill>
              </a:rPr>
              <a:t>microframework</a:t>
            </a:r>
            <a:endParaRPr lang="it-IT" sz="1000" dirty="0">
              <a:solidFill>
                <a:srgbClr val="1F497D"/>
              </a:solidFill>
            </a:endParaRPr>
          </a:p>
        </p:txBody>
      </p:sp>
      <p:sp>
        <p:nvSpPr>
          <p:cNvPr id="94" name="Callout 1 93"/>
          <p:cNvSpPr/>
          <p:nvPr/>
        </p:nvSpPr>
        <p:spPr>
          <a:xfrm>
            <a:off x="8042963" y="2975103"/>
            <a:ext cx="1572875" cy="403154"/>
          </a:xfrm>
          <a:prstGeom prst="borderCallout1">
            <a:avLst>
              <a:gd name="adj1" fmla="val 47390"/>
              <a:gd name="adj2" fmla="val -11595"/>
              <a:gd name="adj3" fmla="val 47726"/>
              <a:gd name="adj4" fmla="val -70130"/>
            </a:avLst>
          </a:prstGeom>
          <a:solidFill>
            <a:srgbClr val="EBF1DE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dirty="0" err="1" smtClean="0">
                <a:solidFill>
                  <a:srgbClr val="1F497D"/>
                </a:solidFill>
              </a:rPr>
              <a:t>Tomcat</a:t>
            </a:r>
            <a:r>
              <a:rPr lang="it-IT" sz="900" dirty="0" smtClean="0">
                <a:solidFill>
                  <a:srgbClr val="1F497D"/>
                </a:solidFill>
              </a:rPr>
              <a:t> Java </a:t>
            </a:r>
            <a:r>
              <a:rPr lang="it-IT" sz="900" dirty="0" err="1" smtClean="0">
                <a:solidFill>
                  <a:srgbClr val="1F497D"/>
                </a:solidFill>
              </a:rPr>
              <a:t>WebApp</a:t>
            </a:r>
            <a:endParaRPr lang="it-IT" sz="1000" dirty="0">
              <a:solidFill>
                <a:srgbClr val="1F497D"/>
              </a:solidFill>
            </a:endParaRPr>
          </a:p>
        </p:txBody>
      </p:sp>
      <p:sp>
        <p:nvSpPr>
          <p:cNvPr id="108" name="Title 1"/>
          <p:cNvSpPr txBox="1">
            <a:spLocks/>
          </p:cNvSpPr>
          <p:nvPr/>
        </p:nvSpPr>
        <p:spPr>
          <a:xfrm>
            <a:off x="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API Server</a:t>
            </a:r>
            <a:r>
              <a:rPr lang="en-US" dirty="0" smtClean="0"/>
              <a:t> </a:t>
            </a:r>
            <a:r>
              <a:rPr lang="en-US" dirty="0" smtClean="0"/>
              <a:t>- Current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FG </a:t>
            </a:r>
            <a:r>
              <a:rPr lang="en-US" dirty="0" smtClean="0">
                <a:latin typeface="+mj-lt"/>
              </a:rPr>
              <a:t>– Actual components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1801" y="1715669"/>
            <a:ext cx="10972800" cy="4918075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b="1" dirty="0" smtClean="0"/>
              <a:t>API Server Front-End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>
                <a:hlinkClick r:id="rId2"/>
              </a:rPr>
              <a:t>fgAPIServer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Python code on top of </a:t>
            </a:r>
            <a:r>
              <a:rPr lang="en-US" dirty="0" smtClean="0">
                <a:hlinkClick r:id="rId3"/>
              </a:rPr>
              <a:t>Flask </a:t>
            </a:r>
            <a:r>
              <a:rPr lang="en-US" dirty="0" err="1" smtClean="0">
                <a:hlinkClick r:id="rId3"/>
              </a:rPr>
              <a:t>microframework</a:t>
            </a:r>
            <a:r>
              <a:rPr lang="en-US" dirty="0" smtClean="0"/>
              <a:t> </a:t>
            </a:r>
            <a:endParaRPr lang="en-US" dirty="0" smtClean="0"/>
          </a:p>
          <a:p>
            <a:pPr lvl="3"/>
            <a:r>
              <a:rPr lang="en-US" dirty="0" smtClean="0"/>
              <a:t>Very </a:t>
            </a:r>
            <a:r>
              <a:rPr lang="en-US" dirty="0"/>
              <a:t>e</a:t>
            </a:r>
            <a:r>
              <a:rPr lang="en-US" dirty="0" smtClean="0"/>
              <a:t>asy to develop/manage/configure</a:t>
            </a:r>
          </a:p>
          <a:p>
            <a:pPr lvl="2"/>
            <a:r>
              <a:rPr lang="en-US" dirty="0" smtClean="0"/>
              <a:t>Uses a MySQL DB to configure:</a:t>
            </a:r>
          </a:p>
          <a:p>
            <a:pPr lvl="3"/>
            <a:r>
              <a:rPr lang="en-US" dirty="0" smtClean="0"/>
              <a:t>Applications</a:t>
            </a:r>
          </a:p>
          <a:p>
            <a:pPr lvl="3"/>
            <a:r>
              <a:rPr lang="en-US" dirty="0" smtClean="0"/>
              <a:t>Application parameters</a:t>
            </a:r>
          </a:p>
          <a:p>
            <a:pPr lvl="3"/>
            <a:r>
              <a:rPr lang="en-US" dirty="0" smtClean="0"/>
              <a:t>Application I/O files</a:t>
            </a:r>
          </a:p>
          <a:p>
            <a:pPr lvl="3"/>
            <a:r>
              <a:rPr lang="en-US" dirty="0" smtClean="0"/>
              <a:t>Application Infrastructures and their parameters</a:t>
            </a:r>
          </a:p>
          <a:p>
            <a:pPr lvl="3"/>
            <a:r>
              <a:rPr lang="en-US" dirty="0" smtClean="0"/>
              <a:t>Tasks (Submitted applications) with </a:t>
            </a:r>
            <a:r>
              <a:rPr lang="en-US" dirty="0" err="1" smtClean="0"/>
              <a:t>params</a:t>
            </a:r>
            <a:r>
              <a:rPr lang="en-US" dirty="0" smtClean="0"/>
              <a:t>, </a:t>
            </a:r>
            <a:r>
              <a:rPr lang="en-US" dirty="0" err="1" smtClean="0"/>
              <a:t>args</a:t>
            </a:r>
            <a:r>
              <a:rPr lang="en-US" dirty="0" smtClean="0"/>
              <a:t>, etc.</a:t>
            </a:r>
          </a:p>
          <a:p>
            <a:pPr lvl="3"/>
            <a:r>
              <a:rPr lang="en-US" dirty="0" smtClean="0"/>
              <a:t>Task queue (used to communicate with the </a:t>
            </a:r>
            <a:r>
              <a:rPr lang="en-US" dirty="0" err="1" smtClean="0"/>
              <a:t>APIServerDaemon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Users/Groups/Roles (No API yet defined for this)</a:t>
            </a:r>
            <a:endParaRPr lang="en-US" dirty="0" smtClean="0"/>
          </a:p>
          <a:p>
            <a:pPr lvl="1"/>
            <a:r>
              <a:rPr lang="en-US" b="1" dirty="0" err="1" smtClean="0">
                <a:hlinkClick r:id="rId4"/>
              </a:rPr>
              <a:t>APIServerDaemon</a:t>
            </a:r>
            <a:endParaRPr lang="en-US" b="1" dirty="0" smtClean="0"/>
          </a:p>
          <a:p>
            <a:pPr lvl="2"/>
            <a:r>
              <a:rPr lang="en-US" dirty="0" smtClean="0"/>
              <a:t>Java servlet running as a daemon on top of Tomcat application server</a:t>
            </a:r>
          </a:p>
          <a:p>
            <a:pPr lvl="2"/>
            <a:r>
              <a:rPr lang="en-US" dirty="0" smtClean="0"/>
              <a:t>It timely polls over the task queue table and executes requested tasks</a:t>
            </a:r>
          </a:p>
          <a:p>
            <a:pPr lvl="2"/>
            <a:r>
              <a:rPr lang="en-US" dirty="0" smtClean="0"/>
              <a:t>It instructs the right  ‘executor interface’ to perform the requested task</a:t>
            </a:r>
          </a:p>
          <a:p>
            <a:pPr lvl="3"/>
            <a:r>
              <a:rPr lang="en-US" dirty="0" smtClean="0"/>
              <a:t>Actually only the </a:t>
            </a:r>
            <a:r>
              <a:rPr lang="en-US" dirty="0" err="1" smtClean="0"/>
              <a:t>Grid&amp;Cloud</a:t>
            </a:r>
            <a:r>
              <a:rPr lang="en-US" dirty="0" smtClean="0"/>
              <a:t> Engine  and TOSCA interfaces are available:</a:t>
            </a:r>
          </a:p>
          <a:p>
            <a:pPr lvl="4"/>
            <a:r>
              <a:rPr lang="en-US" b="1" dirty="0" err="1" smtClean="0"/>
              <a:t>Grid&amp;Cloud</a:t>
            </a:r>
            <a:r>
              <a:rPr lang="en-US" b="1" dirty="0" smtClean="0"/>
              <a:t> Engine: </a:t>
            </a:r>
            <a:r>
              <a:rPr lang="en-US" dirty="0" smtClean="0"/>
              <a:t>exploits JSAGA standard to execute on distributed infrastructures: </a:t>
            </a:r>
            <a:r>
              <a:rPr lang="en-US" dirty="0" err="1" smtClean="0"/>
              <a:t>gLite</a:t>
            </a:r>
            <a:r>
              <a:rPr lang="en-US" dirty="0" smtClean="0"/>
              <a:t>/EMI </a:t>
            </a:r>
            <a:r>
              <a:rPr lang="en-US" dirty="0" err="1" smtClean="0"/>
              <a:t>wms</a:t>
            </a:r>
            <a:r>
              <a:rPr lang="en-US" dirty="0" smtClean="0"/>
              <a:t>, </a:t>
            </a:r>
            <a:r>
              <a:rPr lang="en-US" dirty="0" err="1" smtClean="0"/>
              <a:t>ssh</a:t>
            </a:r>
            <a:r>
              <a:rPr lang="en-US" dirty="0" smtClean="0"/>
              <a:t>, </a:t>
            </a:r>
            <a:r>
              <a:rPr lang="en-US" dirty="0" err="1" smtClean="0"/>
              <a:t>occi</a:t>
            </a:r>
            <a:r>
              <a:rPr lang="en-US" dirty="0" smtClean="0"/>
              <a:t> (</a:t>
            </a:r>
            <a:r>
              <a:rPr lang="en-US" dirty="0" err="1" smtClean="0"/>
              <a:t>rOCCI</a:t>
            </a:r>
            <a:r>
              <a:rPr lang="en-US" dirty="0" smtClean="0"/>
              <a:t>), (Others: Globus, </a:t>
            </a:r>
            <a:r>
              <a:rPr lang="en-US" dirty="0" err="1" smtClean="0"/>
              <a:t>Unicore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is-IS" dirty="0" smtClean="0"/>
              <a:t>...</a:t>
            </a:r>
            <a:r>
              <a:rPr lang="en-US" dirty="0" smtClean="0"/>
              <a:t>)</a:t>
            </a:r>
          </a:p>
          <a:p>
            <a:pPr lvl="4"/>
            <a:r>
              <a:rPr lang="en-US" b="1" dirty="0" err="1" smtClean="0"/>
              <a:t>SimpleTosca</a:t>
            </a:r>
            <a:r>
              <a:rPr lang="en-US" b="1" dirty="0" smtClean="0"/>
              <a:t>-&gt;</a:t>
            </a:r>
            <a:r>
              <a:rPr lang="en-US" b="1" dirty="0" err="1" smtClean="0"/>
              <a:t>ToscaIDC</a:t>
            </a:r>
            <a:r>
              <a:rPr lang="en-US" dirty="0" smtClean="0"/>
              <a:t>: </a:t>
            </a:r>
            <a:r>
              <a:rPr lang="en-US" dirty="0" smtClean="0"/>
              <a:t>Simplified version of TOSCA based resource management: It accepts only one kind of input </a:t>
            </a:r>
            <a:r>
              <a:rPr lang="en-US" dirty="0" err="1" smtClean="0"/>
              <a:t>yaml</a:t>
            </a:r>
            <a:r>
              <a:rPr lang="en-US" dirty="0" smtClean="0"/>
              <a:t> file (used for demonstrative purposes</a:t>
            </a:r>
            <a:r>
              <a:rPr lang="en-US" dirty="0" smtClean="0"/>
              <a:t>)-&gt;</a:t>
            </a:r>
            <a:r>
              <a:rPr lang="en-US" b="1" dirty="0" err="1" smtClean="0"/>
              <a:t>ToscaIDC</a:t>
            </a:r>
            <a:r>
              <a:rPr lang="en-US" dirty="0" smtClean="0"/>
              <a:t> (More </a:t>
            </a:r>
            <a:r>
              <a:rPr lang="en-US" dirty="0" err="1" smtClean="0"/>
              <a:t>evoluted</a:t>
            </a:r>
            <a:r>
              <a:rPr lang="en-US" dirty="0" smtClean="0"/>
              <a:t> version)</a:t>
            </a:r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35515" y="6409071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4BF529-F2DA-1C48-A13A-D36EB7A8ABF5}" type="slidenum">
              <a:rPr lang="en-US" sz="1400" smtClean="0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037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DIGO DataCloud" id="{41E70C87-87AE-4E8F-835A-3C21562B5D36}" vid="{75AB0D3D-26AA-4117-BCF2-538DF24CC9F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2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3.xml><?xml version="1.0" encoding="utf-8"?>
<Control xmlns="http://schemas.microsoft.com/VisualStudio/2011/storyboarding/control">
  <Id Name="System.Storyboarding.Icons.User" Revision="1" Stencil="System.Storyboarding.Icons" StencilVersion="0.1"/>
</Control>
</file>

<file path=customXml/itemProps1.xml><?xml version="1.0" encoding="utf-8"?>
<ds:datastoreItem xmlns:ds="http://schemas.openxmlformats.org/officeDocument/2006/customXml" ds:itemID="{B7B7C625-E172-436A-B778-80FDFCD39C76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C8C20329-0B80-4604-88AA-577E4D88AE85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B293C190-8663-462E-98FA-58B762D127C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INDIGO DataCloud</Template>
  <TotalTime>2105</TotalTime>
  <Words>1845</Words>
  <Application>Microsoft Macintosh PowerPoint</Application>
  <PresentationFormat>Custom</PresentationFormat>
  <Paragraphs>303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FutureGateway (WP6)</vt:lpstr>
      <vt:lpstr>PowerPoint Presentation</vt:lpstr>
      <vt:lpstr>PowerPoint Presentation</vt:lpstr>
      <vt:lpstr>PowerPoint Presentation</vt:lpstr>
      <vt:lpstr>FG - Concepts</vt:lpstr>
      <vt:lpstr>API Server Front-End </vt:lpstr>
      <vt:lpstr>PowerPoint Presentation</vt:lpstr>
      <vt:lpstr>PowerPoint Presentation</vt:lpstr>
      <vt:lpstr>FG – Actual components</vt:lpstr>
      <vt:lpstr>FG - Installation</vt:lpstr>
      <vt:lpstr>FG - Typical usages</vt:lpstr>
      <vt:lpstr>AuthN/Z</vt:lpstr>
      <vt:lpstr>PowerPoint Presentation</vt:lpstr>
      <vt:lpstr>PowerPoint Presentation</vt:lpstr>
      <vt:lpstr>PowerPoint Presentation</vt:lpstr>
      <vt:lpstr>Summer Hackfest (www.sci-gaia.eu/summer-hackfest)</vt:lpstr>
      <vt:lpstr>Summer HackFest Resources for FG</vt:lpstr>
      <vt:lpstr>Questions 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scientific applications on hybrid e-Infrastructures: the FutureGateway framework</dc:title>
  <dc:creator>Marco Fargetta</dc:creator>
  <cp:lastModifiedBy>Riccardo Bruno</cp:lastModifiedBy>
  <cp:revision>150</cp:revision>
  <cp:lastPrinted>2015-10-19T17:29:02Z</cp:lastPrinted>
  <dcterms:created xsi:type="dcterms:W3CDTF">2016-09-22T14:27:04Z</dcterms:created>
  <dcterms:modified xsi:type="dcterms:W3CDTF">2016-09-29T09:06:25Z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