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0"/>
  </p:notesMasterIdLst>
  <p:handoutMasterIdLst>
    <p:handoutMasterId r:id="rId11"/>
  </p:handoutMasterIdLst>
  <p:sldIdLst>
    <p:sldId id="280" r:id="rId4"/>
    <p:sldId id="298" r:id="rId5"/>
    <p:sldId id="297" r:id="rId6"/>
    <p:sldId id="299" r:id="rId7"/>
    <p:sldId id="295" r:id="rId8"/>
    <p:sldId id="294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4707" autoAdjust="0"/>
  </p:normalViewPr>
  <p:slideViewPr>
    <p:cSldViewPr showGuides="1"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28/09/2016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28-9-2016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creativecommons.org/licenses/by/4.0/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creativecommons.org/licenses/by/4.0/" TargetMode="Externa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9/28/2016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uments.egi.eu/public/ShowDocument?docid=2538" TargetMode="External"/><Relationship Id="rId2" Type="http://schemas.openxmlformats.org/officeDocument/2006/relationships/hyperlink" Target="mailto:report-vulnerability@egi.eu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SVG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DI4R lightning talk – 30</a:t>
            </a:r>
            <a:r>
              <a:rPr lang="en-GB" baseline="30000" dirty="0" smtClean="0"/>
              <a:t>th</a:t>
            </a:r>
            <a:r>
              <a:rPr lang="en-GB" dirty="0" smtClean="0"/>
              <a:t> September 2016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Prevention is better than Cure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Linda Cornwall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Preventing What?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</a:rPr>
              <a:t>Preventing Security incidents</a:t>
            </a:r>
          </a:p>
          <a:p>
            <a:r>
              <a:rPr lang="en-GB" dirty="0" smtClean="0"/>
              <a:t>In EGI the majority of the work done by the security teams goes into preventing incidents</a:t>
            </a:r>
          </a:p>
          <a:p>
            <a:r>
              <a:rPr lang="en-GB" dirty="0"/>
              <a:t>We can’t prevent all security </a:t>
            </a:r>
            <a:r>
              <a:rPr lang="en-GB" dirty="0" smtClean="0"/>
              <a:t>incidents</a:t>
            </a:r>
          </a:p>
          <a:p>
            <a:r>
              <a:rPr lang="en-GB" dirty="0" smtClean="0"/>
              <a:t>Incidents can occur due to exploitation of Software Vulnerabilities</a:t>
            </a:r>
          </a:p>
          <a:p>
            <a:r>
              <a:rPr lang="en-GB" b="1" dirty="0" smtClean="0">
                <a:solidFill>
                  <a:srgbClr val="C00000"/>
                </a:solidFill>
              </a:rPr>
              <a:t>EGI Software Vulnerability Group </a:t>
            </a:r>
            <a:r>
              <a:rPr lang="en-GB" dirty="0" smtClean="0"/>
              <a:t>purpose is</a:t>
            </a:r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To 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minimize the risk to the EGI infrastructure arising from software vulnerabilities</a:t>
            </a:r>
            <a:r>
              <a:rPr lang="en-GB" dirty="0"/>
              <a:t>“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Linda Cornwall – Preventing Security Incidents – DI4R 30</a:t>
            </a:r>
            <a:r>
              <a:rPr lang="en-GB" baseline="30000" dirty="0" smtClean="0"/>
              <a:t>th</a:t>
            </a:r>
            <a:r>
              <a:rPr lang="en-GB" dirty="0" smtClean="0"/>
              <a:t> 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498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Largest activity is to handle vulnerabilities reported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2400" dirty="0"/>
              <a:t>Anyone may report an issue by e-mail to </a:t>
            </a:r>
          </a:p>
          <a:p>
            <a:pPr marL="400050" lvl="1" indent="0">
              <a:buNone/>
            </a:pPr>
            <a:r>
              <a:rPr lang="en-GB" dirty="0" smtClean="0">
                <a:hlinkClick r:id="rId2"/>
              </a:rPr>
              <a:t>report-vulnerability@egi.eu</a:t>
            </a:r>
            <a:endParaRPr lang="en-GB" dirty="0" smtClean="0"/>
          </a:p>
          <a:p>
            <a:r>
              <a:rPr lang="en-GB" sz="2400" dirty="0" smtClean="0"/>
              <a:t>Vulnerabilities are handled according to the SVG issue handling procedure</a:t>
            </a:r>
          </a:p>
          <a:p>
            <a:pPr marL="0" indent="0">
              <a:buNone/>
            </a:pPr>
            <a:r>
              <a:rPr lang="en-GB" sz="2000" dirty="0">
                <a:hlinkClick r:id="rId3"/>
              </a:rPr>
              <a:t>https://</a:t>
            </a:r>
            <a:r>
              <a:rPr lang="en-GB" sz="2000" dirty="0" smtClean="0">
                <a:hlinkClick r:id="rId3"/>
              </a:rPr>
              <a:t>documents.egi.eu/public/ShowDocument?docid=2538</a:t>
            </a:r>
            <a:endParaRPr lang="en-GB" sz="2000" dirty="0" smtClean="0"/>
          </a:p>
          <a:p>
            <a:pPr lvl="1"/>
            <a:r>
              <a:rPr lang="en-GB" sz="2000" dirty="0" smtClean="0"/>
              <a:t>This includes investigating the issue, it’s relevance and affect in EGI</a:t>
            </a:r>
          </a:p>
          <a:p>
            <a:pPr lvl="1"/>
            <a:r>
              <a:rPr lang="en-GB" sz="2000" dirty="0"/>
              <a:t>If relevant to EGI the risk in the EGI environment is assessed, and put in 1 of 4 categories – ‘Critical’, ‘High’, ‘Moderate’ or ‘Low</a:t>
            </a:r>
            <a:r>
              <a:rPr lang="en-GB" sz="2000" dirty="0" smtClean="0"/>
              <a:t>’</a:t>
            </a:r>
          </a:p>
          <a:p>
            <a:pPr lvl="1"/>
            <a:r>
              <a:rPr lang="en-GB" sz="2000" dirty="0"/>
              <a:t>If it has not been fixed, Target Date (TD) for resolution is set - ‘High’ 6 weeks, ‘Moderate’ 4 months, ‘Low’ 1 year </a:t>
            </a:r>
            <a:endParaRPr lang="en-GB" sz="2000" dirty="0" smtClean="0"/>
          </a:p>
          <a:p>
            <a:pPr lvl="1"/>
            <a:r>
              <a:rPr lang="en-GB" sz="2000" dirty="0" smtClean="0"/>
              <a:t>Advisory issued, if the risk is ‘Critical’ or ‘High’ or other good reason</a:t>
            </a:r>
            <a:endParaRPr lang="en-GB" sz="2000" dirty="0"/>
          </a:p>
          <a:p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Linda Cornwall – Preventing Security Incidents – DI4R 30</a:t>
            </a:r>
            <a:r>
              <a:rPr lang="en-GB" baseline="30000" dirty="0" smtClean="0"/>
              <a:t>th</a:t>
            </a:r>
            <a:r>
              <a:rPr lang="en-GB" dirty="0" smtClean="0"/>
              <a:t> 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879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Some Numbers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Linda Cornwall – Preventing Security Incidents – DI4R 30</a:t>
            </a:r>
            <a:r>
              <a:rPr lang="en-GB" baseline="30000" dirty="0" smtClean="0"/>
              <a:t>th</a:t>
            </a:r>
            <a:r>
              <a:rPr lang="en-GB" dirty="0" smtClean="0"/>
              <a:t> September 2016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421423"/>
              </p:ext>
            </p:extLst>
          </p:nvPr>
        </p:nvGraphicFramePr>
        <p:xfrm>
          <a:off x="1403648" y="1412776"/>
          <a:ext cx="6456040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2714"/>
                <a:gridCol w="1601479"/>
                <a:gridCol w="1525218"/>
                <a:gridCol w="1220175"/>
                <a:gridCol w="101645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Year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Number of Vulnerabilities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Number  of Advisories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CRITICAL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HIGH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2011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2012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2013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2014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2015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2016 (to</a:t>
                      </a:r>
                      <a:r>
                        <a:rPr lang="en-GB" baseline="0" dirty="0" smtClean="0"/>
                        <a:t> Sept)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32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Reaching out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EGI Software Vulnerability Group activities are currently very EGI focussed</a:t>
            </a:r>
          </a:p>
          <a:p>
            <a:pPr marL="457200" lvl="1" indent="0">
              <a:buNone/>
            </a:pPr>
            <a:r>
              <a:rPr lang="en-GB" sz="2800" dirty="0" smtClean="0"/>
              <a:t>+</a:t>
            </a:r>
            <a:r>
              <a:rPr lang="en-GB" dirty="0" smtClean="0"/>
              <a:t> Worldwide Large Hadron Collider Grid (WLCG)</a:t>
            </a:r>
          </a:p>
          <a:p>
            <a:r>
              <a:rPr lang="en-GB" dirty="0" smtClean="0"/>
              <a:t>Looking at how to collaborate/share information with other infrastructures</a:t>
            </a:r>
          </a:p>
          <a:p>
            <a:r>
              <a:rPr lang="en-GB" dirty="0" smtClean="0"/>
              <a:t>Risk in distributed Infrastructures often different from other software deployment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Linda Cornwall – Preventing Security Incidents – DI4R 30</a:t>
            </a:r>
            <a:r>
              <a:rPr lang="en-GB" baseline="30000" dirty="0" smtClean="0"/>
              <a:t>th</a:t>
            </a:r>
            <a:r>
              <a:rPr lang="en-GB" dirty="0" smtClean="0"/>
              <a:t> 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69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We aim to </a:t>
            </a:r>
            <a:r>
              <a:rPr lang="en-GB" smtClean="0"/>
              <a:t>prevent security incidents</a:t>
            </a:r>
            <a:endParaRPr lang="en-GB" dirty="0" smtClean="0"/>
          </a:p>
          <a:p>
            <a:r>
              <a:rPr lang="en-GB" b="1" dirty="0" smtClean="0">
                <a:solidFill>
                  <a:srgbClr val="C00000"/>
                </a:solidFill>
              </a:rPr>
              <a:t>We handle software </a:t>
            </a:r>
            <a:r>
              <a:rPr lang="en-GB" b="1" dirty="0">
                <a:solidFill>
                  <a:srgbClr val="C00000"/>
                </a:solidFill>
              </a:rPr>
              <a:t>v</a:t>
            </a:r>
            <a:r>
              <a:rPr lang="en-GB" b="1" dirty="0" smtClean="0">
                <a:solidFill>
                  <a:srgbClr val="C00000"/>
                </a:solidFill>
              </a:rPr>
              <a:t>ulnerabilities</a:t>
            </a:r>
          </a:p>
          <a:p>
            <a:r>
              <a:rPr lang="en-GB" dirty="0" smtClean="0"/>
              <a:t>We want to work with others</a:t>
            </a:r>
          </a:p>
          <a:p>
            <a:r>
              <a:rPr lang="en-GB" dirty="0" smtClean="0"/>
              <a:t>We have </a:t>
            </a:r>
            <a:r>
              <a:rPr lang="en-GB" dirty="0"/>
              <a:t>a wiki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wiki.egi.eu/wiki/SVG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</a:t>
            </a:r>
            <a:r>
              <a:rPr lang="en-GB" b="1" dirty="0" smtClean="0">
                <a:solidFill>
                  <a:srgbClr val="0066B0"/>
                </a:solidFill>
              </a:rPr>
              <a:t>Prevention is better than cure</a:t>
            </a:r>
            <a:r>
              <a:rPr lang="en-GB" dirty="0" smtClean="0">
                <a:solidFill>
                  <a:srgbClr val="0066B0"/>
                </a:solidFill>
              </a:rPr>
              <a:t>!</a:t>
            </a:r>
          </a:p>
          <a:p>
            <a:pPr marL="0" indent="0">
              <a:buNone/>
            </a:pPr>
            <a:endParaRPr lang="en-GB" dirty="0">
              <a:solidFill>
                <a:srgbClr val="0066B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66B0"/>
                </a:solidFill>
              </a:rPr>
              <a:t>            Thank you for your attention</a:t>
            </a:r>
            <a:endParaRPr lang="en-GB" dirty="0">
              <a:solidFill>
                <a:srgbClr val="0066B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Linda Cornwall – Preventing Security Incidents – DI4R 30</a:t>
            </a:r>
            <a:r>
              <a:rPr lang="en-GB" baseline="30000" dirty="0" smtClean="0"/>
              <a:t>th</a:t>
            </a:r>
            <a:r>
              <a:rPr lang="en-GB" dirty="0" smtClean="0"/>
              <a:t> 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4218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EGI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powerpoint presentation v3.2</Template>
  <TotalTime>208</TotalTime>
  <Words>375</Words>
  <Application>Microsoft Office PowerPoint</Application>
  <PresentationFormat>On-screen Show (4:3)</PresentationFormat>
  <Paragraphs>74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EGI powerpoint presentation v3.2</vt:lpstr>
      <vt:lpstr>EGI Powerpoint Presentation (body)</vt:lpstr>
      <vt:lpstr>EGI Powerpoint Presentation (closing)</vt:lpstr>
      <vt:lpstr>Prevention is better than Cure</vt:lpstr>
      <vt:lpstr>Preventing What?</vt:lpstr>
      <vt:lpstr>Largest activity is to handle vulnerabilities reported</vt:lpstr>
      <vt:lpstr>Some Numbers</vt:lpstr>
      <vt:lpstr>Reaching out</vt:lpstr>
      <vt:lpstr>Summary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Cornwall, Linda (STFC,RAL,PPD)</dc:creator>
  <cp:lastModifiedBy>Cornwall, Linda (STFC,RAL,PPD)</cp:lastModifiedBy>
  <cp:revision>32</cp:revision>
  <dcterms:created xsi:type="dcterms:W3CDTF">2016-09-22T09:17:52Z</dcterms:created>
  <dcterms:modified xsi:type="dcterms:W3CDTF">2016-09-28T10:42:54Z</dcterms:modified>
</cp:coreProperties>
</file>