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8"/>
  </p:notesMasterIdLst>
  <p:sldIdLst>
    <p:sldId id="289" r:id="rId6"/>
    <p:sldId id="333" r:id="rId7"/>
    <p:sldId id="292" r:id="rId8"/>
    <p:sldId id="316" r:id="rId9"/>
    <p:sldId id="318" r:id="rId10"/>
    <p:sldId id="330" r:id="rId11"/>
    <p:sldId id="336" r:id="rId12"/>
    <p:sldId id="338" r:id="rId13"/>
    <p:sldId id="339" r:id="rId14"/>
    <p:sldId id="293" r:id="rId15"/>
    <p:sldId id="295" r:id="rId16"/>
    <p:sldId id="320" r:id="rId17"/>
    <p:sldId id="321" r:id="rId18"/>
    <p:sldId id="334" r:id="rId19"/>
    <p:sldId id="327" r:id="rId20"/>
    <p:sldId id="331" r:id="rId21"/>
    <p:sldId id="328" r:id="rId22"/>
    <p:sldId id="340" r:id="rId23"/>
    <p:sldId id="342" r:id="rId24"/>
    <p:sldId id="341" r:id="rId25"/>
    <p:sldId id="343" r:id="rId26"/>
    <p:sldId id="286" r:id="rId2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E51"/>
    <a:srgbClr val="1C4161"/>
    <a:srgbClr val="004361"/>
    <a:srgbClr val="ED1556"/>
    <a:srgbClr val="003F5E"/>
    <a:srgbClr val="013F5E"/>
    <a:srgbClr val="FFFFFF"/>
    <a:srgbClr val="00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9" autoAdjust="0"/>
    <p:restoredTop sz="75470" autoAdjust="0"/>
  </p:normalViewPr>
  <p:slideViewPr>
    <p:cSldViewPr snapToGrid="0">
      <p:cViewPr>
        <p:scale>
          <a:sx n="100" d="100"/>
          <a:sy n="100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schofield/Documents/TERENA/eduGAIN/GN4/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schofield/Documents/TERENA/eduGAIN/GN4/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All Federated Entities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Sheet1!$A$5:$B$5</c:f>
              <c:strCache>
                <c:ptCount val="2"/>
                <c:pt idx="0">
                  <c:v>All IdPs</c:v>
                </c:pt>
                <c:pt idx="1">
                  <c:v>All SPs</c:v>
                </c:pt>
              </c:strCache>
            </c:strRef>
          </c:cat>
          <c:val>
            <c:numRef>
              <c:f>Sheet1!$A$6:$B$6</c:f>
              <c:numCache>
                <c:formatCode>General</c:formatCode>
                <c:ptCount val="2"/>
                <c:pt idx="0">
                  <c:v>3844.0</c:v>
                </c:pt>
                <c:pt idx="1">
                  <c:v>9103.0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All Federated Entities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Sheet1!$A$5:$B$5</c:f>
              <c:strCache>
                <c:ptCount val="2"/>
                <c:pt idx="0">
                  <c:v>All IdPs</c:v>
                </c:pt>
                <c:pt idx="1">
                  <c:v>All SPs</c:v>
                </c:pt>
              </c:strCache>
            </c:strRef>
          </c:cat>
          <c:val>
            <c:numRef>
              <c:f>Sheet1!$A$6:$B$6</c:f>
              <c:numCache>
                <c:formatCode>General</c:formatCode>
                <c:ptCount val="2"/>
                <c:pt idx="0">
                  <c:v>3844.0</c:v>
                </c:pt>
                <c:pt idx="1">
                  <c:v>9103.0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eduGAIN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Sheet1!$C$5:$D$5</c:f>
              <c:strCache>
                <c:ptCount val="2"/>
                <c:pt idx="0">
                  <c:v>eduGAIN IdPs</c:v>
                </c:pt>
                <c:pt idx="1">
                  <c:v>eduGAIN SPs</c:v>
                </c:pt>
              </c:strCache>
            </c:strRef>
          </c:cat>
          <c:val>
            <c:numRef>
              <c:f>Sheet1!$C$6:$D$6</c:f>
              <c:numCache>
                <c:formatCode>General</c:formatCode>
                <c:ptCount val="2"/>
                <c:pt idx="0">
                  <c:v>2199.0</c:v>
                </c:pt>
                <c:pt idx="1">
                  <c:v>1335.0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All KnOW ENTITIES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Sheet1!$A$14:$D$14</c:f>
              <c:strCache>
                <c:ptCount val="4"/>
                <c:pt idx="0">
                  <c:v>!eduGAIN IdPs</c:v>
                </c:pt>
                <c:pt idx="1">
                  <c:v>eduGAIN IdPs</c:v>
                </c:pt>
                <c:pt idx="2">
                  <c:v>!eduGAIN SPs</c:v>
                </c:pt>
                <c:pt idx="3">
                  <c:v>eduGAIN SPs</c:v>
                </c:pt>
              </c:strCache>
            </c:strRef>
          </c:cat>
          <c:val>
            <c:numRef>
              <c:f>Sheet1!$A$15:$D$15</c:f>
              <c:numCache>
                <c:formatCode>General</c:formatCode>
                <c:ptCount val="4"/>
                <c:pt idx="0">
                  <c:v>1645.0</c:v>
                </c:pt>
                <c:pt idx="1">
                  <c:v>2199.0</c:v>
                </c:pt>
                <c:pt idx="2">
                  <c:v>7768.0</c:v>
                </c:pt>
                <c:pt idx="3">
                  <c:v>1335.0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evolution of identity federations over the past 10 years has culminated in REFEDS and the GÉANT </a:t>
            </a:r>
            <a:r>
              <a:rPr lang="en-US" dirty="0" err="1" smtClean="0"/>
              <a:t>Harmonisation</a:t>
            </a:r>
            <a:r>
              <a:rPr lang="en-US" dirty="0" smtClean="0"/>
              <a:t> activity developing a suite of best practices and improvements for SAML Identity Providers, Service Providers, VOs and the </a:t>
            </a:r>
            <a:r>
              <a:rPr lang="en-US" dirty="0" err="1" smtClean="0"/>
              <a:t>eInfrastructure</a:t>
            </a:r>
            <a:r>
              <a:rPr lang="en-US" dirty="0" smtClean="0"/>
              <a:t> projects. </a:t>
            </a:r>
          </a:p>
          <a:p>
            <a:endParaRPr lang="en-US" dirty="0" smtClean="0"/>
          </a:p>
          <a:p>
            <a:r>
              <a:rPr lang="en-US" dirty="0" smtClean="0"/>
              <a:t>The uptake of these hasn't been universal and the adoption of some developments have been rather disappointing. </a:t>
            </a:r>
          </a:p>
          <a:p>
            <a:endParaRPr lang="en-US" dirty="0" smtClean="0"/>
          </a:p>
          <a:p>
            <a:r>
              <a:rPr lang="en-US" dirty="0" smtClean="0"/>
              <a:t>While the collective wisdom of the federated community believes these practices are a good idea - how can we enable widespread adoption of these practices and ensure their support is visible to the wider community. </a:t>
            </a:r>
          </a:p>
          <a:p>
            <a:endParaRPr lang="en-US" dirty="0" smtClean="0"/>
          </a:p>
          <a:p>
            <a:r>
              <a:rPr lang="en-US" dirty="0" smtClean="0"/>
              <a:t>REFEDS created some New Years Resolutions to engage the federation community behind a few simple practices as a first step in this direction. </a:t>
            </a:r>
          </a:p>
          <a:p>
            <a:endParaRPr lang="en-US" dirty="0" smtClean="0"/>
          </a:p>
          <a:p>
            <a:r>
              <a:rPr lang="en-US" dirty="0" smtClean="0"/>
              <a:t>This presentation will show how </a:t>
            </a:r>
            <a:r>
              <a:rPr lang="en-US" dirty="0" err="1" smtClean="0"/>
              <a:t>eduGAIN</a:t>
            </a:r>
            <a:r>
              <a:rPr lang="en-US" dirty="0" smtClean="0"/>
              <a:t> has been working to present the adoption of these (and other) best practices, highlight areas for improvement and push e-infrastructures toward their acceptance.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far are we away from universal </a:t>
            </a:r>
            <a:r>
              <a:rPr lang="en-US" dirty="0" err="1" smtClean="0"/>
              <a:t>interfederation</a:t>
            </a:r>
            <a:r>
              <a:rPr lang="en-US" dirty="0" smtClean="0"/>
              <a:t>? </a:t>
            </a:r>
          </a:p>
          <a:p>
            <a:endParaRPr lang="en-US" dirty="0" smtClean="0"/>
          </a:p>
          <a:p>
            <a:r>
              <a:rPr lang="en-US" dirty="0" smtClean="0"/>
              <a:t>Who's succeeding and who is falling behind?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4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evolution of identity federations over the past 10 years has culminated in REFEDS and the GÉANT </a:t>
            </a:r>
            <a:r>
              <a:rPr lang="en-US" dirty="0" err="1" smtClean="0"/>
              <a:t>Harmonisation</a:t>
            </a:r>
            <a:r>
              <a:rPr lang="en-US" dirty="0" smtClean="0"/>
              <a:t> activity developing a suite of best practices and improvements for SAML Identity Providers, Service Providers, VOs and the </a:t>
            </a:r>
            <a:r>
              <a:rPr lang="en-US" dirty="0" err="1" smtClean="0"/>
              <a:t>eInfrastructure</a:t>
            </a:r>
            <a:r>
              <a:rPr lang="en-US" dirty="0" smtClean="0"/>
              <a:t> projects. </a:t>
            </a:r>
          </a:p>
          <a:p>
            <a:endParaRPr lang="en-US" dirty="0" smtClean="0"/>
          </a:p>
          <a:p>
            <a:r>
              <a:rPr lang="en-US" dirty="0" smtClean="0"/>
              <a:t>The uptake of these hasn't been universal and the adoption of some developments have been rather disappointing. </a:t>
            </a:r>
          </a:p>
          <a:p>
            <a:endParaRPr lang="en-US" dirty="0" smtClean="0"/>
          </a:p>
          <a:p>
            <a:r>
              <a:rPr lang="en-US" dirty="0" smtClean="0"/>
              <a:t>While the collective wisdom of the federated community believes these practices are a good idea - how can we enable widespread adoption of these practices and ensure their support is visible to the wider community. </a:t>
            </a:r>
          </a:p>
          <a:p>
            <a:endParaRPr lang="en-US" dirty="0" smtClean="0"/>
          </a:p>
          <a:p>
            <a:r>
              <a:rPr lang="en-US" dirty="0" smtClean="0"/>
              <a:t>REFEDS created some New Years Resolutions to engage the federation community behind a few simple practices as a first step in this direction. </a:t>
            </a:r>
          </a:p>
          <a:p>
            <a:endParaRPr lang="en-US" dirty="0" smtClean="0"/>
          </a:p>
          <a:p>
            <a:r>
              <a:rPr lang="en-US" dirty="0" smtClean="0"/>
              <a:t>This presentation will show how </a:t>
            </a:r>
            <a:r>
              <a:rPr lang="en-US" dirty="0" err="1" smtClean="0"/>
              <a:t>eduGAIN</a:t>
            </a:r>
            <a:r>
              <a:rPr lang="en-US" dirty="0" smtClean="0"/>
              <a:t> has been working to present the adoption of these (and other) best practices, highlight areas for improvement and push e-infrastructures toward their acceptance.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far are we away from universal </a:t>
            </a:r>
            <a:r>
              <a:rPr lang="en-US" dirty="0" err="1" smtClean="0"/>
              <a:t>interfederation</a:t>
            </a:r>
            <a:r>
              <a:rPr lang="en-US" dirty="0" smtClean="0"/>
              <a:t>? </a:t>
            </a:r>
          </a:p>
          <a:p>
            <a:endParaRPr lang="en-US" dirty="0" smtClean="0"/>
          </a:p>
          <a:p>
            <a:r>
              <a:rPr lang="en-US" dirty="0" smtClean="0"/>
              <a:t>Who's succeeding and who is falling behind?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Image: http://www.tshirtlaundry.com/assets/images/photos/UnderpantsGnome12_2009.jpg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Page: http://www.tshirtlaundry.com/The-Underpants-Gnome_p_1441.html</a:t>
            </a:r>
            <a:br>
              <a:rPr lang="en-US">
                <a:ea typeface="ＭＳ Ｐゴシック" charset="0"/>
                <a:cs typeface="ＭＳ Ｐゴシック" charset="0"/>
              </a:rPr>
            </a:b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E9F163D-0871-344F-BDB5-E1035595D075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A8F92E-5EF7-9D43-BEA5-B23A83468282}" type="slidenum">
              <a:rPr lang="en-GB" altLang="en-US">
                <a:latin typeface="Calibri" charset="0"/>
              </a:rPr>
              <a:pPr/>
              <a:t>6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2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Big growth in new federations – many have aspirations to join eduGAIN and interfederate.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A8F92E-5EF7-9D43-BEA5-B23A83468282}" type="slidenum">
              <a:rPr lang="en-GB" altLang="en-US">
                <a:latin typeface="Calibri" charset="0"/>
              </a:rPr>
              <a:pPr/>
              <a:t>10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Australia: 1/252=</a:t>
            </a:r>
          </a:p>
          <a:p>
            <a:r>
              <a:rPr lang="en-US" altLang="en-US" dirty="0" smtClean="0">
                <a:ea typeface="ＭＳ Ｐゴシック" charset="-128"/>
              </a:rPr>
              <a:t>Brazil: </a:t>
            </a:r>
            <a:r>
              <a:rPr lang="is-IS" altLang="en-US" dirty="0" smtClean="0">
                <a:ea typeface="ＭＳ Ｐゴシック" charset="-128"/>
              </a:rPr>
              <a:t>127/162=78%</a:t>
            </a:r>
            <a:br>
              <a:rPr lang="is-IS" altLang="en-US" dirty="0" smtClean="0">
                <a:ea typeface="ＭＳ Ｐゴシック" charset="-128"/>
              </a:rPr>
            </a:br>
            <a:r>
              <a:rPr lang="is-IS" altLang="en-US" dirty="0" smtClean="0">
                <a:ea typeface="ＭＳ Ｐゴシック" charset="-128"/>
              </a:rPr>
              <a:t>USA: 482/3192 5720=8.4% (check</a:t>
            </a:r>
            <a:r>
              <a:rPr lang="is-IS" altLang="en-US" baseline="0" dirty="0" smtClean="0">
                <a:ea typeface="ＭＳ Ｐゴシック" charset="-128"/>
              </a:rPr>
              <a:t> this for eduGAIN content)</a:t>
            </a:r>
          </a:p>
          <a:p>
            <a:r>
              <a:rPr lang="is-IS" altLang="en-US" baseline="0" dirty="0" smtClean="0">
                <a:ea typeface="ＭＳ Ｐゴシック" charset="-128"/>
              </a:rPr>
              <a:t>UK: 3131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A8F92E-5EF7-9D43-BEA5-B23A83468282}" type="slidenum">
              <a:rPr lang="en-GB" altLang="en-US">
                <a:latin typeface="Calibri" charset="0"/>
              </a:rPr>
              <a:pPr/>
              <a:t>11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"/>
          <a:stretch/>
        </p:blipFill>
        <p:spPr>
          <a:xfrm>
            <a:off x="0" y="1596504"/>
            <a:ext cx="9144000" cy="35469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4169" y="204538"/>
            <a:ext cx="9023685" cy="896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8388" y="475247"/>
            <a:ext cx="1568588" cy="836196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1836091"/>
            <a:ext cx="3822700" cy="28146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414566"/>
            <a:ext cx="3752453" cy="3272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1373001"/>
            <a:ext cx="3759596" cy="377594"/>
          </a:xfrm>
        </p:spPr>
        <p:txBody>
          <a:bodyPr>
            <a:normAutofit/>
          </a:bodyPr>
          <a:lstStyle>
            <a:lvl1pPr marL="0" indent="0">
              <a:buNone/>
              <a:defRPr sz="195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998621"/>
            <a:ext cx="3759596" cy="35493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3691293"/>
            <a:ext cx="3752453" cy="3212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7644" y="2115826"/>
            <a:ext cx="3822700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Project, GÉANT Project (if applicable)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97643" y="2374505"/>
            <a:ext cx="5029917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 Home Organisation, Organisation Name (if applicable)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320" y="2761626"/>
            <a:ext cx="685800" cy="1427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366964" y="228600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ED1556"/>
                </a:solidFill>
              </a:rPr>
              <a:t>A Guide to Using the New GÉANT Template</a:t>
            </a:r>
            <a:endParaRPr lang="en-GB" sz="1800" dirty="0">
              <a:solidFill>
                <a:srgbClr val="ED155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38955" y="998625"/>
            <a:ext cx="7857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</a:rPr>
              <a:t>This template is a dual purpose template for use both to</a:t>
            </a:r>
            <a:r>
              <a:rPr lang="en-GB" sz="1400" baseline="0" dirty="0" smtClean="0">
                <a:solidFill>
                  <a:srgbClr val="003F5D"/>
                </a:solidFill>
              </a:rPr>
              <a:t> present information on behalf of the GÉANT Project (GN4-1) and for the organisation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Because of this there are two end slide versions: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Project (GN4-1) presentations which includes EU logo, copyright, and funding statement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when presenting on behalf of the organisation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1" baseline="0" dirty="0" smtClean="0">
                <a:solidFill>
                  <a:srgbClr val="003F5D"/>
                </a:solidFill>
              </a:rPr>
              <a:t>All slide packs MUST include the correct end slide. </a:t>
            </a:r>
            <a:r>
              <a:rPr lang="en-GB" sz="1400" b="0" baseline="0" dirty="0" smtClean="0">
                <a:solidFill>
                  <a:srgbClr val="003F5D"/>
                </a:solidFill>
              </a:rPr>
              <a:t>(This slide need not be shown during the presentation but must be included in any electronic or hard copies distributed/submitted)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Project participants must use the GN4-1 version with the EU funding statement.  This is a requirement of the EU funding agreement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Staff from the GÉANT offices should ensure the correct end slide is used. If in doubt contact your line manager/activity leader for clarification on which version to use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The title slide has space for the speaker’s own role in their organisation, organisation name and an optional organisation logo which should be no larger than the main GÉANT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400" baseline="0" dirty="0" smtClean="0">
                <a:solidFill>
                  <a:srgbClr val="ED1556"/>
                </a:solidFill>
              </a:rPr>
              <a:t>Subtitle colour is Crimson and should be used sparingly. </a:t>
            </a:r>
            <a:r>
              <a:rPr lang="en-GB" sz="1400" baseline="0" dirty="0" smtClean="0">
                <a:solidFill>
                  <a:srgbClr val="003F5D"/>
                </a:solidFill>
              </a:rPr>
              <a:t>If the colours are not shown in PowerPoint use the </a:t>
            </a:r>
            <a:r>
              <a:rPr lang="en-GB" sz="1400" baseline="0" dirty="0" err="1" smtClean="0">
                <a:solidFill>
                  <a:srgbClr val="003F5D"/>
                </a:solidFill>
              </a:rPr>
              <a:t>eyedrop</a:t>
            </a:r>
            <a:r>
              <a:rPr lang="en-GB" sz="1400" baseline="0" dirty="0" smtClean="0">
                <a:solidFill>
                  <a:srgbClr val="003F5D"/>
                </a:solidFill>
              </a:rPr>
              <a:t> colour picker to select the correct colour from these samples</a:t>
            </a: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1400" baseline="0" dirty="0" smtClean="0">
                <a:solidFill>
                  <a:srgbClr val="003F5D"/>
                </a:solidFill>
              </a:rPr>
              <a:t>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355189" y="4224431"/>
            <a:ext cx="496936" cy="482321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Oval 9"/>
          <p:cNvSpPr/>
          <p:nvPr userDrawn="1"/>
        </p:nvSpPr>
        <p:spPr>
          <a:xfrm>
            <a:off x="8355189" y="3587102"/>
            <a:ext cx="496936" cy="482321"/>
          </a:xfrm>
          <a:prstGeom prst="ellipse">
            <a:avLst/>
          </a:prstGeom>
          <a:solidFill>
            <a:srgbClr val="EC0E51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150594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470932" y="747920"/>
            <a:ext cx="4202136" cy="2988518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014134" y="3580162"/>
            <a:ext cx="3115734" cy="898800"/>
            <a:chOff x="4003396" y="4773547"/>
            <a:chExt cx="4154312" cy="1198400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900" i="0" baseline="0" dirty="0" smtClean="0">
                  <a:solidFill>
                    <a:schemeClr val="bg1"/>
                  </a:solidFill>
                </a:rPr>
                <a:t> </a:t>
              </a:r>
              <a:endParaRPr lang="en-GB" sz="9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451592" y="4642549"/>
            <a:ext cx="6195932" cy="294664"/>
            <a:chOff x="1162308" y="4642549"/>
            <a:chExt cx="6195932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57695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6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part of a project that has received </a:t>
              </a: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</a:t>
              </a:r>
              <a:r>
                <a:rPr lang="is-IS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731122</a:t>
              </a: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(GN4-2).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8" y="3068125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695575" y="2669381"/>
            <a:ext cx="3752850" cy="321469"/>
          </a:xfrm>
        </p:spPr>
        <p:txBody>
          <a:bodyPr>
            <a:no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GN4-2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6C709F5-CF62-4D56-AA6B-707D89DE6E09}" type="datetime1">
              <a:rPr lang="en-GB" smtClean="0"/>
              <a:t>28/09/2016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56BB-44CB-48D9-B368-9C62D89CA2E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3"/>
          <p:cNvSpPr>
            <a:spLocks noGrp="1"/>
          </p:cNvSpPr>
          <p:nvPr>
            <p:ph type="title"/>
          </p:nvPr>
        </p:nvSpPr>
        <p:spPr>
          <a:xfrm>
            <a:off x="616512" y="9177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668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1" y="226245"/>
            <a:ext cx="6035675" cy="648072"/>
          </a:xfrm>
        </p:spPr>
        <p:txBody>
          <a:bodyPr/>
          <a:lstStyle>
            <a:lvl1pPr>
              <a:defRPr sz="1725" b="1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886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8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g"/><Relationship Id="rId18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143003"/>
            <a:ext cx="8181975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6877" y="4809935"/>
            <a:ext cx="8362562" cy="0"/>
          </a:xfrm>
          <a:prstGeom prst="line">
            <a:avLst/>
          </a:prstGeom>
          <a:ln w="12700" cap="rnd"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5599" y="4843418"/>
            <a:ext cx="3115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 smtClean="0">
                <a:solidFill>
                  <a:srgbClr val="003F5E"/>
                </a:solidFill>
              </a:rPr>
              <a:t>Networks </a:t>
            </a:r>
            <a:r>
              <a:rPr lang="en-GB" sz="750" baseline="0" dirty="0" smtClean="0">
                <a:solidFill>
                  <a:srgbClr val="003F5E"/>
                </a:solidFill>
              </a:rPr>
              <a:t>∙ Services ∙ People           </a:t>
            </a:r>
            <a:r>
              <a:rPr lang="en-GB" sz="750" b="0" i="1" dirty="0" smtClean="0">
                <a:solidFill>
                  <a:srgbClr val="004361"/>
                </a:solidFill>
              </a:rPr>
              <a:t>www.geant.org</a:t>
            </a:r>
          </a:p>
          <a:p>
            <a:r>
              <a:rPr lang="en-GB" sz="750" baseline="0" dirty="0" smtClean="0">
                <a:solidFill>
                  <a:srgbClr val="003F5E"/>
                </a:solidFill>
              </a:rPr>
              <a:t> </a:t>
            </a:r>
            <a:endParaRPr lang="en-GB" sz="750" dirty="0">
              <a:solidFill>
                <a:srgbClr val="003F5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761759"/>
            <a:ext cx="8678778" cy="235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4" y="164736"/>
            <a:ext cx="1268579" cy="5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6" r:id="rId7"/>
    <p:sldLayoutId id="2147483655" r:id="rId8"/>
    <p:sldLayoutId id="2147483659" r:id="rId9"/>
    <p:sldLayoutId id="2147483656" r:id="rId10"/>
    <p:sldLayoutId id="2147483657" r:id="rId11"/>
    <p:sldLayoutId id="2147483663" r:id="rId12"/>
    <p:sldLayoutId id="2147483661" r:id="rId13"/>
    <p:sldLayoutId id="2147483665" r:id="rId14"/>
    <p:sldLayoutId id="2147483667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1YhuFPxMz8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edugain@geant.or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7644" y="2242491"/>
            <a:ext cx="3822700" cy="28146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Brook Schofield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DI4R 2016 </a:t>
            </a:r>
            <a:r>
              <a:rPr lang="en-GB" dirty="0" smtClean="0"/>
              <a:t>Conference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7644" y="998621"/>
            <a:ext cx="5744720" cy="354932"/>
          </a:xfrm>
        </p:spPr>
        <p:txBody>
          <a:bodyPr/>
          <a:lstStyle/>
          <a:p>
            <a:r>
              <a:rPr lang="en-US" dirty="0" err="1"/>
              <a:t>eduGAIN</a:t>
            </a:r>
            <a:r>
              <a:rPr lang="en-US" dirty="0"/>
              <a:t>: Some people don't get it.</a:t>
            </a:r>
            <a:endParaRPr lang="en-GB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Krak</a:t>
            </a:r>
            <a:r>
              <a:rPr lang="en-US" dirty="0" err="1" smtClean="0"/>
              <a:t>ów</a:t>
            </a:r>
            <a:r>
              <a:rPr lang="en-GB" dirty="0" smtClean="0"/>
              <a:t>, Poland </a:t>
            </a:r>
            <a:r>
              <a:rPr lang="mr-IN" dirty="0" smtClean="0"/>
              <a:t>–</a:t>
            </a:r>
            <a:r>
              <a:rPr lang="en-GB" dirty="0" smtClean="0"/>
              <a:t> 28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September 2016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697644" y="2522226"/>
            <a:ext cx="3822700" cy="260411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eduGAIN</a:t>
            </a:r>
            <a:r>
              <a:rPr lang="en-GB" dirty="0" smtClean="0"/>
              <a:t> Product Manager (or something like that).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7" y="961943"/>
            <a:ext cx="7599493" cy="3838258"/>
          </a:xfr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eduGAIN</a:t>
            </a:r>
            <a:r>
              <a:rPr lang="en-US" altLang="en-US" dirty="0"/>
              <a:t> &amp; Federation Status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9940" y="4245937"/>
            <a:ext cx="4455319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kern="0" smtClean="0">
                <a:solidFill>
                  <a:srgbClr val="074359"/>
                </a:solidFill>
                <a:latin typeface="Arial"/>
                <a:ea typeface="ＭＳ Ｐゴシック"/>
              </a:rPr>
              <a:t>March 2016</a:t>
            </a:r>
            <a:endParaRPr lang="en-US" sz="1200" kern="0" dirty="0">
              <a:solidFill>
                <a:srgbClr val="074359"/>
              </a:solidFill>
              <a:latin typeface="Arial"/>
              <a:ea typeface="ＭＳ Ｐゴシック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42650" y="4264099"/>
            <a:ext cx="107156" cy="107156"/>
          </a:xfrm>
          <a:prstGeom prst="rect">
            <a:avLst/>
          </a:prstGeom>
          <a:solidFill>
            <a:srgbClr val="0043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270842" y="4255342"/>
            <a:ext cx="107156" cy="107156"/>
          </a:xfrm>
          <a:prstGeom prst="rect">
            <a:avLst/>
          </a:prstGeom>
          <a:solidFill>
            <a:srgbClr val="0089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267866" y="4418980"/>
            <a:ext cx="107156" cy="107156"/>
          </a:xfrm>
          <a:prstGeom prst="rect">
            <a:avLst/>
          </a:prstGeom>
          <a:solidFill>
            <a:srgbClr val="E0C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42650" y="4435054"/>
            <a:ext cx="107156" cy="108347"/>
          </a:xfrm>
          <a:prstGeom prst="rect">
            <a:avLst/>
          </a:prstGeom>
          <a:solidFill>
            <a:srgbClr val="BFD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6" name="Rectangle 15"/>
          <p:cNvSpPr/>
          <p:nvPr/>
        </p:nvSpPr>
        <p:spPr>
          <a:xfrm>
            <a:off x="3649805" y="4211023"/>
            <a:ext cx="1613297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3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8</a:t>
            </a: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 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eduGAIN Members</a:t>
            </a:r>
          </a:p>
          <a:p>
            <a:pPr>
              <a:defRPr/>
            </a:pP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  </a:t>
            </a: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5 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Joining eduGAIN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78853" y="4196443"/>
            <a:ext cx="18164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  8 Candidate Federations</a:t>
            </a:r>
            <a:endParaRPr lang="en-US" sz="1050" dirty="0"/>
          </a:p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10 Known Federations</a:t>
            </a: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  <a:p>
            <a:pPr>
              <a:defRPr/>
            </a:pP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47469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7" y="961943"/>
            <a:ext cx="7599493" cy="3838258"/>
          </a:xfr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eduGAIN</a:t>
            </a:r>
            <a:r>
              <a:rPr lang="en-US" altLang="en-US" dirty="0"/>
              <a:t> &amp; Federation </a:t>
            </a:r>
            <a:r>
              <a:rPr lang="en-US" altLang="en-US" dirty="0" smtClean="0"/>
              <a:t>Status (% of entities)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9940" y="4245937"/>
            <a:ext cx="4455319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kern="0" smtClean="0">
                <a:solidFill>
                  <a:srgbClr val="074359"/>
                </a:solidFill>
                <a:latin typeface="Arial"/>
                <a:ea typeface="ＭＳ Ｐゴシック"/>
              </a:rPr>
              <a:t>March 2016</a:t>
            </a:r>
            <a:endParaRPr lang="en-US" sz="1200" kern="0" dirty="0">
              <a:solidFill>
                <a:srgbClr val="074359"/>
              </a:solidFill>
              <a:latin typeface="Arial"/>
              <a:ea typeface="ＭＳ Ｐゴシック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42650" y="4264099"/>
            <a:ext cx="107156" cy="107156"/>
          </a:xfrm>
          <a:prstGeom prst="rect">
            <a:avLst/>
          </a:prstGeom>
          <a:solidFill>
            <a:srgbClr val="0043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270842" y="4255342"/>
            <a:ext cx="107156" cy="107156"/>
          </a:xfrm>
          <a:prstGeom prst="rect">
            <a:avLst/>
          </a:prstGeom>
          <a:solidFill>
            <a:srgbClr val="0089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267866" y="4418980"/>
            <a:ext cx="107156" cy="107156"/>
          </a:xfrm>
          <a:prstGeom prst="rect">
            <a:avLst/>
          </a:prstGeom>
          <a:solidFill>
            <a:srgbClr val="E0C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42650" y="4435054"/>
            <a:ext cx="107156" cy="108347"/>
          </a:xfrm>
          <a:prstGeom prst="rect">
            <a:avLst/>
          </a:prstGeom>
          <a:solidFill>
            <a:srgbClr val="BFD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6" name="Rectangle 15"/>
          <p:cNvSpPr/>
          <p:nvPr/>
        </p:nvSpPr>
        <p:spPr>
          <a:xfrm>
            <a:off x="3649805" y="4211023"/>
            <a:ext cx="1613297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3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8</a:t>
            </a: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 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eduGAIN Members</a:t>
            </a:r>
          </a:p>
          <a:p>
            <a:pPr>
              <a:defRPr/>
            </a:pP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  </a:t>
            </a: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5 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Joining eduGAIN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78853" y="4196443"/>
            <a:ext cx="18164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  8 Candidate Federations</a:t>
            </a:r>
            <a:endParaRPr lang="en-US" sz="1050" dirty="0"/>
          </a:p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10 Known Federations</a:t>
            </a: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  <a:p>
            <a:pPr>
              <a:defRPr/>
            </a:pP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8595" y="3682313"/>
            <a:ext cx="93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0.3%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5655" y="1775253"/>
            <a:ext cx="93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15%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5945" y="3213984"/>
            <a:ext cx="93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78%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6888" y="1754420"/>
            <a:ext cx="9308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29%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57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REFEDS New Year’s Resolutions 2016</a:t>
            </a:r>
            <a:endParaRPr lang="en-US" dirty="0"/>
          </a:p>
        </p:txBody>
      </p:sp>
      <p:pic>
        <p:nvPicPr>
          <p:cNvPr id="3074" name="Picture 2" descr="ttps://refeds.org/wp-content/uploads/2015/12/Resolutions-jpg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r="31" b="49930"/>
          <a:stretch/>
        </p:blipFill>
        <p:spPr bwMode="auto">
          <a:xfrm>
            <a:off x="1789200" y="991895"/>
            <a:ext cx="526704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&amp; #6 relate to </a:t>
            </a:r>
            <a:r>
              <a:rPr lang="en-US" dirty="0" smtClean="0"/>
              <a:t>Attributes</a:t>
            </a:r>
            <a:endParaRPr lang="en-US" dirty="0"/>
          </a:p>
        </p:txBody>
      </p:sp>
      <p:pic>
        <p:nvPicPr>
          <p:cNvPr id="4098" name="Picture 2" descr="esolu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2" y="999359"/>
            <a:ext cx="4073605" cy="37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solution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07" y="1054103"/>
            <a:ext cx="4531666" cy="361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InCommon</a:t>
            </a:r>
            <a:r>
              <a:rPr lang="en-US" dirty="0"/>
              <a:t> </a:t>
            </a:r>
            <a:r>
              <a:rPr lang="en-US" dirty="0" smtClean="0"/>
              <a:t>participation:</a:t>
            </a:r>
          </a:p>
          <a:p>
            <a:pPr lvl="1"/>
            <a:r>
              <a:rPr lang="en-US" dirty="0" smtClean="0"/>
              <a:t>75</a:t>
            </a:r>
            <a:r>
              <a:rPr lang="en-US" dirty="0"/>
              <a:t>% of USA LIGO institutions are now in </a:t>
            </a:r>
            <a:r>
              <a:rPr lang="en-US" dirty="0" err="1" smtClean="0"/>
              <a:t>InCommon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95% of USA LIGO members are in </a:t>
            </a:r>
            <a:r>
              <a:rPr lang="en-US" dirty="0" err="1" smtClean="0"/>
              <a:t>InCommon</a:t>
            </a:r>
            <a:r>
              <a:rPr lang="en-US" dirty="0" smtClean="0"/>
              <a:t> institutions.</a:t>
            </a:r>
            <a:endParaRPr lang="en-US" dirty="0"/>
          </a:p>
          <a:p>
            <a:r>
              <a:rPr lang="en-US" dirty="0" err="1"/>
              <a:t>eduGAIN</a:t>
            </a:r>
            <a:r>
              <a:rPr lang="en-US" dirty="0"/>
              <a:t> </a:t>
            </a:r>
            <a:r>
              <a:rPr lang="en-US" dirty="0" smtClean="0"/>
              <a:t>participation:</a:t>
            </a:r>
          </a:p>
          <a:p>
            <a:pPr lvl="1"/>
            <a:r>
              <a:rPr lang="en-US" dirty="0" smtClean="0"/>
              <a:t>74</a:t>
            </a:r>
            <a:r>
              <a:rPr lang="en-US" dirty="0"/>
              <a:t>% of </a:t>
            </a:r>
            <a:r>
              <a:rPr lang="en-US" dirty="0" smtClean="0"/>
              <a:t>territories who </a:t>
            </a:r>
            <a:r>
              <a:rPr lang="en-US" dirty="0"/>
              <a:t>have LIGO participants have </a:t>
            </a:r>
            <a:r>
              <a:rPr lang="en-US" dirty="0" err="1" smtClean="0"/>
              <a:t>eduGAIN</a:t>
            </a:r>
            <a:endParaRPr lang="en-US" dirty="0" smtClean="0"/>
          </a:p>
          <a:p>
            <a:pPr lvl="1"/>
            <a:r>
              <a:rPr lang="en-US" dirty="0" smtClean="0"/>
              <a:t>90% with </a:t>
            </a:r>
            <a:r>
              <a:rPr lang="en-US" dirty="0" err="1" smtClean="0"/>
              <a:t>eduGAIN</a:t>
            </a:r>
            <a:r>
              <a:rPr lang="en-US" dirty="0" smtClean="0"/>
              <a:t> candidates (India</a:t>
            </a:r>
            <a:r>
              <a:rPr lang="en-US" dirty="0"/>
              <a:t>, Korea and Russia). </a:t>
            </a:r>
            <a:endParaRPr lang="en-US" dirty="0" smtClean="0"/>
          </a:p>
          <a:p>
            <a:pPr lvl="1"/>
            <a:r>
              <a:rPr lang="en-US" b="1" dirty="0" smtClean="0"/>
              <a:t>93</a:t>
            </a:r>
            <a:r>
              <a:rPr lang="en-US" b="1" dirty="0"/>
              <a:t>% of LIGO users </a:t>
            </a:r>
            <a:r>
              <a:rPr lang="en-US" dirty="0"/>
              <a:t>in nations with participating </a:t>
            </a:r>
            <a:r>
              <a:rPr lang="en-US" dirty="0" smtClean="0"/>
              <a:t>federations</a:t>
            </a:r>
          </a:p>
          <a:p>
            <a:pPr lvl="1"/>
            <a:r>
              <a:rPr lang="en-US" dirty="0" smtClean="0"/>
              <a:t>99</a:t>
            </a:r>
            <a:r>
              <a:rPr lang="en-US" dirty="0"/>
              <a:t>% of LIGO users in nations </a:t>
            </a:r>
            <a:r>
              <a:rPr lang="en-US" dirty="0" smtClean="0"/>
              <a:t>(if </a:t>
            </a:r>
            <a:r>
              <a:rPr lang="en-US" dirty="0"/>
              <a:t>you include </a:t>
            </a:r>
            <a:r>
              <a:rPr lang="en-US" dirty="0" smtClean="0"/>
              <a:t>candidates)</a:t>
            </a:r>
            <a:endParaRPr lang="en-US" dirty="0"/>
          </a:p>
          <a:p>
            <a:r>
              <a:rPr lang="en-US" dirty="0"/>
              <a:t>R&amp;S entity category (</a:t>
            </a:r>
            <a:r>
              <a:rPr lang="en-US" dirty="0" err="1"/>
              <a:t>InCommon</a:t>
            </a:r>
            <a:r>
              <a:rPr lang="en-US" dirty="0"/>
              <a:t> and REFEDs) </a:t>
            </a:r>
            <a:r>
              <a:rPr lang="en-US" dirty="0" smtClean="0"/>
              <a:t>Support:</a:t>
            </a:r>
          </a:p>
          <a:p>
            <a:pPr lvl="1"/>
            <a:r>
              <a:rPr lang="en-US" dirty="0" smtClean="0"/>
              <a:t>44</a:t>
            </a:r>
            <a:r>
              <a:rPr lang="en-US" dirty="0"/>
              <a:t>% of LIGO users from R&amp;S asserting </a:t>
            </a:r>
            <a:r>
              <a:rPr lang="en-US" dirty="0" smtClean="0"/>
              <a:t>institutions</a:t>
            </a:r>
          </a:p>
          <a:p>
            <a:pPr lvl="1"/>
            <a:r>
              <a:rPr lang="en-US" dirty="0" smtClean="0"/>
              <a:t>78</a:t>
            </a:r>
            <a:r>
              <a:rPr lang="en-US" dirty="0"/>
              <a:t>% of US LIGO users from R&amp;S </a:t>
            </a:r>
            <a:r>
              <a:rPr lang="en-US" dirty="0" smtClean="0"/>
              <a:t>institutions</a:t>
            </a:r>
          </a:p>
          <a:p>
            <a:pPr lvl="1"/>
            <a:r>
              <a:rPr lang="en-US" dirty="0" smtClean="0"/>
              <a:t>21</a:t>
            </a:r>
            <a:r>
              <a:rPr lang="en-US" dirty="0"/>
              <a:t>% of UK LIGO users from R&amp;S institutions (all from Cardiff</a:t>
            </a:r>
            <a:r>
              <a:rPr lang="en-US" dirty="0" smtClean="0"/>
              <a:t>)</a:t>
            </a:r>
          </a:p>
          <a:p>
            <a:pPr marL="342900" lvl="1" indent="0">
              <a:buNone/>
            </a:pPr>
            <a:r>
              <a:rPr lang="en-US" dirty="0" smtClean="0"/>
              <a:t>									--Warren Anderson, LIGO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100%</a:t>
            </a:r>
            <a:endParaRPr lang="en-US" dirty="0"/>
          </a:p>
        </p:txBody>
      </p:sp>
      <p:pic>
        <p:nvPicPr>
          <p:cNvPr id="5122" name="Picture 2" descr="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64" y="1776993"/>
            <a:ext cx="3082161" cy="22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74249" y="1563036"/>
            <a:ext cx="4099993" cy="2649656"/>
            <a:chOff x="2374367" y="1563036"/>
            <a:chExt cx="4099993" cy="2649656"/>
          </a:xfrm>
        </p:grpSpPr>
        <p:pic>
          <p:nvPicPr>
            <p:cNvPr id="12290" name="Picture 2" descr="IRTFI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367" y="1563036"/>
              <a:ext cx="4099993" cy="264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641600" y="1765300"/>
              <a:ext cx="635000" cy="812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Combination of Security Practices that can be assessed or asserted.</a:t>
            </a:r>
          </a:p>
          <a:p>
            <a:endParaRPr lang="en-US" sz="2000" dirty="0"/>
          </a:p>
          <a:p>
            <a:r>
              <a:rPr lang="en-US" sz="2000" dirty="0" smtClean="0"/>
              <a:t>Opportunity wider assessment using tools:</a:t>
            </a:r>
          </a:p>
          <a:p>
            <a:pPr lvl="1"/>
            <a:r>
              <a:rPr lang="en-US" sz="1850" dirty="0" smtClean="0"/>
              <a:t>SSL Labs Security Assessment</a:t>
            </a:r>
          </a:p>
          <a:p>
            <a:pPr lvl="1"/>
            <a:r>
              <a:rPr lang="en-US" sz="1850" dirty="0" smtClean="0"/>
              <a:t>Software Fingerprinting</a:t>
            </a:r>
          </a:p>
          <a:p>
            <a:pPr lvl="1"/>
            <a:r>
              <a:rPr lang="en-US" sz="1850" dirty="0" smtClean="0"/>
              <a:t>Metadata Description of SAML support</a:t>
            </a:r>
          </a:p>
          <a:p>
            <a:pPr lvl="1"/>
            <a:r>
              <a:rPr lang="en-US" sz="1850" dirty="0" smtClean="0"/>
              <a:t>Incident Response Readiness</a:t>
            </a:r>
          </a:p>
          <a:p>
            <a:pPr lvl="1"/>
            <a:r>
              <a:rPr lang="mr-IN" sz="1850" dirty="0" smtClean="0"/>
              <a:t>…</a:t>
            </a:r>
            <a:r>
              <a:rPr lang="en-US" sz="1850" dirty="0" smtClean="0"/>
              <a:t>more metrics.</a:t>
            </a:r>
            <a:endParaRPr lang="en-US" sz="185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0"/>
            <a:ext cx="6380668" cy="51435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Every service with a </a:t>
            </a:r>
            <a:br>
              <a:rPr lang="en-US" sz="2000" dirty="0" smtClean="0"/>
            </a:br>
            <a:r>
              <a:rPr lang="en-US" sz="2000" dirty="0" smtClean="0"/>
              <a:t>“Login with Yahoo!”</a:t>
            </a:r>
          </a:p>
          <a:p>
            <a:endParaRPr lang="en-US" sz="2000" dirty="0" smtClean="0"/>
          </a:p>
          <a:p>
            <a:r>
              <a:rPr lang="en-US" sz="2000" dirty="0" smtClean="0"/>
              <a:t>2 year old problem!</a:t>
            </a:r>
          </a:p>
          <a:p>
            <a:endParaRPr lang="en-US" sz="2000" dirty="0"/>
          </a:p>
          <a:p>
            <a:r>
              <a:rPr lang="en-US" sz="2000" dirty="0" smtClean="0"/>
              <a:t>Loss of trust in this</a:t>
            </a:r>
            <a:br>
              <a:rPr lang="en-US" sz="2000" dirty="0" smtClean="0"/>
            </a:br>
            <a:r>
              <a:rPr lang="en-US" sz="2000" dirty="0" smtClean="0"/>
              <a:t>brand.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16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delegated </a:t>
            </a:r>
            <a:r>
              <a:rPr lang="en-US" dirty="0" err="1" smtClean="0"/>
              <a:t>auth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left for </a:t>
            </a:r>
            <a:r>
              <a:rPr lang="en-US" dirty="0" err="1" smtClean="0"/>
              <a:t>eduGAIN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 descr="eduGAIN_cmy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5" t="39981" r="40211" b="55135"/>
          <a:stretch>
            <a:fillRect/>
          </a:stretch>
        </p:blipFill>
        <p:spPr bwMode="auto">
          <a:xfrm>
            <a:off x="990600" y="1766888"/>
            <a:ext cx="71501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2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Getting to 100%</a:t>
            </a:r>
          </a:p>
          <a:p>
            <a:r>
              <a:rPr lang="en-US" sz="2800" dirty="0" err="1" smtClean="0"/>
              <a:t>CoCo</a:t>
            </a:r>
            <a:r>
              <a:rPr lang="en-US" sz="2800" dirty="0" smtClean="0"/>
              <a:t> and R&amp;S to support attribute release</a:t>
            </a:r>
          </a:p>
          <a:p>
            <a:r>
              <a:rPr lang="en-US" sz="2800" dirty="0" smtClean="0"/>
              <a:t>SIRTFI for increasing trust (MFA and 2FA at the </a:t>
            </a:r>
            <a:r>
              <a:rPr lang="en-US" sz="2800" dirty="0" err="1" smtClean="0"/>
              <a:t>IdP</a:t>
            </a:r>
            <a:r>
              <a:rPr lang="en-US" sz="2800" dirty="0" smtClean="0"/>
              <a:t> level)</a:t>
            </a:r>
          </a:p>
          <a:p>
            <a:r>
              <a:rPr lang="en-US" sz="2800" dirty="0" smtClean="0"/>
              <a:t>Layers on top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lvl="1"/>
            <a:r>
              <a:rPr lang="en-US" sz="2800" dirty="0" smtClean="0"/>
              <a:t>Assurance</a:t>
            </a:r>
          </a:p>
          <a:p>
            <a:pPr lvl="1"/>
            <a:r>
              <a:rPr lang="en-US" sz="2800" dirty="0" err="1" smtClean="0"/>
              <a:t>eduTEAMS</a:t>
            </a:r>
            <a:endParaRPr lang="en-US" sz="2800" dirty="0" smtClean="0"/>
          </a:p>
          <a:p>
            <a:pPr lvl="1"/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 stacks</a:t>
            </a:r>
            <a:endParaRPr lang="en-US" dirty="0"/>
          </a:p>
        </p:txBody>
      </p:sp>
      <p:pic>
        <p:nvPicPr>
          <p:cNvPr id="6" name="Picture 5" descr="draft-saml-logo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4" y="1176220"/>
            <a:ext cx="5001935" cy="161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7644" y="2242491"/>
            <a:ext cx="3822700" cy="28146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Brook </a:t>
            </a:r>
            <a:r>
              <a:rPr lang="en-GB" dirty="0" smtClean="0"/>
              <a:t>Schofield &amp; Ann Harding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DI4R 2016 </a:t>
            </a:r>
            <a:r>
              <a:rPr lang="en-GB" dirty="0" smtClean="0"/>
              <a:t>Conference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7644" y="998621"/>
            <a:ext cx="5744720" cy="354932"/>
          </a:xfrm>
        </p:spPr>
        <p:txBody>
          <a:bodyPr/>
          <a:lstStyle/>
          <a:p>
            <a:r>
              <a:rPr lang="en-US" dirty="0" err="1" smtClean="0"/>
              <a:t>eduGAIN</a:t>
            </a:r>
            <a:r>
              <a:rPr lang="en-US" dirty="0"/>
              <a:t>: Meeting the challenge of scaling conflicting requirements</a:t>
            </a:r>
            <a:endParaRPr lang="en-GB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Krak</a:t>
            </a:r>
            <a:r>
              <a:rPr lang="en-US" dirty="0" err="1" smtClean="0"/>
              <a:t>ów</a:t>
            </a:r>
            <a:r>
              <a:rPr lang="en-GB" dirty="0" smtClean="0"/>
              <a:t>, Poland </a:t>
            </a:r>
            <a:r>
              <a:rPr lang="mr-IN" dirty="0" smtClean="0"/>
              <a:t>–</a:t>
            </a:r>
            <a:r>
              <a:rPr lang="en-GB" dirty="0" smtClean="0"/>
              <a:t> 28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September 2016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697644" y="2522226"/>
            <a:ext cx="3822700" cy="260411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eduGAIN</a:t>
            </a:r>
            <a:r>
              <a:rPr lang="en-GB" dirty="0" smtClean="0"/>
              <a:t> and </a:t>
            </a:r>
            <a:r>
              <a:rPr lang="en-GB" dirty="0" err="1" smtClean="0"/>
              <a:t>Trust&amp;Identity</a:t>
            </a:r>
            <a:r>
              <a:rPr lang="en-GB" dirty="0" smtClean="0"/>
              <a:t> Lead for G</a:t>
            </a:r>
            <a:r>
              <a:rPr lang="en-US" dirty="0" smtClean="0"/>
              <a:t>ÉANT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 stacks</a:t>
            </a:r>
            <a:endParaRPr lang="en-US" dirty="0"/>
          </a:p>
        </p:txBody>
      </p:sp>
      <p:pic>
        <p:nvPicPr>
          <p:cNvPr id="6" name="Picture 5" descr="draft-saml-logo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4" y="1176220"/>
            <a:ext cx="5001935" cy="1612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95" y="3055629"/>
            <a:ext cx="7508566" cy="1577096"/>
          </a:xfrm>
          <a:prstGeom prst="rect">
            <a:avLst/>
          </a:prstGeom>
        </p:spPr>
      </p:pic>
      <p:pic>
        <p:nvPicPr>
          <p:cNvPr id="6146" name="Picture 2" descr="https://wiki.moonshot.ja.net/download/thumbnails/786450/global.jpg?version=1&amp;modificationDate=1398331648000&amp;api=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87" y="1016942"/>
            <a:ext cx="2535555" cy="25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We’re here to help…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652" y="1029891"/>
            <a:ext cx="6480720" cy="30861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edugain@geant.org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4_v2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73" y="856647"/>
            <a:ext cx="4952878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Brook.Schofield@GEANT.org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</a:rPr>
              <a:t>In </a:t>
            </a:r>
            <a:r>
              <a:rPr lang="fi-FI" dirty="0" err="1" smtClean="0">
                <a:latin typeface="Arial" charset="0"/>
              </a:rPr>
              <a:t>the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beginning</a:t>
            </a:r>
            <a:r>
              <a:rPr lang="fi-FI" dirty="0" smtClean="0">
                <a:latin typeface="Arial" charset="0"/>
              </a:rPr>
              <a:t>: </a:t>
            </a:r>
            <a:r>
              <a:rPr lang="fi-FI" dirty="0" err="1" smtClean="0">
                <a:latin typeface="Arial" charset="0"/>
              </a:rPr>
              <a:t>e</a:t>
            </a:r>
            <a:r>
              <a:rPr lang="fi-FI" dirty="0" err="1" smtClean="0"/>
              <a:t>duGAIN</a:t>
            </a:r>
            <a:r>
              <a:rPr lang="fi-FI" dirty="0" smtClean="0"/>
              <a:t> in 3 </a:t>
            </a:r>
            <a:r>
              <a:rPr lang="fi-FI" dirty="0" err="1" smtClean="0"/>
              <a:t>easy</a:t>
            </a:r>
            <a:r>
              <a:rPr lang="fi-FI" dirty="0" smtClean="0"/>
              <a:t> </a:t>
            </a:r>
            <a:r>
              <a:rPr lang="fi-FI" dirty="0" err="1" smtClean="0"/>
              <a:t>steps</a:t>
            </a:r>
            <a:endParaRPr lang="fi-FI" dirty="0"/>
          </a:p>
        </p:txBody>
      </p:sp>
      <p:pic>
        <p:nvPicPr>
          <p:cNvPr id="665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5" y="1006080"/>
            <a:ext cx="4766072" cy="33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Freeform 2"/>
          <p:cNvSpPr>
            <a:spLocks/>
          </p:cNvSpPr>
          <p:nvPr/>
        </p:nvSpPr>
        <p:spPr bwMode="auto">
          <a:xfrm>
            <a:off x="4775599" y="2194322"/>
            <a:ext cx="1244203" cy="485775"/>
          </a:xfrm>
          <a:custGeom>
            <a:avLst/>
            <a:gdLst>
              <a:gd name="T0" fmla="*/ 0 w 1659467"/>
              <a:gd name="T1" fmla="*/ 646818 h 358869"/>
              <a:gd name="T2" fmla="*/ 592667 w 1659467"/>
              <a:gd name="T3" fmla="*/ 463696 h 358869"/>
              <a:gd name="T4" fmla="*/ 643467 w 1659467"/>
              <a:gd name="T5" fmla="*/ 402655 h 358869"/>
              <a:gd name="T6" fmla="*/ 795867 w 1659467"/>
              <a:gd name="T7" fmla="*/ 280575 h 358869"/>
              <a:gd name="T8" fmla="*/ 846667 w 1659467"/>
              <a:gd name="T9" fmla="*/ 219533 h 358869"/>
              <a:gd name="T10" fmla="*/ 965200 w 1659467"/>
              <a:gd name="T11" fmla="*/ 158492 h 358869"/>
              <a:gd name="T12" fmla="*/ 1032934 w 1659467"/>
              <a:gd name="T13" fmla="*/ 97453 h 358869"/>
              <a:gd name="T14" fmla="*/ 1185334 w 1659467"/>
              <a:gd name="T15" fmla="*/ 5892 h 358869"/>
              <a:gd name="T16" fmla="*/ 1591734 w 1659467"/>
              <a:gd name="T17" fmla="*/ 127973 h 358869"/>
              <a:gd name="T18" fmla="*/ 1642534 w 1659467"/>
              <a:gd name="T19" fmla="*/ 189014 h 358869"/>
              <a:gd name="T20" fmla="*/ 1659467 w 1659467"/>
              <a:gd name="T21" fmla="*/ 280575 h 3588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59467" h="358869">
                <a:moveTo>
                  <a:pt x="0" y="358869"/>
                </a:moveTo>
                <a:cubicBezTo>
                  <a:pt x="197556" y="325002"/>
                  <a:pt x="396529" y="298561"/>
                  <a:pt x="592667" y="257269"/>
                </a:cubicBezTo>
                <a:cubicBezTo>
                  <a:pt x="612582" y="253076"/>
                  <a:pt x="625797" y="233499"/>
                  <a:pt x="643467" y="223402"/>
                </a:cubicBezTo>
                <a:cubicBezTo>
                  <a:pt x="769155" y="151579"/>
                  <a:pt x="650713" y="228246"/>
                  <a:pt x="795867" y="155669"/>
                </a:cubicBezTo>
                <a:cubicBezTo>
                  <a:pt x="814070" y="146568"/>
                  <a:pt x="828464" y="130903"/>
                  <a:pt x="846667" y="121802"/>
                </a:cubicBezTo>
                <a:cubicBezTo>
                  <a:pt x="887594" y="101338"/>
                  <a:pt x="921810" y="104206"/>
                  <a:pt x="965200" y="87935"/>
                </a:cubicBezTo>
                <a:cubicBezTo>
                  <a:pt x="988836" y="79072"/>
                  <a:pt x="1009867" y="64321"/>
                  <a:pt x="1032934" y="54069"/>
                </a:cubicBezTo>
                <a:cubicBezTo>
                  <a:pt x="1114923" y="17630"/>
                  <a:pt x="1106706" y="22926"/>
                  <a:pt x="1185334" y="3269"/>
                </a:cubicBezTo>
                <a:cubicBezTo>
                  <a:pt x="1586236" y="23314"/>
                  <a:pt x="1425074" y="-48040"/>
                  <a:pt x="1591734" y="71002"/>
                </a:cubicBezTo>
                <a:cubicBezTo>
                  <a:pt x="1608295" y="82831"/>
                  <a:pt x="1625601" y="93580"/>
                  <a:pt x="1642534" y="104869"/>
                </a:cubicBezTo>
                <a:lnTo>
                  <a:pt x="1659467" y="1556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13"/>
          </a:p>
        </p:txBody>
      </p:sp>
      <p:sp>
        <p:nvSpPr>
          <p:cNvPr id="14" name="Rectangle 13"/>
          <p:cNvSpPr/>
          <p:nvPr/>
        </p:nvSpPr>
        <p:spPr>
          <a:xfrm rot="20113350">
            <a:off x="4783247" y="1964619"/>
            <a:ext cx="2059474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x-none" sz="21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duster"/>
              </a:rPr>
              <a:t>Federations</a:t>
            </a:r>
          </a:p>
        </p:txBody>
      </p:sp>
      <p:sp>
        <p:nvSpPr>
          <p:cNvPr id="66566" name="TextBox 3"/>
          <p:cNvSpPr txBox="1">
            <a:spLocks noChangeArrowheads="1"/>
          </p:cNvSpPr>
          <p:nvPr/>
        </p:nvSpPr>
        <p:spPr bwMode="auto">
          <a:xfrm>
            <a:off x="1331119" y="4605338"/>
            <a:ext cx="4212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Helvetica CE" charset="0"/>
              <a:defRPr sz="1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/>
              <a:t>http://www.tshirtlaundry.com/The-Underpants-Gnome_p_1441.html</a:t>
            </a:r>
            <a:br>
              <a:rPr lang="en-US" sz="900"/>
            </a:b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days of </a:t>
            </a:r>
            <a:r>
              <a:rPr lang="en-US" dirty="0" err="1" smtClean="0"/>
              <a:t>eduGAIN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17" y="944357"/>
            <a:ext cx="5775932" cy="3864387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1735" y="3768799"/>
            <a:ext cx="107156" cy="107156"/>
          </a:xfrm>
          <a:prstGeom prst="rect">
            <a:avLst/>
          </a:prstGeom>
          <a:solidFill>
            <a:srgbClr val="0043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0879" y="4127614"/>
            <a:ext cx="107156" cy="107156"/>
          </a:xfrm>
          <a:prstGeom prst="rect">
            <a:avLst/>
          </a:prstGeom>
          <a:solidFill>
            <a:srgbClr val="0089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7903" y="4291252"/>
            <a:ext cx="107156" cy="107156"/>
          </a:xfrm>
          <a:prstGeom prst="rect">
            <a:avLst/>
          </a:prstGeom>
          <a:solidFill>
            <a:srgbClr val="E0C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1735" y="3939754"/>
            <a:ext cx="107156" cy="108347"/>
          </a:xfrm>
          <a:prstGeom prst="rect">
            <a:avLst/>
          </a:prstGeom>
          <a:solidFill>
            <a:srgbClr val="BFD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448890" y="4068715"/>
            <a:ext cx="18164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Candidate Federation</a:t>
            </a:r>
            <a:endParaRPr lang="en-US" sz="1050" dirty="0"/>
          </a:p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Known Federation</a:t>
            </a: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  <a:p>
            <a:pPr>
              <a:defRPr/>
            </a:pP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890" y="3715723"/>
            <a:ext cx="1613297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kern="0" dirty="0" err="1" smtClean="0">
                <a:solidFill>
                  <a:srgbClr val="074359"/>
                </a:solidFill>
                <a:latin typeface="Arial"/>
                <a:ea typeface="ＭＳ Ｐゴシック"/>
              </a:rPr>
              <a:t>eduGAIN</a:t>
            </a: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 Member</a:t>
            </a: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Joining 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eduGAIN</a:t>
            </a:r>
          </a:p>
        </p:txBody>
      </p:sp>
    </p:spTree>
    <p:extLst>
      <p:ext uri="{BB962C8B-B14F-4D97-AF65-F5344CB8AC3E}">
        <p14:creationId xmlns:p14="http://schemas.microsoft.com/office/powerpoint/2010/main" val="10220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17" y="944357"/>
            <a:ext cx="5775932" cy="3864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85" y="944357"/>
            <a:ext cx="5775932" cy="38643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eduGAIN</a:t>
            </a:r>
            <a:r>
              <a:rPr lang="en-US" dirty="0" smtClean="0"/>
              <a:t> Initial Growth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1735" y="3768799"/>
            <a:ext cx="107156" cy="107156"/>
          </a:xfrm>
          <a:prstGeom prst="rect">
            <a:avLst/>
          </a:prstGeom>
          <a:solidFill>
            <a:srgbClr val="0043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0879" y="4127614"/>
            <a:ext cx="107156" cy="107156"/>
          </a:xfrm>
          <a:prstGeom prst="rect">
            <a:avLst/>
          </a:prstGeom>
          <a:solidFill>
            <a:srgbClr val="0089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7903" y="4291252"/>
            <a:ext cx="107156" cy="107156"/>
          </a:xfrm>
          <a:prstGeom prst="rect">
            <a:avLst/>
          </a:prstGeom>
          <a:solidFill>
            <a:srgbClr val="E0C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1735" y="3939754"/>
            <a:ext cx="107156" cy="108347"/>
          </a:xfrm>
          <a:prstGeom prst="rect">
            <a:avLst/>
          </a:prstGeom>
          <a:solidFill>
            <a:srgbClr val="BFD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448890" y="4068715"/>
            <a:ext cx="18164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Candidate Federation</a:t>
            </a:r>
            <a:endParaRPr lang="en-US" sz="1050" dirty="0"/>
          </a:p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Known Federation</a:t>
            </a: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  <a:p>
            <a:pPr>
              <a:defRPr/>
            </a:pP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890" y="3715723"/>
            <a:ext cx="1613297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kern="0" dirty="0" err="1" smtClean="0">
                <a:solidFill>
                  <a:srgbClr val="074359"/>
                </a:solidFill>
                <a:latin typeface="Arial"/>
                <a:ea typeface="ＭＳ Ｐゴシック"/>
              </a:rPr>
              <a:t>eduGAIN</a:t>
            </a: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 Member</a:t>
            </a: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Joining 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eduGAIN</a:t>
            </a:r>
          </a:p>
        </p:txBody>
      </p:sp>
    </p:spTree>
    <p:extLst>
      <p:ext uri="{BB962C8B-B14F-4D97-AF65-F5344CB8AC3E}">
        <p14:creationId xmlns:p14="http://schemas.microsoft.com/office/powerpoint/2010/main" val="14473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" y="968533"/>
            <a:ext cx="7676515" cy="3838258"/>
          </a:xfr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eduGAIN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9940" y="4245937"/>
            <a:ext cx="4455319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September 2016</a:t>
            </a:r>
            <a:endParaRPr lang="en-US" sz="1200" kern="0" dirty="0">
              <a:solidFill>
                <a:srgbClr val="074359"/>
              </a:solidFill>
              <a:latin typeface="Arial"/>
              <a:ea typeface="ＭＳ Ｐゴシック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42650" y="4264099"/>
            <a:ext cx="107156" cy="107156"/>
          </a:xfrm>
          <a:prstGeom prst="rect">
            <a:avLst/>
          </a:prstGeom>
          <a:solidFill>
            <a:srgbClr val="0043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270842" y="4255342"/>
            <a:ext cx="107156" cy="107156"/>
          </a:xfrm>
          <a:prstGeom prst="rect">
            <a:avLst/>
          </a:prstGeom>
          <a:solidFill>
            <a:srgbClr val="0089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267866" y="4418980"/>
            <a:ext cx="107156" cy="107156"/>
          </a:xfrm>
          <a:prstGeom prst="rect">
            <a:avLst/>
          </a:prstGeom>
          <a:solidFill>
            <a:srgbClr val="E0C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42650" y="4435054"/>
            <a:ext cx="107156" cy="108347"/>
          </a:xfrm>
          <a:prstGeom prst="rect">
            <a:avLst/>
          </a:prstGeom>
          <a:solidFill>
            <a:srgbClr val="BFD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6991"/>
            <a:endParaRPr lang="en-US" sz="1013"/>
          </a:p>
        </p:txBody>
      </p:sp>
      <p:sp>
        <p:nvSpPr>
          <p:cNvPr id="16" name="Rectangle 15"/>
          <p:cNvSpPr/>
          <p:nvPr/>
        </p:nvSpPr>
        <p:spPr>
          <a:xfrm>
            <a:off x="3649805" y="4211023"/>
            <a:ext cx="1613297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3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8</a:t>
            </a: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 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eduGAIN Members</a:t>
            </a:r>
          </a:p>
          <a:p>
            <a:pPr>
              <a:defRPr/>
            </a:pP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  6</a:t>
            </a: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 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Joining eduGAIN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78853" y="4196443"/>
            <a:ext cx="18164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  </a:t>
            </a: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9 </a:t>
            </a:r>
            <a:r>
              <a:rPr lang="en-US" sz="1050" kern="0" dirty="0">
                <a:solidFill>
                  <a:srgbClr val="074359"/>
                </a:solidFill>
                <a:latin typeface="Arial"/>
                <a:ea typeface="ＭＳ Ｐゴシック"/>
              </a:rPr>
              <a:t>Candidate Federations</a:t>
            </a:r>
            <a:endParaRPr lang="en-US" sz="1050" dirty="0"/>
          </a:p>
          <a:p>
            <a:pPr>
              <a:defRPr/>
            </a:pPr>
            <a:r>
              <a:rPr lang="en-US" sz="1050" kern="0" dirty="0" smtClean="0">
                <a:solidFill>
                  <a:srgbClr val="074359"/>
                </a:solidFill>
                <a:latin typeface="Arial"/>
                <a:ea typeface="ＭＳ Ｐゴシック"/>
              </a:rPr>
              <a:t>12 Known Federations</a:t>
            </a: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  <a:p>
            <a:pPr>
              <a:defRPr/>
            </a:pPr>
            <a:endParaRPr lang="en-US" sz="1050" kern="0" dirty="0">
              <a:solidFill>
                <a:srgbClr val="074359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24215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Information from </a:t>
            </a:r>
            <a:r>
              <a:rPr lang="en-US" dirty="0" err="1" smtClean="0"/>
              <a:t>met.refeds.org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275569"/>
              </p:ext>
            </p:extLst>
          </p:nvPr>
        </p:nvGraphicFramePr>
        <p:xfrm>
          <a:off x="2904045" y="825614"/>
          <a:ext cx="6260196" cy="4081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icture Placeholder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37100237"/>
              </p:ext>
            </p:extLst>
          </p:nvPr>
        </p:nvGraphicFramePr>
        <p:xfrm>
          <a:off x="835170" y="1502286"/>
          <a:ext cx="2251582" cy="635000"/>
        </p:xfrm>
        <a:graphic>
          <a:graphicData uri="http://schemas.openxmlformats.org/drawingml/2006/table">
            <a:tbl>
              <a:tblPr/>
              <a:tblGrid>
                <a:gridCol w="1125791"/>
                <a:gridCol w="1125791"/>
              </a:tblGrid>
              <a:tr h="25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All IdPs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All SPs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9103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6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Information from </a:t>
            </a:r>
            <a:r>
              <a:rPr lang="en-US" dirty="0" err="1"/>
              <a:t>met.refeds.org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Information from </a:t>
            </a:r>
            <a:r>
              <a:rPr lang="en-US" dirty="0" err="1" smtClean="0"/>
              <a:t>eduGAIN</a:t>
            </a:r>
            <a:r>
              <a:rPr lang="en-US" dirty="0" smtClean="0"/>
              <a:t> Technical Status Page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519218"/>
              </p:ext>
            </p:extLst>
          </p:nvPr>
        </p:nvGraphicFramePr>
        <p:xfrm>
          <a:off x="2611945" y="825614"/>
          <a:ext cx="4131755" cy="281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icture Placeholder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37100237"/>
              </p:ext>
            </p:extLst>
          </p:nvPr>
        </p:nvGraphicFramePr>
        <p:xfrm>
          <a:off x="835170" y="1502286"/>
          <a:ext cx="2251582" cy="635000"/>
        </p:xfrm>
        <a:graphic>
          <a:graphicData uri="http://schemas.openxmlformats.org/drawingml/2006/table">
            <a:tbl>
              <a:tblPr/>
              <a:tblGrid>
                <a:gridCol w="1125791"/>
                <a:gridCol w="1125791"/>
              </a:tblGrid>
              <a:tr h="25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All IdPs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All SPs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9103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828993"/>
              </p:ext>
            </p:extLst>
          </p:nvPr>
        </p:nvGraphicFramePr>
        <p:xfrm>
          <a:off x="4861250" y="835765"/>
          <a:ext cx="4572000" cy="407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93499"/>
              </p:ext>
            </p:extLst>
          </p:nvPr>
        </p:nvGraphicFramePr>
        <p:xfrm>
          <a:off x="835170" y="2769121"/>
          <a:ext cx="2251582" cy="1000788"/>
        </p:xfrm>
        <a:graphic>
          <a:graphicData uri="http://schemas.openxmlformats.org/drawingml/2006/table">
            <a:tbl>
              <a:tblPr/>
              <a:tblGrid>
                <a:gridCol w="1125791"/>
                <a:gridCol w="1125791"/>
              </a:tblGrid>
              <a:tr h="637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eduGAIN IdPs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eduGAIN SPs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34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6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669679262"/>
              </p:ext>
            </p:extLst>
          </p:nvPr>
        </p:nvGraphicFramePr>
        <p:xfrm>
          <a:off x="341735" y="3807385"/>
          <a:ext cx="3302000" cy="59436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  <a:gridCol w="825500"/>
                <a:gridCol w="825500"/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!eduGAIN IdPs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eduGAIN IdPs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!eduGAIN SPs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eduGAIN SPs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7768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define if something is </a:t>
            </a:r>
            <a:r>
              <a:rPr lang="en-US" dirty="0" smtClean="0"/>
              <a:t>useful</a:t>
            </a:r>
            <a:r>
              <a:rPr lang="mr-IN" dirty="0" smtClean="0"/>
              <a:t>…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141723"/>
              </p:ext>
            </p:extLst>
          </p:nvPr>
        </p:nvGraphicFramePr>
        <p:xfrm>
          <a:off x="2083990" y="55986"/>
          <a:ext cx="5929710" cy="474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%C3%89ANT PPT template 169 (widescreen) format_GEANT template 16 9 form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7019c98-23ef-46f8-8434-cfd3a3bc7393"/>
  </ds:schemaRefs>
</ds:datastoreItem>
</file>

<file path=customXml/itemProps4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G%C3%89ANT PPT template 169 (widescreen) format_GEANT template 16 9 format.potx</Template>
  <TotalTime>4257</TotalTime>
  <Words>807</Words>
  <Application>Microsoft Macintosh PowerPoint</Application>
  <PresentationFormat>On-screen Show (16:9)</PresentationFormat>
  <Paragraphs>189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Chalkduster</vt:lpstr>
      <vt:lpstr>ＭＳ Ｐゴシック</vt:lpstr>
      <vt:lpstr>Verdana</vt:lpstr>
      <vt:lpstr>Arial</vt:lpstr>
      <vt:lpstr>G%C3%89ANT PPT template 169 (widescreen) format_GEANT template 16 9 format</vt:lpstr>
      <vt:lpstr>PowerPoint Presentation</vt:lpstr>
      <vt:lpstr>PowerPoint Presentation</vt:lpstr>
      <vt:lpstr>In the beginning: eduGAIN in 3 easy steps</vt:lpstr>
      <vt:lpstr>Early days of eduGAIN</vt:lpstr>
      <vt:lpstr>eduGAIN Initial Growth</vt:lpstr>
      <vt:lpstr>eduGAIN</vt:lpstr>
      <vt:lpstr>PowerPoint Presentation</vt:lpstr>
      <vt:lpstr>PowerPoint Presentation</vt:lpstr>
      <vt:lpstr>Users define if something is useful…</vt:lpstr>
      <vt:lpstr>eduGAIN &amp; Federation Status</vt:lpstr>
      <vt:lpstr>eduGAIN &amp; Federation Status (% of entities)</vt:lpstr>
      <vt:lpstr>REFEDS New Year’s Resolutions 2016</vt:lpstr>
      <vt:lpstr>#1 &amp; #6 relate to Attributes</vt:lpstr>
      <vt:lpstr>Getting to 100%</vt:lpstr>
      <vt:lpstr>SIRTFI</vt:lpstr>
      <vt:lpstr>Why delegated auth?</vt:lpstr>
      <vt:lpstr>What’s left for eduGAIN?</vt:lpstr>
      <vt:lpstr>Next steps…</vt:lpstr>
      <vt:lpstr>New technology stacks</vt:lpstr>
      <vt:lpstr>New technology stacks</vt:lpstr>
      <vt:lpstr> We’re here to help…</vt:lpstr>
      <vt:lpstr>PowerPoint Presentation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Brook Schofield</cp:lastModifiedBy>
  <cp:revision>324</cp:revision>
  <dcterms:created xsi:type="dcterms:W3CDTF">2015-04-29T14:13:57Z</dcterms:created>
  <dcterms:modified xsi:type="dcterms:W3CDTF">2016-09-28T07:27:57Z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