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6"/>
  </p:notesMasterIdLst>
  <p:handoutMasterIdLst>
    <p:handoutMasterId r:id="rId27"/>
  </p:handoutMasterIdLst>
  <p:sldIdLst>
    <p:sldId id="256" r:id="rId2"/>
    <p:sldId id="411" r:id="rId3"/>
    <p:sldId id="409" r:id="rId4"/>
    <p:sldId id="375" r:id="rId5"/>
    <p:sldId id="365" r:id="rId6"/>
    <p:sldId id="406" r:id="rId7"/>
    <p:sldId id="407" r:id="rId8"/>
    <p:sldId id="374" r:id="rId9"/>
    <p:sldId id="378" r:id="rId10"/>
    <p:sldId id="389" r:id="rId11"/>
    <p:sldId id="413" r:id="rId12"/>
    <p:sldId id="368" r:id="rId13"/>
    <p:sldId id="412" r:id="rId14"/>
    <p:sldId id="405" r:id="rId15"/>
    <p:sldId id="404" r:id="rId16"/>
    <p:sldId id="414" r:id="rId17"/>
    <p:sldId id="408" r:id="rId18"/>
    <p:sldId id="417" r:id="rId19"/>
    <p:sldId id="390" r:id="rId20"/>
    <p:sldId id="415" r:id="rId21"/>
    <p:sldId id="419" r:id="rId22"/>
    <p:sldId id="418" r:id="rId23"/>
    <p:sldId id="416" r:id="rId24"/>
    <p:sldId id="41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DED410"/>
    <a:srgbClr val="0635BA"/>
    <a:srgbClr val="052B97"/>
    <a:srgbClr val="060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14" autoAdjust="0"/>
  </p:normalViewPr>
  <p:slideViewPr>
    <p:cSldViewPr>
      <p:cViewPr>
        <p:scale>
          <a:sx n="50" d="100"/>
          <a:sy n="50" d="100"/>
        </p:scale>
        <p:origin x="-195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55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Di4R2016, Krakow, Poland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(c) Kevin Ashley. Licensed with Creative Commons Attribution Licence, CC-BY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38903-C672-4B39-96E4-F2F94FD26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8304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Di4R2016, Krakow, Poland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(c) Kevin Ashley. Licensed with Creative Commons Attribution Licence, CC-BY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28C0B-2348-4FD8-BF51-EC56E7D6ED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9250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5FBD41D-82A0-4C3D-983E-512A1B04C82F}" type="slidenum">
              <a:rPr lang="en-GB" altLang="en-US" sz="1200">
                <a:latin typeface="Times New Roman" pitchFamily="18" charset="0"/>
              </a:rPr>
              <a:pPr eaLnBrk="1" hangingPunct="1"/>
              <a:t>10</a:t>
            </a:fld>
            <a:endParaRPr lang="en-GB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14423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1442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1442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1442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1442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200" smtClean="0">
                <a:latin typeface="Times New Roman" pitchFamily="18" charset="0"/>
              </a:rPr>
              <a:t>Di4R2016, Krakow, Poland</a:t>
            </a:r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399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685817" indent="-263776" defTabSz="95399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055103" indent="-211021" defTabSz="95399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477145" indent="-211021" defTabSz="95399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1899186" indent="-211021" defTabSz="95399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321227" indent="-211021" defTabSz="95399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743269" indent="-211021" defTabSz="95399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165310" indent="-211021" defTabSz="95399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587351" indent="-211021" defTabSz="95399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3046EE2-2669-4A89-B615-507562EAE711}" type="slidenum">
              <a:rPr lang="en-GB" altLang="en-US" sz="1200">
                <a:latin typeface="Times New Roman" pitchFamily="18" charset="0"/>
                <a:ea typeface="ＭＳ Ｐゴシック" pitchFamily="34" charset="-128"/>
              </a:rPr>
              <a:pPr eaLnBrk="1" hangingPunct="1"/>
              <a:t>19</a:t>
            </a:fld>
            <a:endParaRPr lang="en-GB" altLang="en-US" sz="120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36912"/>
            <a:ext cx="7772400" cy="2163687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000" cap="none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750"/>
            <a:ext cx="8363272" cy="683994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075240" cy="50014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569967"/>
            <a:ext cx="1944216" cy="288033"/>
          </a:xfrm>
        </p:spPr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164" y="6597352"/>
            <a:ext cx="2954660" cy="260648"/>
          </a:xfrm>
        </p:spPr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057142" y="6017577"/>
            <a:ext cx="1315721" cy="365125"/>
          </a:xfrm>
        </p:spPr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756002"/>
          </a:xfrm>
        </p:spPr>
        <p:txBody>
          <a:bodyPr>
            <a:normAutofit/>
          </a:bodyPr>
          <a:lstStyle>
            <a:lvl1pPr>
              <a:defRPr sz="40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3816424" cy="4904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196752"/>
            <a:ext cx="3954016" cy="4904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7BDBC9-2DB0-46F3-A943-B0F145512E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6734"/>
            <a:ext cx="8363272" cy="6839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07524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8064" y="6453336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-60" baseline="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c.ac.uk/blog/common-set-themes-dmps-seeking-inpu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5301208"/>
            <a:ext cx="9124950" cy="156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508" y="1628800"/>
            <a:ext cx="7001876" cy="2163687"/>
          </a:xfrm>
        </p:spPr>
        <p:txBody>
          <a:bodyPr/>
          <a:lstStyle/>
          <a:p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Data Management Plans as Infrastructure:</a:t>
            </a:r>
            <a:b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The Planning or the Plan?</a:t>
            </a:r>
            <a:b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en-GB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DCC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" y="392113"/>
            <a:ext cx="4038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61" y="5343951"/>
            <a:ext cx="1524003" cy="53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300192" y="3685363"/>
            <a:ext cx="3024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Kevin Ashley </a:t>
            </a:r>
          </a:p>
          <a:p>
            <a:r>
              <a:rPr lang="en-GB" b="1" dirty="0"/>
              <a:t>Digital Curation Centre</a:t>
            </a:r>
          </a:p>
          <a:p>
            <a:r>
              <a:rPr lang="en-GB" b="1" dirty="0"/>
              <a:t>www.dcc.ac.uk</a:t>
            </a:r>
          </a:p>
          <a:p>
            <a:r>
              <a:rPr lang="en-GB" b="1" dirty="0"/>
              <a:t>@</a:t>
            </a:r>
            <a:r>
              <a:rPr lang="en-GB" b="1" dirty="0" err="1"/>
              <a:t>kevingashley</a:t>
            </a:r>
            <a:endParaRPr lang="en-GB" b="1" dirty="0"/>
          </a:p>
          <a:p>
            <a:r>
              <a:rPr lang="en-GB" b="1" dirty="0"/>
              <a:t>Kevin.ashley@ed.ac.uk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505" y="3417762"/>
            <a:ext cx="441449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With thanks for content &amp; discussion:</a:t>
            </a:r>
          </a:p>
          <a:p>
            <a:r>
              <a:rPr lang="en-GB" dirty="0" smtClean="0"/>
              <a:t>Sarah Jones , DCC</a:t>
            </a:r>
          </a:p>
          <a:p>
            <a:r>
              <a:rPr lang="en-GB" dirty="0" smtClean="0"/>
              <a:t>Stephanie Simms, UC3</a:t>
            </a:r>
          </a:p>
          <a:p>
            <a:r>
              <a:rPr lang="en-GB" dirty="0" smtClean="0"/>
              <a:t>Daniel </a:t>
            </a:r>
            <a:r>
              <a:rPr lang="en-GB" dirty="0" err="1" smtClean="0"/>
              <a:t>Mietchen</a:t>
            </a:r>
            <a:r>
              <a:rPr lang="en-GB" dirty="0" smtClean="0"/>
              <a:t>, NIH</a:t>
            </a:r>
          </a:p>
          <a:p>
            <a:r>
              <a:rPr lang="en-GB" dirty="0" smtClean="0"/>
              <a:t>Angus Whyte, DCC</a:t>
            </a:r>
          </a:p>
          <a:p>
            <a:r>
              <a:rPr lang="en-GB" dirty="0" smtClean="0"/>
              <a:t>Helen </a:t>
            </a:r>
            <a:r>
              <a:rPr lang="en-GB" dirty="0" err="1" smtClean="0"/>
              <a:t>Glaves</a:t>
            </a:r>
            <a:r>
              <a:rPr lang="en-GB" dirty="0" smtClean="0"/>
              <a:t>, British Geological Survey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05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9" descr="Captu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792538"/>
            <a:ext cx="22193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Bill &amp; Melinda Gates Found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124075"/>
            <a:ext cx="28686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8" descr="Department for International Development - H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1665288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8" descr="TDR: For Research on Diseases of Povert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8" y="5880100"/>
            <a:ext cx="41259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0" descr="National Institute for Health Researc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5067300"/>
            <a:ext cx="309562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425450" y="361950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r>
              <a:rPr lang="en-GB" sz="4400" dirty="0">
                <a:latin typeface="+mj-lt"/>
                <a:ea typeface="+mj-ea"/>
                <a:cs typeface="+mj-cs"/>
              </a:rPr>
              <a:t>Some other funders that require DMPs or equivalent</a:t>
            </a:r>
          </a:p>
        </p:txBody>
      </p:sp>
      <p:pic>
        <p:nvPicPr>
          <p:cNvPr id="8200" name="Picture 17" descr="nsf_logo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951163"/>
            <a:ext cx="44513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8" descr="banner-nihlog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62450"/>
            <a:ext cx="3724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20" descr="logo_en.g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17663"/>
            <a:ext cx="214788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21" descr="dfg_logo.gi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3" y="5089525"/>
            <a:ext cx="3422650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22" descr="logo_genome.gi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3132138"/>
            <a:ext cx="1789112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2" descr="vetenskapsradet-logotyp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88" y="3521075"/>
            <a:ext cx="13843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51201" y="3762007"/>
            <a:ext cx="2651125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Institutional policies also exist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1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 of funder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DMPS become static documents that answer funder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Some honourable exceptions (NERC, EC)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There are some benefits, but….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Our tools weren’t designed this way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It doesn’t have to be that way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4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err="1" smtClean="0"/>
              <a:t>Dmp</a:t>
            </a:r>
            <a:r>
              <a:rPr lang="en-GB" sz="7200" dirty="0" smtClean="0"/>
              <a:t> services as infrastructure</a:t>
            </a:r>
            <a:endParaRPr lang="en-GB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1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services we have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Speaking on behalf of </a:t>
            </a:r>
            <a:r>
              <a:rPr lang="en-GB" dirty="0" err="1" smtClean="0"/>
              <a:t>DMPonline</a:t>
            </a:r>
            <a:r>
              <a:rPr lang="en-GB" dirty="0" smtClean="0"/>
              <a:t> &amp; </a:t>
            </a:r>
            <a:r>
              <a:rPr lang="en-GB" dirty="0" err="1" smtClean="0"/>
              <a:t>DMPTool</a:t>
            </a:r>
            <a:r>
              <a:rPr lang="en-GB" dirty="0" smtClean="0"/>
              <a:t> – worlds most significant data management planning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&gt;</a:t>
            </a:r>
            <a:r>
              <a:rPr lang="en-GB" dirty="0" smtClean="0"/>
              <a:t> 30,000 users ;  &gt;400 organisations;  &gt;40,000 plans created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Over 6 years in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Currently merging our codebases for a single, global solution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157192"/>
            <a:ext cx="1323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157192"/>
            <a:ext cx="14668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6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4330824" cy="3849291"/>
          </a:xfrm>
        </p:spPr>
        <p:txBody>
          <a:bodyPr>
            <a:noAutofit/>
          </a:bodyPr>
          <a:lstStyle/>
          <a:p>
            <a:r>
              <a:rPr lang="en-GB" sz="2400" dirty="0" smtClean="0"/>
              <a:t>The University of Glasgow has a template answer for the policy question in the MRC template. </a:t>
            </a:r>
          </a:p>
          <a:p>
            <a:endParaRPr lang="en-GB" sz="1100" dirty="0" smtClean="0"/>
          </a:p>
          <a:p>
            <a:r>
              <a:rPr lang="en-GB" sz="2400" dirty="0" smtClean="0"/>
              <a:t>The table is prepopulated with links to all the University policies.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1460913"/>
            <a:ext cx="3965911" cy="538418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8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answers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7489205" cy="4238038"/>
          </a:xfrm>
        </p:spPr>
      </p:pic>
      <p:sp>
        <p:nvSpPr>
          <p:cNvPr id="5" name="TextBox 4"/>
          <p:cNvSpPr txBox="1"/>
          <p:nvPr/>
        </p:nvSpPr>
        <p:spPr>
          <a:xfrm>
            <a:off x="611560" y="126876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 Andrew’s University has added example answers for every question in the EPSRC template</a:t>
            </a:r>
            <a:endParaRPr lang="en-GB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We’re using external 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7488832" cy="219739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Re3data – tool interrogates system to provide suggested repositories based on domain, location, funder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6311064" cy="104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3136400"/>
            <a:ext cx="7488832" cy="2197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GB" dirty="0" smtClean="0"/>
              <a:t>RDA disciplinary metadata catalogue – tool interrogates system to provide suggested standards for data description, annotation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98091"/>
            <a:ext cx="3667609" cy="226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0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 thought (and we have thought about it…)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564904"/>
            <a:ext cx="6336704" cy="23762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3600" dirty="0" smtClean="0">
                <a:latin typeface="Arial Black" panose="020B0A04020102020204" pitchFamily="34" charset="0"/>
              </a:rPr>
              <a:t>Do you gain the benefit from planning if you don’t really write the plan?</a:t>
            </a:r>
            <a:endParaRPr lang="en-GB" sz="3600" dirty="0">
              <a:latin typeface="Arial Black" panose="020B0A04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5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smtClean="0"/>
              <a:t>Data management plans </a:t>
            </a:r>
            <a:r>
              <a:rPr lang="en-GB" sz="7200" dirty="0" smtClean="0"/>
              <a:t>as </a:t>
            </a:r>
            <a:r>
              <a:rPr lang="en-GB" sz="7200" dirty="0" smtClean="0"/>
              <a:t>infrastructure</a:t>
            </a:r>
            <a:endParaRPr lang="en-GB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ea typeface="ＭＳ Ｐゴシック" pitchFamily="34" charset="-128"/>
              </a:rPr>
              <a:t>Five common themes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581150"/>
            <a:ext cx="9144000" cy="5091113"/>
          </a:xfrm>
        </p:spPr>
        <p:txBody>
          <a:bodyPr>
            <a:normAutofit/>
          </a:bodyPr>
          <a:lstStyle/>
          <a:p>
            <a:pPr marL="971550" lvl="1" indent="-51435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en-GB" sz="2400" dirty="0" smtClean="0">
                <a:ea typeface="ＭＳ Ｐゴシック" pitchFamily="34" charset="-128"/>
              </a:rPr>
              <a:t>Description of data to be collected / created</a:t>
            </a:r>
          </a:p>
          <a:p>
            <a:pPr marL="914400" lvl="1" indent="-457200" defTabSz="457200">
              <a:lnSpc>
                <a:spcPct val="85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en-GB" sz="1800" dirty="0" smtClean="0">
                <a:ea typeface="ＭＳ Ｐゴシック" pitchFamily="34" charset="-128"/>
              </a:rPr>
              <a:t>	  </a:t>
            </a:r>
            <a:r>
              <a:rPr lang="en-GB" sz="2000" dirty="0" smtClean="0">
                <a:ea typeface="ＭＳ Ｐゴシック" pitchFamily="34" charset="-128"/>
              </a:rPr>
              <a:t>(i.e. content, type, format, volume...)</a:t>
            </a:r>
            <a:endParaRPr lang="en-GB" dirty="0" smtClean="0">
              <a:ea typeface="ＭＳ Ｐゴシック" pitchFamily="34" charset="-128"/>
            </a:endParaRPr>
          </a:p>
          <a:p>
            <a:pPr marL="914400" lvl="1" indent="-45720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/>
              <a:defRPr/>
            </a:pPr>
            <a:endParaRPr lang="en-GB" dirty="0" smtClean="0">
              <a:ea typeface="ＭＳ Ｐゴシック" pitchFamily="34" charset="-128"/>
            </a:endParaRPr>
          </a:p>
          <a:p>
            <a:pPr marL="971550" lvl="1" indent="-51435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 startAt="2"/>
              <a:defRPr/>
            </a:pPr>
            <a:r>
              <a:rPr lang="en-GB" sz="2400" dirty="0" smtClean="0">
                <a:ea typeface="ＭＳ Ｐゴシック" pitchFamily="34" charset="-128"/>
              </a:rPr>
              <a:t>Standards / methodologies for data collection &amp; management </a:t>
            </a:r>
          </a:p>
          <a:p>
            <a:pPr marL="914400" lvl="1" indent="-45720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 startAt="2"/>
              <a:defRPr/>
            </a:pPr>
            <a:endParaRPr lang="en-GB" sz="2400" dirty="0" smtClean="0">
              <a:ea typeface="ＭＳ Ｐゴシック" pitchFamily="34" charset="-128"/>
            </a:endParaRPr>
          </a:p>
          <a:p>
            <a:pPr marL="971550" lvl="1" indent="-51435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 startAt="2"/>
              <a:defRPr/>
            </a:pPr>
            <a:r>
              <a:rPr lang="en-GB" sz="2400" dirty="0" smtClean="0">
                <a:ea typeface="ＭＳ Ｐゴシック" pitchFamily="34" charset="-128"/>
              </a:rPr>
              <a:t>Ethics and Intellectual Property</a:t>
            </a:r>
            <a:endParaRPr lang="en-GB" sz="1800" dirty="0" smtClean="0">
              <a:ea typeface="ＭＳ Ｐゴシック" pitchFamily="34" charset="-128"/>
            </a:endParaRPr>
          </a:p>
          <a:p>
            <a:pPr marL="914400" lvl="1" indent="-457200" defTabSz="457200">
              <a:lnSpc>
                <a:spcPct val="85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en-GB" sz="2000" dirty="0" smtClean="0">
                <a:ea typeface="ＭＳ Ｐゴシック" pitchFamily="34" charset="-128"/>
              </a:rPr>
              <a:t>	 (</a:t>
            </a:r>
            <a:r>
              <a:rPr lang="en-GB" sz="2000" dirty="0" smtClean="0">
                <a:ea typeface="DejaVu Sans Condensed"/>
                <a:cs typeface="DejaVu Sans Condensed"/>
              </a:rPr>
              <a:t>highlight any restrictions on data sharing e.g. embargoes, confidentiality)</a:t>
            </a:r>
            <a:endParaRPr lang="en-GB" dirty="0" smtClean="0">
              <a:ea typeface="DejaVu Sans Condensed"/>
              <a:cs typeface="DejaVu Sans Condensed"/>
            </a:endParaRPr>
          </a:p>
          <a:p>
            <a:pPr marL="914400" lvl="1" indent="-45720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 startAt="2"/>
              <a:defRPr/>
            </a:pPr>
            <a:endParaRPr lang="en-GB" dirty="0" smtClean="0">
              <a:ea typeface="ＭＳ Ｐゴシック" pitchFamily="34" charset="-128"/>
            </a:endParaRPr>
          </a:p>
          <a:p>
            <a:pPr marL="971550" lvl="1" indent="-51435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 startAt="4"/>
              <a:defRPr/>
            </a:pPr>
            <a:r>
              <a:rPr lang="en-GB" sz="2400" dirty="0" smtClean="0">
                <a:ea typeface="ＭＳ Ｐゴシック" pitchFamily="34" charset="-128"/>
              </a:rPr>
              <a:t>Plans </a:t>
            </a:r>
            <a:r>
              <a:rPr lang="en-GB" sz="2400" dirty="0">
                <a:ea typeface="ＭＳ Ｐゴシック" pitchFamily="34" charset="-128"/>
              </a:rPr>
              <a:t>for data sharing and access </a:t>
            </a:r>
          </a:p>
          <a:p>
            <a:pPr marL="914400" lvl="1" indent="-457200" defTabSz="457200">
              <a:lnSpc>
                <a:spcPct val="85000"/>
              </a:lnSpc>
              <a:spcBef>
                <a:spcPts val="600"/>
              </a:spcBef>
              <a:buFont typeface="Arial" charset="0"/>
              <a:buNone/>
              <a:defRPr/>
            </a:pPr>
            <a:r>
              <a:rPr lang="en-GB" sz="1800" dirty="0">
                <a:ea typeface="DejaVu Sans Condensed"/>
                <a:cs typeface="DejaVu Sans Condensed"/>
              </a:rPr>
              <a:t>	</a:t>
            </a:r>
            <a:r>
              <a:rPr lang="en-GB" sz="1800" dirty="0" smtClean="0">
                <a:ea typeface="DejaVu Sans Condensed"/>
                <a:cs typeface="DejaVu Sans Condensed"/>
              </a:rPr>
              <a:t>  </a:t>
            </a:r>
            <a:r>
              <a:rPr lang="en-GB" sz="2000" dirty="0" smtClean="0">
                <a:ea typeface="DejaVu Sans Condensed"/>
                <a:cs typeface="DejaVu Sans Condensed"/>
              </a:rPr>
              <a:t>(i.e. how, when, to whom)</a:t>
            </a:r>
            <a:endParaRPr lang="en-GB" dirty="0" smtClean="0">
              <a:ea typeface="ＭＳ Ｐゴシック" pitchFamily="34" charset="-128"/>
            </a:endParaRPr>
          </a:p>
          <a:p>
            <a:pPr marL="914400" lvl="1" indent="-45720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 startAt="4"/>
              <a:defRPr/>
            </a:pPr>
            <a:endParaRPr lang="en-GB" dirty="0" smtClean="0">
              <a:ea typeface="ＭＳ Ｐゴシック" pitchFamily="34" charset="-128"/>
            </a:endParaRPr>
          </a:p>
          <a:p>
            <a:pPr marL="971550" lvl="1" indent="-51435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 startAt="5"/>
              <a:defRPr/>
            </a:pPr>
            <a:r>
              <a:rPr lang="en-GB" sz="2400" dirty="0">
                <a:ea typeface="ＭＳ Ｐゴシック" pitchFamily="34" charset="-128"/>
              </a:rPr>
              <a:t>Strategy for long-term </a:t>
            </a:r>
            <a:r>
              <a:rPr lang="en-GB" sz="2400" dirty="0" smtClean="0">
                <a:ea typeface="ＭＳ Ｐゴシック" pitchFamily="34" charset="-128"/>
              </a:rPr>
              <a:t>preservation</a:t>
            </a:r>
          </a:p>
          <a:p>
            <a:pPr marL="971550" lvl="1" indent="-514350" defTabSz="457200">
              <a:lnSpc>
                <a:spcPct val="85000"/>
              </a:lnSpc>
              <a:spcBef>
                <a:spcPts val="600"/>
              </a:spcBef>
              <a:buFont typeface="+mj-lt"/>
              <a:buAutoNum type="arabicPeriod" startAt="5"/>
              <a:defRPr/>
            </a:pPr>
            <a:endParaRPr lang="en-GB" sz="1600" dirty="0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plans?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4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Tagging by theme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www.dcc.ac.uk/blog/common-set-themes-dmps-seeking-input</a:t>
            </a:r>
            <a:r>
              <a:rPr lang="en-GB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Reducing complexity – 100s of funder questions semantically tagged with one of 17 themes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Eases extraction of knowledge from collections of DMPs or individual DMPs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Do you agree with our thematic breakdown? Tell us – comment on post above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Layered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Many large services effectively have a high-level data management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Individual projects produce plans which are variants or profiles of these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This should be expressed explicitly, by layering machine-readable expressions of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Many simple solutions – requires common agreement on preferred mechanisms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44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Actionable 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Many entities – researchers, funders, repositories, projects, datasets, services, standards , research resources –  use actionable identifiers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Some already embedded in DMPs – but not exploited by infrastructure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Alert an archive that it’s expecting content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Initiate an earlier dialogue between repository and researchers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Provide usage information on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Many tasks in compliance and usage monitoring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0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– plans and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96753"/>
            <a:ext cx="4536504" cy="4824536"/>
          </a:xfrm>
        </p:spPr>
        <p:txBody>
          <a:bodyPr>
            <a:normAutofit fontScale="70000" lnSpcReduction="20000"/>
          </a:bodyPr>
          <a:lstStyle/>
          <a:p>
            <a:pPr lvl="0">
              <a:spcBef>
                <a:spcPts val="0"/>
              </a:spcBef>
            </a:pPr>
            <a:r>
              <a:rPr lang="en" dirty="0"/>
              <a:t>Think of DMPs as key elements of a networked data management ecosystem:</a:t>
            </a:r>
          </a:p>
          <a:p>
            <a:pPr marL="6858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connected via a shared vocabulary</a:t>
            </a:r>
          </a:p>
          <a:p>
            <a:pPr marL="571500" lvl="0" indent="-4572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actionable by humans and software</a:t>
            </a:r>
          </a:p>
          <a:p>
            <a:pPr marL="571500" lvl="0" indent="-4572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versioned</a:t>
            </a:r>
          </a:p>
          <a:p>
            <a:pPr marL="571500" lvl="0" indent="-4572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dirty="0" smtClean="0"/>
              <a:t>P</a:t>
            </a:r>
            <a:r>
              <a:rPr lang="en" dirty="0" smtClean="0"/>
              <a:t>ublic</a:t>
            </a:r>
          </a:p>
          <a:p>
            <a:pPr marL="114300"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</a:pPr>
            <a:r>
              <a:rPr lang="en" dirty="0" smtClean="0"/>
              <a:t>Think of the services that produce them as consumers and producers in a wider infrastructure</a:t>
            </a:r>
          </a:p>
          <a:p>
            <a:pPr marL="1143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</a:pPr>
            <a:r>
              <a:rPr lang="en-GB" dirty="0"/>
              <a:t>Focus </a:t>
            </a:r>
            <a:r>
              <a:rPr lang="en-GB" dirty="0" smtClean="0"/>
              <a:t>on benefits to </a:t>
            </a:r>
            <a:r>
              <a:rPr lang="en-GB" dirty="0"/>
              <a:t>research (not necessarily </a:t>
            </a:r>
            <a:r>
              <a:rPr lang="en-GB" b="1" dirty="0" smtClean="0"/>
              <a:t>researcher) </a:t>
            </a:r>
            <a:r>
              <a:rPr lang="en-GB" dirty="0"/>
              <a:t>with other benefits as low-cost side effect</a:t>
            </a:r>
          </a:p>
          <a:p>
            <a:pPr marL="114300"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</a:pPr>
            <a:endParaRPr lang="en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728" y="2564904"/>
            <a:ext cx="733426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5868144" y="1772816"/>
            <a:ext cx="681584" cy="792088"/>
          </a:xfrm>
          <a:prstGeom prst="straightConnector1">
            <a:avLst/>
          </a:prstGeom>
          <a:ln w="508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" idx="0"/>
          </p:cNvCxnSpPr>
          <p:nvPr/>
        </p:nvCxnSpPr>
        <p:spPr>
          <a:xfrm>
            <a:off x="6916441" y="1379104"/>
            <a:ext cx="0" cy="1185800"/>
          </a:xfrm>
          <a:prstGeom prst="straightConnector1">
            <a:avLst/>
          </a:prstGeom>
          <a:ln w="508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283154" y="1628800"/>
            <a:ext cx="817238" cy="936104"/>
          </a:xfrm>
          <a:prstGeom prst="straightConnector1">
            <a:avLst/>
          </a:prstGeom>
          <a:ln w="508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86498" y="1025161"/>
            <a:ext cx="1149872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Service registry</a:t>
            </a:r>
            <a:endParaRPr lang="en-GB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10227" y="920914"/>
            <a:ext cx="1149872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Funder system</a:t>
            </a:r>
            <a:endParaRPr lang="en-GB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91773" y="1254254"/>
            <a:ext cx="862968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CRIS</a:t>
            </a:r>
            <a:endParaRPr lang="en-GB" sz="20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561434" y="3293567"/>
            <a:ext cx="1040136" cy="1647601"/>
          </a:xfrm>
          <a:prstGeom prst="straightConnector1">
            <a:avLst/>
          </a:prstGeom>
          <a:ln w="508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601570" y="3445967"/>
            <a:ext cx="152400" cy="1495201"/>
          </a:xfrm>
          <a:prstGeom prst="straightConnector1">
            <a:avLst/>
          </a:prstGeom>
          <a:ln w="50800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90218" y="4941168"/>
            <a:ext cx="171260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Repository</a:t>
            </a:r>
            <a:endParaRPr lang="en-GB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81502" y="5141223"/>
            <a:ext cx="1442826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Standards Maintainer</a:t>
            </a:r>
            <a:endParaRPr lang="en-GB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524328" y="4193567"/>
            <a:ext cx="131731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Publishing platform</a:t>
            </a:r>
            <a:endParaRPr lang="en-GB" sz="20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283154" y="3317181"/>
            <a:ext cx="817238" cy="800186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nip Single Corner Rectangle 30"/>
          <p:cNvSpPr/>
          <p:nvPr/>
        </p:nvSpPr>
        <p:spPr>
          <a:xfrm>
            <a:off x="7362444" y="3465238"/>
            <a:ext cx="329329" cy="271306"/>
          </a:xfrm>
          <a:prstGeom prst="snip1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7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TALK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from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6984776" cy="230425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3600" dirty="0" smtClean="0">
                <a:latin typeface="Arial Black" panose="020B0A04020102020204" pitchFamily="34" charset="0"/>
              </a:rPr>
              <a:t>1 – Helmuth (Karl Bernhard Graf) von </a:t>
            </a:r>
            <a:r>
              <a:rPr lang="en-GB" sz="3600" dirty="0" err="1" smtClean="0">
                <a:latin typeface="Arial Black" panose="020B0A04020102020204" pitchFamily="34" charset="0"/>
              </a:rPr>
              <a:t>Moltke</a:t>
            </a:r>
            <a:r>
              <a:rPr lang="en-GB" sz="3600" dirty="0" smtClean="0">
                <a:latin typeface="Arial Black" panose="020B0A04020102020204" pitchFamily="34" charset="0"/>
              </a:rPr>
              <a:t> the Elder</a:t>
            </a:r>
            <a:endParaRPr lang="en-GB" sz="3600" dirty="0">
              <a:latin typeface="Arial Black" panose="020B0A04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learn from history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“No battle plan survives contact with the enemy”</a:t>
            </a:r>
          </a:p>
          <a:p>
            <a:r>
              <a:rPr lang="en-GB" dirty="0"/>
              <a:t>	</a:t>
            </a:r>
            <a:r>
              <a:rPr lang="en-GB" dirty="0" smtClean="0"/>
              <a:t>	- Helmuth von </a:t>
            </a:r>
            <a:r>
              <a:rPr lang="en-GB" dirty="0" err="1" smtClean="0"/>
              <a:t>Moltke</a:t>
            </a:r>
            <a:r>
              <a:rPr lang="en-GB" dirty="0" smtClean="0"/>
              <a:t> the elder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“… I have always found that plans are useless, but planning is </a:t>
            </a:r>
            <a:r>
              <a:rPr lang="en-GB" dirty="0" err="1" smtClean="0"/>
              <a:t>essental</a:t>
            </a:r>
            <a:r>
              <a:rPr lang="en-GB" dirty="0" smtClean="0"/>
              <a:t>”</a:t>
            </a:r>
          </a:p>
          <a:p>
            <a:r>
              <a:rPr lang="en-GB" dirty="0"/>
              <a:t>	</a:t>
            </a:r>
            <a:r>
              <a:rPr lang="en-GB" dirty="0" smtClean="0"/>
              <a:t>	- Dwight D. </a:t>
            </a:r>
            <a:r>
              <a:rPr lang="en-GB" smtClean="0"/>
              <a:t>Eisenhower</a:t>
            </a: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The data management plan is an evolving object, along with the research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2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Rather.. What is data management?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Thinking in advance about data collection, management, disposal, protection, description, reuse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Active work during research to ensure data is used to support current (and future) research objectives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Ensuring useful data survives the project and ends up somewhere that can care for it (and make it citable and reusable)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Part of good research design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775262" y="4941168"/>
            <a:ext cx="4104456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C000"/>
                </a:solidFill>
              </a:rPr>
              <a:t>A data management plan is a document which captures and documents this part of the project planning</a:t>
            </a:r>
            <a:endParaRPr lang="en-GB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1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plan?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To convince ourselves, or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To avoid unforeseen pitfalls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To allow for discourse with peers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To be prepared for the unforeseen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To give clarity about responsibilities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Is it enough just to write the plan?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planning enough?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Sometimes, yes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Oftentimes no</a:t>
            </a:r>
          </a:p>
          <a:p>
            <a:pPr marL="914400" lvl="1" indent="-457200"/>
            <a:r>
              <a:rPr lang="en-GB" dirty="0" smtClean="0"/>
              <a:t>Transfer of responsibilities</a:t>
            </a:r>
          </a:p>
          <a:p>
            <a:pPr marL="914400" lvl="1" indent="-457200"/>
            <a:r>
              <a:rPr lang="en-GB" dirty="0" smtClean="0"/>
              <a:t>Automation of processes</a:t>
            </a:r>
          </a:p>
          <a:p>
            <a:pPr marL="914400" lvl="1" indent="-457200"/>
            <a:r>
              <a:rPr lang="en-GB" dirty="0" smtClean="0"/>
              <a:t>Monitoring of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Some can be done with elements of plan, aggregates of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If plans aren’t monolithic objects, value increases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elements of a plan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1124744"/>
            <a:ext cx="8075240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Introduction &amp; context</a:t>
            </a:r>
          </a:p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Legal, rights &amp; ethical issues</a:t>
            </a:r>
          </a:p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Access, data sharing &amp; re-use</a:t>
            </a:r>
          </a:p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Data collection / development methods</a:t>
            </a:r>
          </a:p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Data standards</a:t>
            </a:r>
          </a:p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Short-term data storage &amp; data management</a:t>
            </a:r>
          </a:p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Deposit &amp; long-term preservation</a:t>
            </a:r>
          </a:p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Resourcing</a:t>
            </a:r>
          </a:p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Compliance &amp; review</a:t>
            </a:r>
          </a:p>
          <a:p>
            <a:pPr marL="342900" indent="-3429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Arial" pitchFamily="34" charset="0"/>
              </a:rPr>
              <a:t>Agreement/ratification by stakeholders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0112" y="1412776"/>
            <a:ext cx="3168352" cy="1938992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For some areas of research, some of these areas will be empty or irrelevant – that doesn’t matter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Funder requirements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3993"/>
            <a:ext cx="8229600" cy="421837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2016-09-29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smtClean="0"/>
              <a:t>Di4R2016; (c) Kevin Ashley; CC-BY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8F5CB-769F-4AF2-B40D-E6B88F1825AB}" type="slidenum">
              <a:rPr lang="en-GB" smtClean="0"/>
              <a:t>9</a:t>
            </a:fld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2987824" y="2276872"/>
            <a:ext cx="576064" cy="374441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82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3478</TotalTime>
  <Words>1024</Words>
  <Application>Microsoft Office PowerPoint</Application>
  <PresentationFormat>On-screen Show (4:3)</PresentationFormat>
  <Paragraphs>198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Essential</vt:lpstr>
      <vt:lpstr>Data Management Plans as Infrastructure: The Planning or the Plan? </vt:lpstr>
      <vt:lpstr>Why plans?</vt:lpstr>
      <vt:lpstr>Lessons from History</vt:lpstr>
      <vt:lpstr>What we learn from history</vt:lpstr>
      <vt:lpstr>Rather.. What is data management?</vt:lpstr>
      <vt:lpstr>Why do we plan?</vt:lpstr>
      <vt:lpstr>Is planning enough?</vt:lpstr>
      <vt:lpstr>Possible elements of a plan</vt:lpstr>
      <vt:lpstr>Funder requirements</vt:lpstr>
      <vt:lpstr>PowerPoint Presentation</vt:lpstr>
      <vt:lpstr>Result of funder requirements</vt:lpstr>
      <vt:lpstr>Dmp services as infrastructure</vt:lpstr>
      <vt:lpstr>The services we have</vt:lpstr>
      <vt:lpstr>Suggested answers</vt:lpstr>
      <vt:lpstr>Example answers</vt:lpstr>
      <vt:lpstr>We’re using external infrastructure</vt:lpstr>
      <vt:lpstr>A thought (and we have thought about it…)</vt:lpstr>
      <vt:lpstr>Data management plans as infrastructure</vt:lpstr>
      <vt:lpstr>Five common themes</vt:lpstr>
      <vt:lpstr>Tagging by theme</vt:lpstr>
      <vt:lpstr>Layered plans</vt:lpstr>
      <vt:lpstr>Actionable IDs</vt:lpstr>
      <vt:lpstr>Summary – plans and tools</vt:lpstr>
      <vt:lpstr>LETS TALK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DEIC DMP workshop</dc:title>
  <dc:creator>Sarah Jones</dc:creator>
  <cp:lastModifiedBy>Kevin Ashley</cp:lastModifiedBy>
  <cp:revision>130</cp:revision>
  <dcterms:created xsi:type="dcterms:W3CDTF">2015-02-21T22:34:51Z</dcterms:created>
  <dcterms:modified xsi:type="dcterms:W3CDTF">2016-09-29T09:59:57Z</dcterms:modified>
</cp:coreProperties>
</file>