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8" r:id="rId3"/>
    <p:sldId id="282" r:id="rId4"/>
    <p:sldId id="283" r:id="rId5"/>
    <p:sldId id="280" r:id="rId6"/>
    <p:sldId id="287" r:id="rId7"/>
    <p:sldId id="285" r:id="rId8"/>
    <p:sldId id="286" r:id="rId9"/>
    <p:sldId id="281" r:id="rId10"/>
    <p:sldId id="258" r:id="rId11"/>
    <p:sldId id="260" r:id="rId12"/>
    <p:sldId id="264" r:id="rId13"/>
    <p:sldId id="289" r:id="rId14"/>
    <p:sldId id="290" r:id="rId15"/>
    <p:sldId id="266" r:id="rId16"/>
    <p:sldId id="270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rix Weber" initials="BW" lastIdx="12" clrIdx="0">
    <p:extLst>
      <p:ext uri="{19B8F6BF-5375-455C-9EA6-DF929625EA0E}">
        <p15:presenceInfo xmlns:p15="http://schemas.microsoft.com/office/powerpoint/2012/main" userId="S-1-5-21-484763869-823518204-839522115-45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960" autoAdjust="0"/>
  </p:normalViewPr>
  <p:slideViewPr>
    <p:cSldViewPr snapToGrid="0">
      <p:cViewPr varScale="1">
        <p:scale>
          <a:sx n="78" d="100"/>
          <a:sy n="78" d="100"/>
        </p:scale>
        <p:origin x="1215" y="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DD9ED4-1EAF-4945-8D0B-06D79519121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869E3F4-E50A-4156-8ECE-8B1BCF93D3D4}">
      <dgm:prSet/>
      <dgm:spPr/>
      <dgm:t>
        <a:bodyPr/>
        <a:lstStyle/>
        <a:p>
          <a:pPr rtl="0"/>
          <a:r>
            <a:rPr lang="en-GB" dirty="0" smtClean="0"/>
            <a:t>High-Energy Physics and Astronomy</a:t>
          </a:r>
          <a:endParaRPr lang="en-GB" dirty="0"/>
        </a:p>
      </dgm:t>
    </dgm:pt>
    <dgm:pt modelId="{F71118BE-1684-4405-93B7-E15EF73D200C}" type="parTrans" cxnId="{CE1C3438-7C69-4A2B-ACA7-F1F2C114028D}">
      <dgm:prSet/>
      <dgm:spPr/>
      <dgm:t>
        <a:bodyPr/>
        <a:lstStyle/>
        <a:p>
          <a:endParaRPr lang="en-GB"/>
        </a:p>
      </dgm:t>
    </dgm:pt>
    <dgm:pt modelId="{D47E3986-8037-46CA-A877-798AA664D3F4}" type="sibTrans" cxnId="{CE1C3438-7C69-4A2B-ACA7-F1F2C114028D}">
      <dgm:prSet/>
      <dgm:spPr/>
      <dgm:t>
        <a:bodyPr/>
        <a:lstStyle/>
        <a:p>
          <a:endParaRPr lang="en-GB"/>
        </a:p>
      </dgm:t>
    </dgm:pt>
    <dgm:pt modelId="{7B148300-8592-43EC-A7B0-42AE6846EB6A}">
      <dgm:prSet/>
      <dgm:spPr/>
      <dgm:t>
        <a:bodyPr/>
        <a:lstStyle/>
        <a:p>
          <a:pPr rtl="0"/>
          <a:r>
            <a:rPr lang="en-GB" dirty="0" smtClean="0"/>
            <a:t>Earth Sciences and Observations</a:t>
          </a:r>
          <a:endParaRPr lang="en-GB" dirty="0"/>
        </a:p>
      </dgm:t>
    </dgm:pt>
    <dgm:pt modelId="{45311949-DB40-43F9-8B35-6A1B528065AC}" type="parTrans" cxnId="{7A792E96-44F1-4033-B31D-90A7350243B3}">
      <dgm:prSet/>
      <dgm:spPr/>
      <dgm:t>
        <a:bodyPr/>
        <a:lstStyle/>
        <a:p>
          <a:endParaRPr lang="en-GB"/>
        </a:p>
      </dgm:t>
    </dgm:pt>
    <dgm:pt modelId="{A977EF5B-BAE2-425E-834E-EF63A2D4EAD2}" type="sibTrans" cxnId="{7A792E96-44F1-4033-B31D-90A7350243B3}">
      <dgm:prSet/>
      <dgm:spPr/>
      <dgm:t>
        <a:bodyPr/>
        <a:lstStyle/>
        <a:p>
          <a:endParaRPr lang="en-GB"/>
        </a:p>
      </dgm:t>
    </dgm:pt>
    <dgm:pt modelId="{64C26815-749B-43F1-A44C-B4C317486769}">
      <dgm:prSet/>
      <dgm:spPr/>
      <dgm:t>
        <a:bodyPr/>
        <a:lstStyle/>
        <a:p>
          <a:pPr rtl="0"/>
          <a:r>
            <a:rPr lang="en-GB" dirty="0" smtClean="0"/>
            <a:t>Future Internet Projects</a:t>
          </a:r>
          <a:endParaRPr lang="en-GB" dirty="0"/>
        </a:p>
      </dgm:t>
    </dgm:pt>
    <dgm:pt modelId="{B3D0F7B8-3968-4746-946A-77D2E10EA91A}" type="parTrans" cxnId="{3922A834-9CBA-4CB5-912B-5B2720CE06F6}">
      <dgm:prSet/>
      <dgm:spPr/>
      <dgm:t>
        <a:bodyPr/>
        <a:lstStyle/>
        <a:p>
          <a:endParaRPr lang="en-GB"/>
        </a:p>
      </dgm:t>
    </dgm:pt>
    <dgm:pt modelId="{8D138DBF-58B7-43E7-9EBF-342F448A9A57}" type="sibTrans" cxnId="{3922A834-9CBA-4CB5-912B-5B2720CE06F6}">
      <dgm:prSet/>
      <dgm:spPr/>
      <dgm:t>
        <a:bodyPr/>
        <a:lstStyle/>
        <a:p>
          <a:endParaRPr lang="en-GB"/>
        </a:p>
      </dgm:t>
    </dgm:pt>
    <dgm:pt modelId="{DFB2C45D-D398-46FA-87E6-4C621498DDCE}">
      <dgm:prSet/>
      <dgm:spPr/>
      <dgm:t>
        <a:bodyPr/>
        <a:lstStyle/>
        <a:p>
          <a:pPr rtl="0"/>
          <a:r>
            <a:rPr lang="en-GB" dirty="0" smtClean="0"/>
            <a:t>Life Sciences </a:t>
          </a:r>
          <a:endParaRPr lang="en-GB" dirty="0"/>
        </a:p>
      </dgm:t>
    </dgm:pt>
    <dgm:pt modelId="{3221D7B4-17FC-4CAF-B67A-BA90D3C88A38}" type="parTrans" cxnId="{2022ECC8-A013-4158-BE0A-D672B580FD2D}">
      <dgm:prSet/>
      <dgm:spPr/>
      <dgm:t>
        <a:bodyPr/>
        <a:lstStyle/>
        <a:p>
          <a:endParaRPr lang="en-GB"/>
        </a:p>
      </dgm:t>
    </dgm:pt>
    <dgm:pt modelId="{48E045C0-E151-4941-B987-D77EC781D797}" type="sibTrans" cxnId="{2022ECC8-A013-4158-BE0A-D672B580FD2D}">
      <dgm:prSet/>
      <dgm:spPr/>
      <dgm:t>
        <a:bodyPr/>
        <a:lstStyle/>
        <a:p>
          <a:endParaRPr lang="en-GB"/>
        </a:p>
      </dgm:t>
    </dgm:pt>
    <dgm:pt modelId="{86FBCC80-6913-410C-A25A-461C72169B6C}">
      <dgm:prSet/>
      <dgm:spPr/>
      <dgm:t>
        <a:bodyPr/>
        <a:lstStyle/>
        <a:p>
          <a:pPr rtl="0"/>
          <a:r>
            <a:rPr lang="en-GB" dirty="0" smtClean="0"/>
            <a:t>Social Sciences, Arts and Humanities </a:t>
          </a:r>
          <a:endParaRPr lang="en-GB" dirty="0"/>
        </a:p>
      </dgm:t>
    </dgm:pt>
    <dgm:pt modelId="{C2DA1C25-1518-45C2-90F3-9AAE1BD00AB2}" type="parTrans" cxnId="{49816634-8B73-4FAA-A8B5-A1EBD3453D50}">
      <dgm:prSet/>
      <dgm:spPr/>
      <dgm:t>
        <a:bodyPr/>
        <a:lstStyle/>
        <a:p>
          <a:endParaRPr lang="en-GB"/>
        </a:p>
      </dgm:t>
    </dgm:pt>
    <dgm:pt modelId="{4751DD4B-7D56-4248-B985-AE3920B6225A}" type="sibTrans" cxnId="{49816634-8B73-4FAA-A8B5-A1EBD3453D50}">
      <dgm:prSet/>
      <dgm:spPr/>
      <dgm:t>
        <a:bodyPr/>
        <a:lstStyle/>
        <a:p>
          <a:endParaRPr lang="en-GB"/>
        </a:p>
      </dgm:t>
    </dgm:pt>
    <dgm:pt modelId="{970706E7-5B5C-48AA-8FB2-C31190928CC4}">
      <dgm:prSet/>
      <dgm:spPr/>
      <dgm:t>
        <a:bodyPr/>
        <a:lstStyle/>
        <a:p>
          <a:pPr rtl="0"/>
          <a:r>
            <a:rPr lang="en-GB" dirty="0" smtClean="0"/>
            <a:t>E-Infrastructures </a:t>
          </a:r>
          <a:endParaRPr lang="en-GB" dirty="0"/>
        </a:p>
      </dgm:t>
    </dgm:pt>
    <dgm:pt modelId="{7032E8FC-683E-493C-85B8-C3491ACC342B}" type="parTrans" cxnId="{549E025F-201F-4406-884C-9313DD91637C}">
      <dgm:prSet/>
      <dgm:spPr/>
      <dgm:t>
        <a:bodyPr/>
        <a:lstStyle/>
        <a:p>
          <a:endParaRPr lang="en-GB"/>
        </a:p>
      </dgm:t>
    </dgm:pt>
    <dgm:pt modelId="{4E33835D-58CF-4116-829E-489A9AABE555}" type="sibTrans" cxnId="{549E025F-201F-4406-884C-9313DD91637C}">
      <dgm:prSet/>
      <dgm:spPr/>
      <dgm:t>
        <a:bodyPr/>
        <a:lstStyle/>
        <a:p>
          <a:endParaRPr lang="en-GB"/>
        </a:p>
      </dgm:t>
    </dgm:pt>
    <dgm:pt modelId="{F4151986-DB16-4D83-B55D-7046D20F57F0}" type="pres">
      <dgm:prSet presAssocID="{5ADD9ED4-1EAF-4945-8D0B-06D79519121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9AC558D-DD3F-43BD-8DA3-5202F2473437}" type="pres">
      <dgm:prSet presAssocID="{5869E3F4-E50A-4156-8ECE-8B1BCF93D3D4}" presName="circ1" presStyleLbl="vennNode1" presStyleIdx="0" presStyleCnt="6"/>
      <dgm:spPr/>
    </dgm:pt>
    <dgm:pt modelId="{E4C617E0-9264-48A6-BCAC-A684E9EDD305}" type="pres">
      <dgm:prSet presAssocID="{5869E3F4-E50A-4156-8ECE-8B1BCF93D3D4}" presName="circ1Tx" presStyleLbl="revTx" presStyleIdx="0" presStyleCnt="0" custScaleX="121765" custScaleY="1064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D0A3B6-3B96-4CCE-AABF-C02E35D69830}" type="pres">
      <dgm:prSet presAssocID="{7B148300-8592-43EC-A7B0-42AE6846EB6A}" presName="circ2" presStyleLbl="vennNode1" presStyleIdx="1" presStyleCnt="6"/>
      <dgm:spPr/>
    </dgm:pt>
    <dgm:pt modelId="{C68615E6-8060-408D-BC0E-BA34C75CB65F}" type="pres">
      <dgm:prSet presAssocID="{7B148300-8592-43EC-A7B0-42AE6846EB6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3CE13F-955D-444D-ACCB-D067290616AB}" type="pres">
      <dgm:prSet presAssocID="{64C26815-749B-43F1-A44C-B4C317486769}" presName="circ3" presStyleLbl="vennNode1" presStyleIdx="2" presStyleCnt="6"/>
      <dgm:spPr/>
    </dgm:pt>
    <dgm:pt modelId="{4BF64D70-154A-4039-BF8B-6DC366BEADB5}" type="pres">
      <dgm:prSet presAssocID="{64C26815-749B-43F1-A44C-B4C31748676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C9D194-30BF-4721-8AAA-45BC059E18DC}" type="pres">
      <dgm:prSet presAssocID="{970706E7-5B5C-48AA-8FB2-C31190928CC4}" presName="circ4" presStyleLbl="vennNode1" presStyleIdx="3" presStyleCnt="6"/>
      <dgm:spPr/>
    </dgm:pt>
    <dgm:pt modelId="{DE0B3A1E-6736-45EC-B3EF-57290AC7AD56}" type="pres">
      <dgm:prSet presAssocID="{970706E7-5B5C-48AA-8FB2-C31190928CC4}" presName="circ4Tx" presStyleLbl="revTx" presStyleIdx="0" presStyleCnt="0" custScaleX="1125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60D37B-A147-4B13-A5B3-9CA7F5FE6A1A}" type="pres">
      <dgm:prSet presAssocID="{DFB2C45D-D398-46FA-87E6-4C621498DDCE}" presName="circ5" presStyleLbl="vennNode1" presStyleIdx="4" presStyleCnt="6"/>
      <dgm:spPr/>
    </dgm:pt>
    <dgm:pt modelId="{C15670EA-FD30-4437-9B22-799527A5E972}" type="pres">
      <dgm:prSet presAssocID="{DFB2C45D-D398-46FA-87E6-4C621498DDCE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44CEE5-45E4-4688-B8F6-DF438323D9B9}" type="pres">
      <dgm:prSet presAssocID="{86FBCC80-6913-410C-A25A-461C72169B6C}" presName="circ6" presStyleLbl="vennNode1" presStyleIdx="5" presStyleCnt="6"/>
      <dgm:spPr/>
    </dgm:pt>
    <dgm:pt modelId="{4E4D9610-262E-4938-BD84-822EA7480BEC}" type="pres">
      <dgm:prSet presAssocID="{86FBCC80-6913-410C-A25A-461C72169B6C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B984A11-B0C1-4AB8-87A2-E520F176A4B2}" type="presOf" srcId="{86FBCC80-6913-410C-A25A-461C72169B6C}" destId="{4E4D9610-262E-4938-BD84-822EA7480BEC}" srcOrd="0" destOrd="0" presId="urn:microsoft.com/office/officeart/2005/8/layout/venn1"/>
    <dgm:cxn modelId="{9E1318F4-AF91-4B1E-9516-7DA382D7ABCA}" type="presOf" srcId="{5ADD9ED4-1EAF-4945-8D0B-06D79519121D}" destId="{F4151986-DB16-4D83-B55D-7046D20F57F0}" srcOrd="0" destOrd="0" presId="urn:microsoft.com/office/officeart/2005/8/layout/venn1"/>
    <dgm:cxn modelId="{3922A834-9CBA-4CB5-912B-5B2720CE06F6}" srcId="{5ADD9ED4-1EAF-4945-8D0B-06D79519121D}" destId="{64C26815-749B-43F1-A44C-B4C317486769}" srcOrd="2" destOrd="0" parTransId="{B3D0F7B8-3968-4746-946A-77D2E10EA91A}" sibTransId="{8D138DBF-58B7-43E7-9EBF-342F448A9A57}"/>
    <dgm:cxn modelId="{5EF899E7-3A66-40F1-8C8A-8E88CAECFD28}" type="presOf" srcId="{970706E7-5B5C-48AA-8FB2-C31190928CC4}" destId="{DE0B3A1E-6736-45EC-B3EF-57290AC7AD56}" srcOrd="0" destOrd="0" presId="urn:microsoft.com/office/officeart/2005/8/layout/venn1"/>
    <dgm:cxn modelId="{2A97DAB6-6AEF-4487-AC05-35382C247CA3}" type="presOf" srcId="{64C26815-749B-43F1-A44C-B4C317486769}" destId="{4BF64D70-154A-4039-BF8B-6DC366BEADB5}" srcOrd="0" destOrd="0" presId="urn:microsoft.com/office/officeart/2005/8/layout/venn1"/>
    <dgm:cxn modelId="{2022ECC8-A013-4158-BE0A-D672B580FD2D}" srcId="{5ADD9ED4-1EAF-4945-8D0B-06D79519121D}" destId="{DFB2C45D-D398-46FA-87E6-4C621498DDCE}" srcOrd="4" destOrd="0" parTransId="{3221D7B4-17FC-4CAF-B67A-BA90D3C88A38}" sibTransId="{48E045C0-E151-4941-B987-D77EC781D797}"/>
    <dgm:cxn modelId="{549E025F-201F-4406-884C-9313DD91637C}" srcId="{5ADD9ED4-1EAF-4945-8D0B-06D79519121D}" destId="{970706E7-5B5C-48AA-8FB2-C31190928CC4}" srcOrd="3" destOrd="0" parTransId="{7032E8FC-683E-493C-85B8-C3491ACC342B}" sibTransId="{4E33835D-58CF-4116-829E-489A9AABE555}"/>
    <dgm:cxn modelId="{CE1C3438-7C69-4A2B-ACA7-F1F2C114028D}" srcId="{5ADD9ED4-1EAF-4945-8D0B-06D79519121D}" destId="{5869E3F4-E50A-4156-8ECE-8B1BCF93D3D4}" srcOrd="0" destOrd="0" parTransId="{F71118BE-1684-4405-93B7-E15EF73D200C}" sibTransId="{D47E3986-8037-46CA-A877-798AA664D3F4}"/>
    <dgm:cxn modelId="{2E9B1B38-4DCD-4EDC-A2E0-8666F3C22230}" type="presOf" srcId="{5869E3F4-E50A-4156-8ECE-8B1BCF93D3D4}" destId="{E4C617E0-9264-48A6-BCAC-A684E9EDD305}" srcOrd="0" destOrd="0" presId="urn:microsoft.com/office/officeart/2005/8/layout/venn1"/>
    <dgm:cxn modelId="{C7156CDB-ECC5-4FC8-A88E-806FA76996CF}" type="presOf" srcId="{DFB2C45D-D398-46FA-87E6-4C621498DDCE}" destId="{C15670EA-FD30-4437-9B22-799527A5E972}" srcOrd="0" destOrd="0" presId="urn:microsoft.com/office/officeart/2005/8/layout/venn1"/>
    <dgm:cxn modelId="{49816634-8B73-4FAA-A8B5-A1EBD3453D50}" srcId="{5ADD9ED4-1EAF-4945-8D0B-06D79519121D}" destId="{86FBCC80-6913-410C-A25A-461C72169B6C}" srcOrd="5" destOrd="0" parTransId="{C2DA1C25-1518-45C2-90F3-9AAE1BD00AB2}" sibTransId="{4751DD4B-7D56-4248-B985-AE3920B6225A}"/>
    <dgm:cxn modelId="{58335E09-BEB3-4BCB-B787-56214CE2C477}" type="presOf" srcId="{7B148300-8592-43EC-A7B0-42AE6846EB6A}" destId="{C68615E6-8060-408D-BC0E-BA34C75CB65F}" srcOrd="0" destOrd="0" presId="urn:microsoft.com/office/officeart/2005/8/layout/venn1"/>
    <dgm:cxn modelId="{7A792E96-44F1-4033-B31D-90A7350243B3}" srcId="{5ADD9ED4-1EAF-4945-8D0B-06D79519121D}" destId="{7B148300-8592-43EC-A7B0-42AE6846EB6A}" srcOrd="1" destOrd="0" parTransId="{45311949-DB40-43F9-8B35-6A1B528065AC}" sibTransId="{A977EF5B-BAE2-425E-834E-EF63A2D4EAD2}"/>
    <dgm:cxn modelId="{8879765B-D80C-4107-9A24-C749ED09A24D}" type="presParOf" srcId="{F4151986-DB16-4D83-B55D-7046D20F57F0}" destId="{59AC558D-DD3F-43BD-8DA3-5202F2473437}" srcOrd="0" destOrd="0" presId="urn:microsoft.com/office/officeart/2005/8/layout/venn1"/>
    <dgm:cxn modelId="{109CFC0F-BB28-44AA-BCAD-E7AC84A30A2C}" type="presParOf" srcId="{F4151986-DB16-4D83-B55D-7046D20F57F0}" destId="{E4C617E0-9264-48A6-BCAC-A684E9EDD305}" srcOrd="1" destOrd="0" presId="urn:microsoft.com/office/officeart/2005/8/layout/venn1"/>
    <dgm:cxn modelId="{CFF2A301-C35D-4D77-B750-E3B6170D9D84}" type="presParOf" srcId="{F4151986-DB16-4D83-B55D-7046D20F57F0}" destId="{FDD0A3B6-3B96-4CCE-AABF-C02E35D69830}" srcOrd="2" destOrd="0" presId="urn:microsoft.com/office/officeart/2005/8/layout/venn1"/>
    <dgm:cxn modelId="{92F6FD43-019C-4E0F-AF45-BA66DE59CC7E}" type="presParOf" srcId="{F4151986-DB16-4D83-B55D-7046D20F57F0}" destId="{C68615E6-8060-408D-BC0E-BA34C75CB65F}" srcOrd="3" destOrd="0" presId="urn:microsoft.com/office/officeart/2005/8/layout/venn1"/>
    <dgm:cxn modelId="{03BAA09E-3379-426C-9DEA-E7B0876E44D2}" type="presParOf" srcId="{F4151986-DB16-4D83-B55D-7046D20F57F0}" destId="{0E3CE13F-955D-444D-ACCB-D067290616AB}" srcOrd="4" destOrd="0" presId="urn:microsoft.com/office/officeart/2005/8/layout/venn1"/>
    <dgm:cxn modelId="{C2D4688D-3040-4A42-8F4D-C3AA6C0559C5}" type="presParOf" srcId="{F4151986-DB16-4D83-B55D-7046D20F57F0}" destId="{4BF64D70-154A-4039-BF8B-6DC366BEADB5}" srcOrd="5" destOrd="0" presId="urn:microsoft.com/office/officeart/2005/8/layout/venn1"/>
    <dgm:cxn modelId="{73CAEC31-5239-4254-BACC-DCE2026420CE}" type="presParOf" srcId="{F4151986-DB16-4D83-B55D-7046D20F57F0}" destId="{61C9D194-30BF-4721-8AAA-45BC059E18DC}" srcOrd="6" destOrd="0" presId="urn:microsoft.com/office/officeart/2005/8/layout/venn1"/>
    <dgm:cxn modelId="{089E3DC8-1945-493C-8C2F-15C0F11A54BB}" type="presParOf" srcId="{F4151986-DB16-4D83-B55D-7046D20F57F0}" destId="{DE0B3A1E-6736-45EC-B3EF-57290AC7AD56}" srcOrd="7" destOrd="0" presId="urn:microsoft.com/office/officeart/2005/8/layout/venn1"/>
    <dgm:cxn modelId="{21A57B1F-B3F9-4768-BA60-58E6284BA8BA}" type="presParOf" srcId="{F4151986-DB16-4D83-B55D-7046D20F57F0}" destId="{B760D37B-A147-4B13-A5B3-9CA7F5FE6A1A}" srcOrd="8" destOrd="0" presId="urn:microsoft.com/office/officeart/2005/8/layout/venn1"/>
    <dgm:cxn modelId="{5483C6B2-4A0C-4114-8B31-D64B8A1C57EB}" type="presParOf" srcId="{F4151986-DB16-4D83-B55D-7046D20F57F0}" destId="{C15670EA-FD30-4437-9B22-799527A5E972}" srcOrd="9" destOrd="0" presId="urn:microsoft.com/office/officeart/2005/8/layout/venn1"/>
    <dgm:cxn modelId="{91D1CEA0-BC25-4630-B5B4-DFC691EAC0C8}" type="presParOf" srcId="{F4151986-DB16-4D83-B55D-7046D20F57F0}" destId="{2F44CEE5-45E4-4688-B8F6-DF438323D9B9}" srcOrd="10" destOrd="0" presId="urn:microsoft.com/office/officeart/2005/8/layout/venn1"/>
    <dgm:cxn modelId="{02F534F9-AAC7-444B-97AB-0D20DCFEE531}" type="presParOf" srcId="{F4151986-DB16-4D83-B55D-7046D20F57F0}" destId="{4E4D9610-262E-4938-BD84-822EA7480BEC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905466-744D-4F4F-BEF6-1F45050C061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9DB262E-E841-4AEB-893A-91E4AB0234F7}">
      <dgm:prSet/>
      <dgm:spPr>
        <a:solidFill>
          <a:srgbClr val="F83E54"/>
        </a:solidFill>
      </dgm:spPr>
      <dgm:t>
        <a:bodyPr/>
        <a:lstStyle/>
        <a:p>
          <a:pPr rtl="0"/>
          <a:r>
            <a:rPr lang="en-GB" b="1" dirty="0" smtClean="0">
              <a:solidFill>
                <a:schemeClr val="bg1"/>
              </a:solidFill>
            </a:rPr>
            <a:t>GEO Task Team:</a:t>
          </a:r>
          <a:r>
            <a:rPr lang="en-GB" dirty="0" smtClean="0">
              <a:solidFill>
                <a:schemeClr val="bg1"/>
              </a:solidFill>
            </a:rPr>
            <a:t> GÉANT NA3 (Lead), WMO, </a:t>
          </a:r>
          <a:r>
            <a:rPr lang="en-GB" dirty="0" err="1" smtClean="0">
              <a:solidFill>
                <a:schemeClr val="bg1"/>
              </a:solidFill>
            </a:rPr>
            <a:t>M</a:t>
          </a:r>
          <a:r>
            <a:rPr lang="en-GB" dirty="0" err="1" smtClean="0">
              <a:solidFill>
                <a:schemeClr val="bg1"/>
              </a:solidFill>
              <a:latin typeface="Calibri" panose="020F0502020204030204" pitchFamily="34" charset="0"/>
            </a:rPr>
            <a:t>é</a:t>
          </a:r>
          <a:r>
            <a:rPr lang="en-GB" dirty="0" err="1" smtClean="0">
              <a:solidFill>
                <a:schemeClr val="bg1"/>
              </a:solidFill>
            </a:rPr>
            <a:t>t</a:t>
          </a:r>
          <a:r>
            <a:rPr lang="en-GB" dirty="0" err="1" smtClean="0">
              <a:solidFill>
                <a:schemeClr val="bg1"/>
              </a:solidFill>
              <a:latin typeface="Calibri" panose="020F0502020204030204" pitchFamily="34" charset="0"/>
            </a:rPr>
            <a:t>é</a:t>
          </a:r>
          <a:r>
            <a:rPr lang="en-GB" dirty="0" err="1" smtClean="0">
              <a:solidFill>
                <a:schemeClr val="bg1"/>
              </a:solidFill>
            </a:rPr>
            <a:t>o</a:t>
          </a:r>
          <a:r>
            <a:rPr lang="en-GB" dirty="0" smtClean="0">
              <a:solidFill>
                <a:schemeClr val="bg1"/>
              </a:solidFill>
            </a:rPr>
            <a:t> France, DWD, EUMETSAT, GEO Secretariat</a:t>
          </a:r>
          <a:endParaRPr lang="en-GB" dirty="0">
            <a:solidFill>
              <a:schemeClr val="bg1"/>
            </a:solidFill>
          </a:endParaRPr>
        </a:p>
      </dgm:t>
    </dgm:pt>
    <dgm:pt modelId="{C879C3B0-C91B-4102-B14E-F5BB815CB260}" type="parTrans" cxnId="{6B972DDC-057C-411C-B193-3E30910074B6}">
      <dgm:prSet/>
      <dgm:spPr/>
      <dgm:t>
        <a:bodyPr/>
        <a:lstStyle/>
        <a:p>
          <a:endParaRPr lang="en-GB"/>
        </a:p>
      </dgm:t>
    </dgm:pt>
    <dgm:pt modelId="{4E8D4110-6702-4517-A0F6-6BF7BFA25354}" type="sibTrans" cxnId="{6B972DDC-057C-411C-B193-3E30910074B6}">
      <dgm:prSet/>
      <dgm:spPr/>
      <dgm:t>
        <a:bodyPr/>
        <a:lstStyle/>
        <a:p>
          <a:endParaRPr lang="en-GB"/>
        </a:p>
      </dgm:t>
    </dgm:pt>
    <dgm:pt modelId="{DE21C0C1-C91A-4041-9D2A-CBB8005E39A2}" type="pres">
      <dgm:prSet presAssocID="{BB905466-744D-4F4F-BEF6-1F45050C061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7992BA3-BB48-4605-B068-8F71A35951FD}" type="pres">
      <dgm:prSet presAssocID="{F9DB262E-E841-4AEB-893A-91E4AB0234F7}" presName="circ1TxSh" presStyleLbl="vennNode1" presStyleIdx="0" presStyleCnt="1" custLinFactNeighborX="-56494" custLinFactNeighborY="-5159"/>
      <dgm:spPr/>
      <dgm:t>
        <a:bodyPr/>
        <a:lstStyle/>
        <a:p>
          <a:endParaRPr lang="en-GB"/>
        </a:p>
      </dgm:t>
    </dgm:pt>
  </dgm:ptLst>
  <dgm:cxnLst>
    <dgm:cxn modelId="{D17F4366-CF17-47B8-AB36-279859092C13}" type="presOf" srcId="{BB905466-744D-4F4F-BEF6-1F45050C061F}" destId="{DE21C0C1-C91A-4041-9D2A-CBB8005E39A2}" srcOrd="0" destOrd="0" presId="urn:microsoft.com/office/officeart/2005/8/layout/venn1"/>
    <dgm:cxn modelId="{930867CB-EF73-481B-B943-A7C5A097DF77}" type="presOf" srcId="{F9DB262E-E841-4AEB-893A-91E4AB0234F7}" destId="{97992BA3-BB48-4605-B068-8F71A35951FD}" srcOrd="0" destOrd="0" presId="urn:microsoft.com/office/officeart/2005/8/layout/venn1"/>
    <dgm:cxn modelId="{6B972DDC-057C-411C-B193-3E30910074B6}" srcId="{BB905466-744D-4F4F-BEF6-1F45050C061F}" destId="{F9DB262E-E841-4AEB-893A-91E4AB0234F7}" srcOrd="0" destOrd="0" parTransId="{C879C3B0-C91B-4102-B14E-F5BB815CB260}" sibTransId="{4E8D4110-6702-4517-A0F6-6BF7BFA25354}"/>
    <dgm:cxn modelId="{787C9A87-06E4-4C46-90A7-7D0D9288E38C}" type="presParOf" srcId="{DE21C0C1-C91A-4041-9D2A-CBB8005E39A2}" destId="{97992BA3-BB48-4605-B068-8F71A35951F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8E75A9-394A-4CAA-895D-49C121C6CD8B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C6427C2F-2C76-4DB2-B635-34B3F838127B}">
      <dgm:prSet custT="1"/>
      <dgm:spPr/>
      <dgm:t>
        <a:bodyPr/>
        <a:lstStyle/>
        <a:p>
          <a:pPr rtl="0"/>
          <a:r>
            <a:rPr lang="en-GB" sz="1600" dirty="0" smtClean="0"/>
            <a:t>1. Integration of all 11 nodes into </a:t>
          </a:r>
          <a:r>
            <a:rPr lang="en-GB" sz="1600" dirty="0" err="1" smtClean="0"/>
            <a:t>eduGAIN</a:t>
          </a:r>
          <a:endParaRPr lang="en-GB" sz="1600" dirty="0"/>
        </a:p>
      </dgm:t>
    </dgm:pt>
    <dgm:pt modelId="{AAFF68F5-7C2C-4FA9-B05B-9EDE54D3DD97}" type="parTrans" cxnId="{7E01528D-C464-4B6D-8345-455A70B5955F}">
      <dgm:prSet/>
      <dgm:spPr/>
      <dgm:t>
        <a:bodyPr/>
        <a:lstStyle/>
        <a:p>
          <a:endParaRPr lang="en-GB"/>
        </a:p>
      </dgm:t>
    </dgm:pt>
    <dgm:pt modelId="{0848EB3A-3ECD-441E-9868-2D813ED2AD96}" type="sibTrans" cxnId="{7E01528D-C464-4B6D-8345-455A70B5955F}">
      <dgm:prSet/>
      <dgm:spPr/>
      <dgm:t>
        <a:bodyPr/>
        <a:lstStyle/>
        <a:p>
          <a:endParaRPr lang="en-GB"/>
        </a:p>
      </dgm:t>
    </dgm:pt>
    <dgm:pt modelId="{D66AB3EF-4118-4A4D-889B-4AF8BD5679B8}">
      <dgm:prSet custT="1"/>
      <dgm:spPr/>
      <dgm:t>
        <a:bodyPr/>
        <a:lstStyle/>
        <a:p>
          <a:pPr rtl="0"/>
          <a:r>
            <a:rPr lang="en-GB" sz="1600" dirty="0" smtClean="0"/>
            <a:t>2. Set up an EIDA </a:t>
          </a:r>
          <a:r>
            <a:rPr lang="en-GB" sz="1600" dirty="0" err="1" smtClean="0"/>
            <a:t>IdP</a:t>
          </a:r>
          <a:r>
            <a:rPr lang="en-GB" sz="1600" dirty="0" smtClean="0"/>
            <a:t> hosted at GFZ, integrate into </a:t>
          </a:r>
          <a:r>
            <a:rPr lang="en-GB" sz="1600" dirty="0" err="1" smtClean="0"/>
            <a:t>eduGAIN</a:t>
          </a:r>
          <a:endParaRPr lang="en-GB" sz="1600" dirty="0"/>
        </a:p>
      </dgm:t>
    </dgm:pt>
    <dgm:pt modelId="{C37011FC-71E2-4BBB-8DAE-59076B8FBD8E}" type="parTrans" cxnId="{032545C9-8C02-468F-A629-FE2921493972}">
      <dgm:prSet/>
      <dgm:spPr/>
      <dgm:t>
        <a:bodyPr/>
        <a:lstStyle/>
        <a:p>
          <a:endParaRPr lang="en-GB"/>
        </a:p>
      </dgm:t>
    </dgm:pt>
    <dgm:pt modelId="{1C729681-547A-4F04-B804-867ECE7D94B5}" type="sibTrans" cxnId="{032545C9-8C02-468F-A629-FE2921493972}">
      <dgm:prSet/>
      <dgm:spPr/>
      <dgm:t>
        <a:bodyPr/>
        <a:lstStyle/>
        <a:p>
          <a:endParaRPr lang="en-GB"/>
        </a:p>
      </dgm:t>
    </dgm:pt>
    <dgm:pt modelId="{A2A058CC-C87D-46EA-BE1B-3E75B76A8B3B}">
      <dgm:prSet custT="1"/>
      <dgm:spPr/>
      <dgm:t>
        <a:bodyPr/>
        <a:lstStyle/>
        <a:p>
          <a:pPr rtl="0"/>
          <a:r>
            <a:rPr lang="en-GB" sz="1600" dirty="0" smtClean="0"/>
            <a:t>3. Development of Service Provider Pilot “EIDA Authentication Service (EAS)”</a:t>
          </a:r>
          <a:endParaRPr lang="en-GB" sz="1600" dirty="0"/>
        </a:p>
      </dgm:t>
    </dgm:pt>
    <dgm:pt modelId="{B354B472-3110-496B-8D14-23DA5DF0C89B}" type="parTrans" cxnId="{6E3A9800-952D-4FA9-92D7-1DCC080F355C}">
      <dgm:prSet/>
      <dgm:spPr/>
      <dgm:t>
        <a:bodyPr/>
        <a:lstStyle/>
        <a:p>
          <a:endParaRPr lang="en-GB"/>
        </a:p>
      </dgm:t>
    </dgm:pt>
    <dgm:pt modelId="{01C9E9CB-8EB0-4382-AFB2-D587BDD112E3}" type="sibTrans" cxnId="{6E3A9800-952D-4FA9-92D7-1DCC080F355C}">
      <dgm:prSet/>
      <dgm:spPr/>
      <dgm:t>
        <a:bodyPr/>
        <a:lstStyle/>
        <a:p>
          <a:endParaRPr lang="en-GB"/>
        </a:p>
      </dgm:t>
    </dgm:pt>
    <dgm:pt modelId="{3898927C-6305-4ADA-AED3-695FA2582E2F}">
      <dgm:prSet custT="1"/>
      <dgm:spPr/>
      <dgm:t>
        <a:bodyPr/>
        <a:lstStyle/>
        <a:p>
          <a:pPr rtl="0"/>
          <a:r>
            <a:rPr lang="en-GB" sz="1600" dirty="0" smtClean="0"/>
            <a:t>4. Support move from SP prototype into production</a:t>
          </a:r>
          <a:endParaRPr lang="en-GB" sz="1600" dirty="0"/>
        </a:p>
      </dgm:t>
    </dgm:pt>
    <dgm:pt modelId="{85412ABB-C4AD-4B21-8EB6-3A705716D755}" type="parTrans" cxnId="{EB75D2A8-A8CF-4141-99EB-AAE040D8F4B4}">
      <dgm:prSet/>
      <dgm:spPr/>
      <dgm:t>
        <a:bodyPr/>
        <a:lstStyle/>
        <a:p>
          <a:endParaRPr lang="en-GB"/>
        </a:p>
      </dgm:t>
    </dgm:pt>
    <dgm:pt modelId="{4EDC5DA7-5B15-487D-AAE7-BD75298CF9F1}" type="sibTrans" cxnId="{EB75D2A8-A8CF-4141-99EB-AAE040D8F4B4}">
      <dgm:prSet/>
      <dgm:spPr/>
      <dgm:t>
        <a:bodyPr/>
        <a:lstStyle/>
        <a:p>
          <a:endParaRPr lang="en-GB"/>
        </a:p>
      </dgm:t>
    </dgm:pt>
    <dgm:pt modelId="{CD29AC0D-5BA7-43E4-9756-A30B383A348D}" type="pres">
      <dgm:prSet presAssocID="{8C8E75A9-394A-4CAA-895D-49C121C6CD8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CDB7F2B-D95F-4D1A-8C5D-2C42CEC731EB}" type="pres">
      <dgm:prSet presAssocID="{C6427C2F-2C76-4DB2-B635-34B3F838127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E52401-74A7-45E2-9797-DFAD7CF5FA16}" type="pres">
      <dgm:prSet presAssocID="{0848EB3A-3ECD-441E-9868-2D813ED2AD96}" presName="sibTrans" presStyleLbl="sibTrans2D1" presStyleIdx="0" presStyleCnt="3"/>
      <dgm:spPr/>
      <dgm:t>
        <a:bodyPr/>
        <a:lstStyle/>
        <a:p>
          <a:endParaRPr lang="en-GB"/>
        </a:p>
      </dgm:t>
    </dgm:pt>
    <dgm:pt modelId="{DE436F8B-445F-4172-A40A-F1F3C83BF88E}" type="pres">
      <dgm:prSet presAssocID="{0848EB3A-3ECD-441E-9868-2D813ED2AD96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DF2F8FFA-86E9-42B8-889A-C10E798FD3B2}" type="pres">
      <dgm:prSet presAssocID="{D66AB3EF-4118-4A4D-889B-4AF8BD5679B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263977-B973-4CFD-98A8-D6054B40EC3D}" type="pres">
      <dgm:prSet presAssocID="{1C729681-547A-4F04-B804-867ECE7D94B5}" presName="sibTrans" presStyleLbl="sibTrans2D1" presStyleIdx="1" presStyleCnt="3"/>
      <dgm:spPr/>
      <dgm:t>
        <a:bodyPr/>
        <a:lstStyle/>
        <a:p>
          <a:endParaRPr lang="en-GB"/>
        </a:p>
      </dgm:t>
    </dgm:pt>
    <dgm:pt modelId="{F8BFDD13-B1CD-4447-8D3E-083029C132A3}" type="pres">
      <dgm:prSet presAssocID="{1C729681-547A-4F04-B804-867ECE7D94B5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2B100636-1CBD-48B6-B09F-A0A3AAF817D1}" type="pres">
      <dgm:prSet presAssocID="{A2A058CC-C87D-46EA-BE1B-3E75B76A8B3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C90DD7-69C8-450A-A8E6-0D5150969C26}" type="pres">
      <dgm:prSet presAssocID="{01C9E9CB-8EB0-4382-AFB2-D587BDD112E3}" presName="sibTrans" presStyleLbl="sibTrans2D1" presStyleIdx="2" presStyleCnt="3"/>
      <dgm:spPr/>
      <dgm:t>
        <a:bodyPr/>
        <a:lstStyle/>
        <a:p>
          <a:endParaRPr lang="en-GB"/>
        </a:p>
      </dgm:t>
    </dgm:pt>
    <dgm:pt modelId="{39CEB4BF-AFA3-4A60-A0A9-D9D0D710B151}" type="pres">
      <dgm:prSet presAssocID="{01C9E9CB-8EB0-4382-AFB2-D587BDD112E3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FD3D5F2A-468D-4679-8AA5-FC80BFC76CE8}" type="pres">
      <dgm:prSet presAssocID="{3898927C-6305-4ADA-AED3-695FA2582E2F}" presName="node" presStyleLbl="node1" presStyleIdx="3" presStyleCnt="4" custScaleX="10367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60FD876-F506-4C46-A471-1A5BE175EB70}" type="presOf" srcId="{C6427C2F-2C76-4DB2-B635-34B3F838127B}" destId="{ECDB7F2B-D95F-4D1A-8C5D-2C42CEC731EB}" srcOrd="0" destOrd="0" presId="urn:microsoft.com/office/officeart/2005/8/layout/process1"/>
    <dgm:cxn modelId="{A2538EB0-D5CE-4F9E-B15F-4F3FB18FF902}" type="presOf" srcId="{1C729681-547A-4F04-B804-867ECE7D94B5}" destId="{72263977-B973-4CFD-98A8-D6054B40EC3D}" srcOrd="0" destOrd="0" presId="urn:microsoft.com/office/officeart/2005/8/layout/process1"/>
    <dgm:cxn modelId="{7E01528D-C464-4B6D-8345-455A70B5955F}" srcId="{8C8E75A9-394A-4CAA-895D-49C121C6CD8B}" destId="{C6427C2F-2C76-4DB2-B635-34B3F838127B}" srcOrd="0" destOrd="0" parTransId="{AAFF68F5-7C2C-4FA9-B05B-9EDE54D3DD97}" sibTransId="{0848EB3A-3ECD-441E-9868-2D813ED2AD96}"/>
    <dgm:cxn modelId="{4A06C0E2-0340-46F6-858F-808135DAEF82}" type="presOf" srcId="{1C729681-547A-4F04-B804-867ECE7D94B5}" destId="{F8BFDD13-B1CD-4447-8D3E-083029C132A3}" srcOrd="1" destOrd="0" presId="urn:microsoft.com/office/officeart/2005/8/layout/process1"/>
    <dgm:cxn modelId="{EB75D2A8-A8CF-4141-99EB-AAE040D8F4B4}" srcId="{8C8E75A9-394A-4CAA-895D-49C121C6CD8B}" destId="{3898927C-6305-4ADA-AED3-695FA2582E2F}" srcOrd="3" destOrd="0" parTransId="{85412ABB-C4AD-4B21-8EB6-3A705716D755}" sibTransId="{4EDC5DA7-5B15-487D-AAE7-BD75298CF9F1}"/>
    <dgm:cxn modelId="{032545C9-8C02-468F-A629-FE2921493972}" srcId="{8C8E75A9-394A-4CAA-895D-49C121C6CD8B}" destId="{D66AB3EF-4118-4A4D-889B-4AF8BD5679B8}" srcOrd="1" destOrd="0" parTransId="{C37011FC-71E2-4BBB-8DAE-59076B8FBD8E}" sibTransId="{1C729681-547A-4F04-B804-867ECE7D94B5}"/>
    <dgm:cxn modelId="{FEA9FEA2-594F-4E25-B0A9-176B2E71F715}" type="presOf" srcId="{A2A058CC-C87D-46EA-BE1B-3E75B76A8B3B}" destId="{2B100636-1CBD-48B6-B09F-A0A3AAF817D1}" srcOrd="0" destOrd="0" presId="urn:microsoft.com/office/officeart/2005/8/layout/process1"/>
    <dgm:cxn modelId="{F6432D02-5E44-4D36-8033-9F1841448537}" type="presOf" srcId="{01C9E9CB-8EB0-4382-AFB2-D587BDD112E3}" destId="{EAC90DD7-69C8-450A-A8E6-0D5150969C26}" srcOrd="0" destOrd="0" presId="urn:microsoft.com/office/officeart/2005/8/layout/process1"/>
    <dgm:cxn modelId="{EDFD94A7-ACFF-485A-8189-5A7D3BA0AE04}" type="presOf" srcId="{0848EB3A-3ECD-441E-9868-2D813ED2AD96}" destId="{DE436F8B-445F-4172-A40A-F1F3C83BF88E}" srcOrd="1" destOrd="0" presId="urn:microsoft.com/office/officeart/2005/8/layout/process1"/>
    <dgm:cxn modelId="{349F7E3A-6527-4A94-882F-3B8E5C5D7152}" type="presOf" srcId="{D66AB3EF-4118-4A4D-889B-4AF8BD5679B8}" destId="{DF2F8FFA-86E9-42B8-889A-C10E798FD3B2}" srcOrd="0" destOrd="0" presId="urn:microsoft.com/office/officeart/2005/8/layout/process1"/>
    <dgm:cxn modelId="{7E7DBC63-999D-4BD7-84B8-A1D4C5945F58}" type="presOf" srcId="{8C8E75A9-394A-4CAA-895D-49C121C6CD8B}" destId="{CD29AC0D-5BA7-43E4-9756-A30B383A348D}" srcOrd="0" destOrd="0" presId="urn:microsoft.com/office/officeart/2005/8/layout/process1"/>
    <dgm:cxn modelId="{C0A3BF8D-B3CB-4B6D-96A0-0420E39F0CFA}" type="presOf" srcId="{3898927C-6305-4ADA-AED3-695FA2582E2F}" destId="{FD3D5F2A-468D-4679-8AA5-FC80BFC76CE8}" srcOrd="0" destOrd="0" presId="urn:microsoft.com/office/officeart/2005/8/layout/process1"/>
    <dgm:cxn modelId="{6E3A9800-952D-4FA9-92D7-1DCC080F355C}" srcId="{8C8E75A9-394A-4CAA-895D-49C121C6CD8B}" destId="{A2A058CC-C87D-46EA-BE1B-3E75B76A8B3B}" srcOrd="2" destOrd="0" parTransId="{B354B472-3110-496B-8D14-23DA5DF0C89B}" sibTransId="{01C9E9CB-8EB0-4382-AFB2-D587BDD112E3}"/>
    <dgm:cxn modelId="{A0E70B1F-A828-4918-BEA6-E4896D23EB97}" type="presOf" srcId="{0848EB3A-3ECD-441E-9868-2D813ED2AD96}" destId="{25E52401-74A7-45E2-9797-DFAD7CF5FA16}" srcOrd="0" destOrd="0" presId="urn:microsoft.com/office/officeart/2005/8/layout/process1"/>
    <dgm:cxn modelId="{35BC1AC3-ED1D-4573-BBDB-28CFEA146EA7}" type="presOf" srcId="{01C9E9CB-8EB0-4382-AFB2-D587BDD112E3}" destId="{39CEB4BF-AFA3-4A60-A0A9-D9D0D710B151}" srcOrd="1" destOrd="0" presId="urn:microsoft.com/office/officeart/2005/8/layout/process1"/>
    <dgm:cxn modelId="{E74C5194-9F89-4223-8332-5AD45620E7A7}" type="presParOf" srcId="{CD29AC0D-5BA7-43E4-9756-A30B383A348D}" destId="{ECDB7F2B-D95F-4D1A-8C5D-2C42CEC731EB}" srcOrd="0" destOrd="0" presId="urn:microsoft.com/office/officeart/2005/8/layout/process1"/>
    <dgm:cxn modelId="{4F143734-1ADC-4A35-B3DA-A5E58F1ED661}" type="presParOf" srcId="{CD29AC0D-5BA7-43E4-9756-A30B383A348D}" destId="{25E52401-74A7-45E2-9797-DFAD7CF5FA16}" srcOrd="1" destOrd="0" presId="urn:microsoft.com/office/officeart/2005/8/layout/process1"/>
    <dgm:cxn modelId="{9DBC6291-9E34-4BFD-AEE3-D8ACAE0DC0CE}" type="presParOf" srcId="{25E52401-74A7-45E2-9797-DFAD7CF5FA16}" destId="{DE436F8B-445F-4172-A40A-F1F3C83BF88E}" srcOrd="0" destOrd="0" presId="urn:microsoft.com/office/officeart/2005/8/layout/process1"/>
    <dgm:cxn modelId="{9300C740-815B-446B-BA2A-AB7247C51971}" type="presParOf" srcId="{CD29AC0D-5BA7-43E4-9756-A30B383A348D}" destId="{DF2F8FFA-86E9-42B8-889A-C10E798FD3B2}" srcOrd="2" destOrd="0" presId="urn:microsoft.com/office/officeart/2005/8/layout/process1"/>
    <dgm:cxn modelId="{BFB020F3-A06F-4C90-AB40-96588CBFAF5E}" type="presParOf" srcId="{CD29AC0D-5BA7-43E4-9756-A30B383A348D}" destId="{72263977-B973-4CFD-98A8-D6054B40EC3D}" srcOrd="3" destOrd="0" presId="urn:microsoft.com/office/officeart/2005/8/layout/process1"/>
    <dgm:cxn modelId="{5A87DB9B-67B1-4A62-8D05-7A0913BDFFDC}" type="presParOf" srcId="{72263977-B973-4CFD-98A8-D6054B40EC3D}" destId="{F8BFDD13-B1CD-4447-8D3E-083029C132A3}" srcOrd="0" destOrd="0" presId="urn:microsoft.com/office/officeart/2005/8/layout/process1"/>
    <dgm:cxn modelId="{BCD4F828-93D1-44FA-B5B2-6688EF0664BC}" type="presParOf" srcId="{CD29AC0D-5BA7-43E4-9756-A30B383A348D}" destId="{2B100636-1CBD-48B6-B09F-A0A3AAF817D1}" srcOrd="4" destOrd="0" presId="urn:microsoft.com/office/officeart/2005/8/layout/process1"/>
    <dgm:cxn modelId="{767F4CF0-A974-4F33-A4C8-CAB83AD66DF3}" type="presParOf" srcId="{CD29AC0D-5BA7-43E4-9756-A30B383A348D}" destId="{EAC90DD7-69C8-450A-A8E6-0D5150969C26}" srcOrd="5" destOrd="0" presId="urn:microsoft.com/office/officeart/2005/8/layout/process1"/>
    <dgm:cxn modelId="{E83747B4-63D8-4193-9FAE-3E6559F054D0}" type="presParOf" srcId="{EAC90DD7-69C8-450A-A8E6-0D5150969C26}" destId="{39CEB4BF-AFA3-4A60-A0A9-D9D0D710B151}" srcOrd="0" destOrd="0" presId="urn:microsoft.com/office/officeart/2005/8/layout/process1"/>
    <dgm:cxn modelId="{D7E41A71-C830-4045-A78D-EE7407C1EA05}" type="presParOf" srcId="{CD29AC0D-5BA7-43E4-9756-A30B383A348D}" destId="{FD3D5F2A-468D-4679-8AA5-FC80BFC76CE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C558D-DD3F-43BD-8DA3-5202F2473437}">
      <dsp:nvSpPr>
        <dsp:cNvPr id="0" name=""/>
        <dsp:cNvSpPr/>
      </dsp:nvSpPr>
      <dsp:spPr>
        <a:xfrm>
          <a:off x="3304815" y="1027875"/>
          <a:ext cx="1357022" cy="13570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4C617E0-9264-48A6-BCAC-A684E9EDD305}">
      <dsp:nvSpPr>
        <dsp:cNvPr id="0" name=""/>
        <dsp:cNvSpPr/>
      </dsp:nvSpPr>
      <dsp:spPr>
        <a:xfrm>
          <a:off x="2950590" y="-14948"/>
          <a:ext cx="2065472" cy="98383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High-Energy Physics and Astronomy</a:t>
          </a:r>
          <a:endParaRPr lang="en-GB" sz="2000" kern="1200" dirty="0"/>
        </a:p>
      </dsp:txBody>
      <dsp:txXfrm>
        <a:off x="2950590" y="-14948"/>
        <a:ext cx="2065472" cy="983837"/>
      </dsp:txXfrm>
    </dsp:sp>
    <dsp:sp modelId="{FDD0A3B6-3B96-4CCE-AABF-C02E35D69830}">
      <dsp:nvSpPr>
        <dsp:cNvPr id="0" name=""/>
        <dsp:cNvSpPr/>
      </dsp:nvSpPr>
      <dsp:spPr>
        <a:xfrm>
          <a:off x="3745282" y="1282206"/>
          <a:ext cx="1357022" cy="13570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68615E6-8060-408D-BC0E-BA34C75CB65F}">
      <dsp:nvSpPr>
        <dsp:cNvPr id="0" name=""/>
        <dsp:cNvSpPr/>
      </dsp:nvSpPr>
      <dsp:spPr>
        <a:xfrm>
          <a:off x="5202950" y="894989"/>
          <a:ext cx="1607505" cy="101204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Earth Sciences and Observations</a:t>
          </a:r>
          <a:endParaRPr lang="en-GB" sz="2000" kern="1200" dirty="0"/>
        </a:p>
      </dsp:txBody>
      <dsp:txXfrm>
        <a:off x="5202950" y="894989"/>
        <a:ext cx="1607505" cy="1012046"/>
      </dsp:txXfrm>
    </dsp:sp>
    <dsp:sp modelId="{0E3CE13F-955D-444D-ACCB-D067290616AB}">
      <dsp:nvSpPr>
        <dsp:cNvPr id="0" name=""/>
        <dsp:cNvSpPr/>
      </dsp:nvSpPr>
      <dsp:spPr>
        <a:xfrm>
          <a:off x="3745282" y="1790870"/>
          <a:ext cx="1357022" cy="13570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BF64D70-154A-4039-BF8B-6DC366BEADB5}">
      <dsp:nvSpPr>
        <dsp:cNvPr id="0" name=""/>
        <dsp:cNvSpPr/>
      </dsp:nvSpPr>
      <dsp:spPr>
        <a:xfrm>
          <a:off x="5202950" y="2404258"/>
          <a:ext cx="1607505" cy="113085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Future Internet Projects</a:t>
          </a:r>
          <a:endParaRPr lang="en-GB" sz="2000" kern="1200" dirty="0"/>
        </a:p>
      </dsp:txBody>
      <dsp:txXfrm>
        <a:off x="5202950" y="2404258"/>
        <a:ext cx="1607505" cy="1130851"/>
      </dsp:txXfrm>
    </dsp:sp>
    <dsp:sp modelId="{61C9D194-30BF-4721-8AAA-45BC059E18DC}">
      <dsp:nvSpPr>
        <dsp:cNvPr id="0" name=""/>
        <dsp:cNvSpPr/>
      </dsp:nvSpPr>
      <dsp:spPr>
        <a:xfrm>
          <a:off x="3304815" y="2045641"/>
          <a:ext cx="1357022" cy="13570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E0B3A1E-6736-45EC-B3EF-57290AC7AD56}">
      <dsp:nvSpPr>
        <dsp:cNvPr id="0" name=""/>
        <dsp:cNvSpPr/>
      </dsp:nvSpPr>
      <dsp:spPr>
        <a:xfrm>
          <a:off x="3028330" y="3491108"/>
          <a:ext cx="1909991" cy="92404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E-Infrastructures </a:t>
          </a:r>
          <a:endParaRPr lang="en-GB" sz="2000" kern="1200" dirty="0"/>
        </a:p>
      </dsp:txBody>
      <dsp:txXfrm>
        <a:off x="3028330" y="3491108"/>
        <a:ext cx="1909991" cy="924042"/>
      </dsp:txXfrm>
    </dsp:sp>
    <dsp:sp modelId="{B760D37B-A147-4B13-A5B3-9CA7F5FE6A1A}">
      <dsp:nvSpPr>
        <dsp:cNvPr id="0" name=""/>
        <dsp:cNvSpPr/>
      </dsp:nvSpPr>
      <dsp:spPr>
        <a:xfrm>
          <a:off x="2864348" y="1790870"/>
          <a:ext cx="1357022" cy="13570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15670EA-FD30-4437-9B22-799527A5E972}">
      <dsp:nvSpPr>
        <dsp:cNvPr id="0" name=""/>
        <dsp:cNvSpPr/>
      </dsp:nvSpPr>
      <dsp:spPr>
        <a:xfrm>
          <a:off x="1156196" y="2404258"/>
          <a:ext cx="1607505" cy="113085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Life Sciences </a:t>
          </a:r>
          <a:endParaRPr lang="en-GB" sz="2000" kern="1200" dirty="0"/>
        </a:p>
      </dsp:txBody>
      <dsp:txXfrm>
        <a:off x="1156196" y="2404258"/>
        <a:ext cx="1607505" cy="1130851"/>
      </dsp:txXfrm>
    </dsp:sp>
    <dsp:sp modelId="{2F44CEE5-45E4-4688-B8F6-DF438323D9B9}">
      <dsp:nvSpPr>
        <dsp:cNvPr id="0" name=""/>
        <dsp:cNvSpPr/>
      </dsp:nvSpPr>
      <dsp:spPr>
        <a:xfrm>
          <a:off x="2864348" y="1282206"/>
          <a:ext cx="1357022" cy="13570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E4D9610-262E-4938-BD84-822EA7480BEC}">
      <dsp:nvSpPr>
        <dsp:cNvPr id="0" name=""/>
        <dsp:cNvSpPr/>
      </dsp:nvSpPr>
      <dsp:spPr>
        <a:xfrm>
          <a:off x="1156196" y="894989"/>
          <a:ext cx="1607505" cy="113085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Social Sciences, Arts and Humanities </a:t>
          </a:r>
          <a:endParaRPr lang="en-GB" sz="2000" kern="1200" dirty="0"/>
        </a:p>
      </dsp:txBody>
      <dsp:txXfrm>
        <a:off x="1156196" y="894989"/>
        <a:ext cx="1607505" cy="11308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92BA3-BB48-4605-B068-8F71A35951FD}">
      <dsp:nvSpPr>
        <dsp:cNvPr id="0" name=""/>
        <dsp:cNvSpPr/>
      </dsp:nvSpPr>
      <dsp:spPr>
        <a:xfrm>
          <a:off x="0" y="0"/>
          <a:ext cx="2326480" cy="2326480"/>
        </a:xfrm>
        <a:prstGeom prst="ellipse">
          <a:avLst/>
        </a:prstGeom>
        <a:solidFill>
          <a:srgbClr val="F83E5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bg1"/>
              </a:solidFill>
            </a:rPr>
            <a:t>GEO Task Team:</a:t>
          </a:r>
          <a:r>
            <a:rPr lang="en-GB" sz="1800" kern="1200" dirty="0" smtClean="0">
              <a:solidFill>
                <a:schemeClr val="bg1"/>
              </a:solidFill>
            </a:rPr>
            <a:t> GÉANT NA3 (Lead), WMO, </a:t>
          </a:r>
          <a:r>
            <a:rPr lang="en-GB" sz="1800" kern="1200" dirty="0" err="1" smtClean="0">
              <a:solidFill>
                <a:schemeClr val="bg1"/>
              </a:solidFill>
            </a:rPr>
            <a:t>M</a:t>
          </a:r>
          <a:r>
            <a:rPr lang="en-GB" sz="1800" kern="1200" dirty="0" err="1" smtClean="0">
              <a:solidFill>
                <a:schemeClr val="bg1"/>
              </a:solidFill>
              <a:latin typeface="Calibri" panose="020F0502020204030204" pitchFamily="34" charset="0"/>
            </a:rPr>
            <a:t>é</a:t>
          </a:r>
          <a:r>
            <a:rPr lang="en-GB" sz="1800" kern="1200" dirty="0" err="1" smtClean="0">
              <a:solidFill>
                <a:schemeClr val="bg1"/>
              </a:solidFill>
            </a:rPr>
            <a:t>t</a:t>
          </a:r>
          <a:r>
            <a:rPr lang="en-GB" sz="1800" kern="1200" dirty="0" err="1" smtClean="0">
              <a:solidFill>
                <a:schemeClr val="bg1"/>
              </a:solidFill>
              <a:latin typeface="Calibri" panose="020F0502020204030204" pitchFamily="34" charset="0"/>
            </a:rPr>
            <a:t>é</a:t>
          </a:r>
          <a:r>
            <a:rPr lang="en-GB" sz="1800" kern="1200" dirty="0" err="1" smtClean="0">
              <a:solidFill>
                <a:schemeClr val="bg1"/>
              </a:solidFill>
            </a:rPr>
            <a:t>o</a:t>
          </a:r>
          <a:r>
            <a:rPr lang="en-GB" sz="1800" kern="1200" dirty="0" smtClean="0">
              <a:solidFill>
                <a:schemeClr val="bg1"/>
              </a:solidFill>
            </a:rPr>
            <a:t> France, DWD, EUMETSAT, GEO Secretariat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340705" y="340705"/>
        <a:ext cx="1645070" cy="16450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B7F2B-D95F-4D1A-8C5D-2C42CEC731EB}">
      <dsp:nvSpPr>
        <dsp:cNvPr id="0" name=""/>
        <dsp:cNvSpPr/>
      </dsp:nvSpPr>
      <dsp:spPr>
        <a:xfrm>
          <a:off x="5941" y="0"/>
          <a:ext cx="1912917" cy="12696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1. Integration of all 11 nodes into </a:t>
          </a:r>
          <a:r>
            <a:rPr lang="en-GB" sz="1600" kern="1200" dirty="0" err="1" smtClean="0"/>
            <a:t>eduGAIN</a:t>
          </a:r>
          <a:endParaRPr lang="en-GB" sz="1600" kern="1200" dirty="0"/>
        </a:p>
      </dsp:txBody>
      <dsp:txXfrm>
        <a:off x="43127" y="37186"/>
        <a:ext cx="1838545" cy="1195254"/>
      </dsp:txXfrm>
    </dsp:sp>
    <dsp:sp modelId="{25E52401-74A7-45E2-9797-DFAD7CF5FA16}">
      <dsp:nvSpPr>
        <dsp:cNvPr id="0" name=""/>
        <dsp:cNvSpPr/>
      </dsp:nvSpPr>
      <dsp:spPr>
        <a:xfrm>
          <a:off x="2110150" y="397611"/>
          <a:ext cx="405538" cy="4744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>
        <a:off x="2110150" y="492492"/>
        <a:ext cx="283877" cy="284641"/>
      </dsp:txXfrm>
    </dsp:sp>
    <dsp:sp modelId="{DF2F8FFA-86E9-42B8-889A-C10E798FD3B2}">
      <dsp:nvSpPr>
        <dsp:cNvPr id="0" name=""/>
        <dsp:cNvSpPr/>
      </dsp:nvSpPr>
      <dsp:spPr>
        <a:xfrm>
          <a:off x="2684025" y="0"/>
          <a:ext cx="1912917" cy="12696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2. Set up an EIDA </a:t>
          </a:r>
          <a:r>
            <a:rPr lang="en-GB" sz="1600" kern="1200" dirty="0" err="1" smtClean="0"/>
            <a:t>IdP</a:t>
          </a:r>
          <a:r>
            <a:rPr lang="en-GB" sz="1600" kern="1200" dirty="0" smtClean="0"/>
            <a:t> hosted at GFZ, integrate into </a:t>
          </a:r>
          <a:r>
            <a:rPr lang="en-GB" sz="1600" kern="1200" dirty="0" err="1" smtClean="0"/>
            <a:t>eduGAIN</a:t>
          </a:r>
          <a:endParaRPr lang="en-GB" sz="1600" kern="1200" dirty="0"/>
        </a:p>
      </dsp:txBody>
      <dsp:txXfrm>
        <a:off x="2721211" y="37186"/>
        <a:ext cx="1838545" cy="1195254"/>
      </dsp:txXfrm>
    </dsp:sp>
    <dsp:sp modelId="{72263977-B973-4CFD-98A8-D6054B40EC3D}">
      <dsp:nvSpPr>
        <dsp:cNvPr id="0" name=""/>
        <dsp:cNvSpPr/>
      </dsp:nvSpPr>
      <dsp:spPr>
        <a:xfrm>
          <a:off x="4788235" y="397611"/>
          <a:ext cx="405538" cy="4744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>
        <a:off x="4788235" y="492492"/>
        <a:ext cx="283877" cy="284641"/>
      </dsp:txXfrm>
    </dsp:sp>
    <dsp:sp modelId="{2B100636-1CBD-48B6-B09F-A0A3AAF817D1}">
      <dsp:nvSpPr>
        <dsp:cNvPr id="0" name=""/>
        <dsp:cNvSpPr/>
      </dsp:nvSpPr>
      <dsp:spPr>
        <a:xfrm>
          <a:off x="5362110" y="0"/>
          <a:ext cx="1912917" cy="12696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3. Development of Service Provider Pilot “EIDA Authentication Service (EAS)”</a:t>
          </a:r>
          <a:endParaRPr lang="en-GB" sz="1600" kern="1200" dirty="0"/>
        </a:p>
      </dsp:txBody>
      <dsp:txXfrm>
        <a:off x="5399296" y="37186"/>
        <a:ext cx="1838545" cy="1195254"/>
      </dsp:txXfrm>
    </dsp:sp>
    <dsp:sp modelId="{EAC90DD7-69C8-450A-A8E6-0D5150969C26}">
      <dsp:nvSpPr>
        <dsp:cNvPr id="0" name=""/>
        <dsp:cNvSpPr/>
      </dsp:nvSpPr>
      <dsp:spPr>
        <a:xfrm>
          <a:off x="7466319" y="397611"/>
          <a:ext cx="405538" cy="4744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>
        <a:off x="7466319" y="492492"/>
        <a:ext cx="283877" cy="284641"/>
      </dsp:txXfrm>
    </dsp:sp>
    <dsp:sp modelId="{FD3D5F2A-468D-4679-8AA5-FC80BFC76CE8}">
      <dsp:nvSpPr>
        <dsp:cNvPr id="0" name=""/>
        <dsp:cNvSpPr/>
      </dsp:nvSpPr>
      <dsp:spPr>
        <a:xfrm>
          <a:off x="8040195" y="0"/>
          <a:ext cx="1983236" cy="12696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4. Support move from SP prototype into production</a:t>
          </a:r>
          <a:endParaRPr lang="en-GB" sz="1600" kern="1200" dirty="0"/>
        </a:p>
      </dsp:txBody>
      <dsp:txXfrm>
        <a:off x="8077381" y="37186"/>
        <a:ext cx="1908864" cy="1195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D6CC8-CAFA-4322-A781-071A386036C7}" type="datetimeFigureOut">
              <a:rPr lang="en-GB" smtClean="0"/>
              <a:t>28/09/2016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82295-F868-4944-BE2A-C71E76B0C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52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82295-F868-4944-BE2A-C71E76B0CCD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174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Started</a:t>
            </a:r>
            <a:r>
              <a:rPr lang="en-GB" baseline="0" dirty="0" smtClean="0"/>
              <a:t> at TNC15, going through SC15, I2GS, TNC16 and now DI4R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82295-F868-4944-BE2A-C71E76B0CCD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394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GEANT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F3B77-F373-46C2-806B-1C0C466A995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692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to ensure users gain full benefit from the GÉANT infrastructure and services</a:t>
            </a:r>
          </a:p>
          <a:p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to analyse, implement and manage international networking needs</a:t>
            </a:r>
          </a:p>
          <a:p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for public and commercial organisations wishing to connect to GÉANT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F3B77-F373-46C2-806B-1C0C466A995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680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Via the GÉANT User Support Function, GÉANT actively engages with a broad range of user communities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24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Lots of community and science collaborations are still beyond our reach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82295-F868-4944-BE2A-C71E76B0CCD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772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sz="1200" dirty="0" smtClean="0"/>
              <a:t>where the two communities can exchange information and get mutual awareness </a:t>
            </a:r>
          </a:p>
          <a:p>
            <a:pPr lvl="1"/>
            <a:endParaRPr lang="en-GB" sz="1200" dirty="0" smtClean="0"/>
          </a:p>
          <a:p>
            <a:pPr lvl="1"/>
            <a:r>
              <a:rPr lang="en-GB" dirty="0" smtClean="0"/>
              <a:t>Not all communities are created equal</a:t>
            </a:r>
          </a:p>
          <a:p>
            <a:pPr lvl="1"/>
            <a:r>
              <a:rPr lang="en-GB" dirty="0" smtClean="0"/>
              <a:t>E.g.: Life science researchers have different needs than climate scientists</a:t>
            </a:r>
          </a:p>
          <a:p>
            <a:pPr lvl="1"/>
            <a:endParaRPr lang="en-GB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Helps to create a (human) network and to get a deeper knowledge of what scientists do</a:t>
            </a:r>
          </a:p>
          <a:p>
            <a:pPr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82295-F868-4944-BE2A-C71E76B0CCD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879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For</a:t>
            </a:r>
            <a:r>
              <a:rPr lang="en-GB" sz="1200" baseline="0" dirty="0" smtClean="0"/>
              <a:t> example, GÉANT is a member of the </a:t>
            </a:r>
            <a:r>
              <a:rPr lang="en-GB" sz="1200" dirty="0" smtClean="0"/>
              <a:t>SKA SADT Consortium,</a:t>
            </a:r>
            <a:r>
              <a:rPr lang="en-GB" sz="1200" baseline="0" dirty="0" smtClean="0"/>
              <a:t> a participant in the GEO </a:t>
            </a:r>
            <a:r>
              <a:rPr lang="en-GB" sz="1200" baseline="0" dirty="0" smtClean="0"/>
              <a:t>collaboration</a:t>
            </a:r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82295-F868-4944-BE2A-C71E76B0CCD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624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b="1" dirty="0" smtClean="0"/>
              <a:t>Background</a:t>
            </a:r>
          </a:p>
          <a:p>
            <a:r>
              <a:rPr lang="en-GB" sz="1200" dirty="0" smtClean="0"/>
              <a:t>GÉANT joined GEO in 2008 on behalf of the NREN community </a:t>
            </a:r>
          </a:p>
          <a:p>
            <a:r>
              <a:rPr lang="en-GB" sz="1200" dirty="0" smtClean="0"/>
              <a:t>Active participation in GEOSS Work Programmes since 2014</a:t>
            </a:r>
          </a:p>
          <a:p>
            <a:r>
              <a:rPr lang="en-GB" sz="1200" dirty="0" smtClean="0"/>
              <a:t>GEOSS Work Programme – GEANT appointed Task Lead in</a:t>
            </a:r>
            <a:r>
              <a:rPr lang="en-GB" sz="1200" baseline="0" dirty="0" smtClean="0"/>
              <a:t> current GEOSS Work Programme for Foundational Task</a:t>
            </a:r>
            <a:r>
              <a:rPr lang="en-GB" sz="1200" dirty="0" smtClean="0"/>
              <a:t> GD11 </a:t>
            </a:r>
            <a:r>
              <a:rPr lang="en-GB" dirty="0" smtClean="0"/>
              <a:t>Advancing Communication Networks</a:t>
            </a:r>
            <a:endParaRPr lang="en-GB" sz="1200" dirty="0" smtClean="0"/>
          </a:p>
          <a:p>
            <a:endParaRPr lang="en-GB" sz="1200" dirty="0" smtClean="0"/>
          </a:p>
          <a:p>
            <a:pPr marL="0" indent="0">
              <a:buNone/>
            </a:pPr>
            <a:r>
              <a:rPr lang="en-GB" sz="1400" b="1" dirty="0" smtClean="0"/>
              <a:t>Challenge</a:t>
            </a:r>
            <a:r>
              <a:rPr lang="en-GB" sz="1200" b="1" dirty="0" smtClean="0"/>
              <a:t>: </a:t>
            </a:r>
          </a:p>
          <a:p>
            <a:pPr marL="0" indent="0">
              <a:buNone/>
            </a:pPr>
            <a:r>
              <a:rPr lang="en-GB" sz="1200" dirty="0" smtClean="0"/>
              <a:t>Further develop the GEOSS communication infrastructure (Internet, R&amp;E networks, GCI, WIS and </a:t>
            </a:r>
            <a:r>
              <a:rPr lang="en-GB" sz="1200" dirty="0" err="1" smtClean="0"/>
              <a:t>GEONetCast</a:t>
            </a:r>
            <a:r>
              <a:rPr lang="en-GB" sz="1200" dirty="0" smtClean="0"/>
              <a:t>) for wider and sustainable access to Earth Observation data and information</a:t>
            </a:r>
          </a:p>
          <a:p>
            <a:pPr marL="0" indent="0">
              <a:buNone/>
            </a:pPr>
            <a:endParaRPr lang="en-GB" sz="1200" b="1" dirty="0" smtClean="0"/>
          </a:p>
          <a:p>
            <a:pPr marL="0" indent="0">
              <a:buNone/>
            </a:pPr>
            <a:r>
              <a:rPr lang="en-GB" sz="1200" b="1" dirty="0" smtClean="0"/>
              <a:t>Solution:</a:t>
            </a:r>
          </a:p>
          <a:p>
            <a:r>
              <a:rPr lang="en-GB" sz="1200" b="1" dirty="0" smtClean="0"/>
              <a:t>“Start with the known”</a:t>
            </a:r>
            <a:r>
              <a:rPr lang="en-GB" sz="1200" dirty="0" smtClean="0"/>
              <a:t> - Focus on improvements of </a:t>
            </a:r>
            <a:r>
              <a:rPr lang="en-GB" sz="1200" u="sng" dirty="0" smtClean="0"/>
              <a:t>existing</a:t>
            </a:r>
            <a:r>
              <a:rPr lang="en-GB" sz="1200" dirty="0" smtClean="0"/>
              <a:t> infrastructure (gaps/future demands)</a:t>
            </a:r>
          </a:p>
          <a:p>
            <a:r>
              <a:rPr lang="en-GB" sz="1200" dirty="0" smtClean="0"/>
              <a:t>Explore new technologies and cooperation to advance GEOSS communication networks (SSO, Multicast and Clouds)</a:t>
            </a:r>
          </a:p>
          <a:p>
            <a:r>
              <a:rPr lang="en-GB" sz="1200" dirty="0" smtClean="0"/>
              <a:t>Support </a:t>
            </a:r>
            <a:r>
              <a:rPr lang="en-GB" sz="1200" dirty="0" err="1" smtClean="0"/>
              <a:t>AfriGEOSS</a:t>
            </a:r>
            <a:r>
              <a:rPr lang="en-GB" sz="1200" dirty="0" smtClean="0"/>
              <a:t> to improve data dissemination to and from Africa</a:t>
            </a:r>
          </a:p>
          <a:p>
            <a:endParaRPr lang="en-GB" sz="1200" dirty="0" smtClean="0"/>
          </a:p>
          <a:p>
            <a:pPr marL="0" indent="0">
              <a:buNone/>
            </a:pPr>
            <a:r>
              <a:rPr lang="en-GB" sz="1200" b="1" dirty="0" smtClean="0"/>
              <a:t>Achievements so far:</a:t>
            </a:r>
          </a:p>
          <a:p>
            <a:r>
              <a:rPr lang="en-GB" sz="1200" dirty="0" smtClean="0"/>
              <a:t>Suitable services for use cases identified (SSO, Multicast, Clouds)</a:t>
            </a:r>
          </a:p>
          <a:p>
            <a:r>
              <a:rPr lang="en-GB" sz="1200" dirty="0" smtClean="0"/>
              <a:t>First relations between </a:t>
            </a:r>
            <a:r>
              <a:rPr lang="en-GB" sz="1200" dirty="0" err="1" smtClean="0"/>
              <a:t>AfriGEOSS</a:t>
            </a:r>
            <a:r>
              <a:rPr lang="en-GB" sz="1200" dirty="0" smtClean="0"/>
              <a:t> and African R&amp;E networks established,, following this ASRE joined GEO as formal member in July 2016</a:t>
            </a:r>
          </a:p>
          <a:p>
            <a:r>
              <a:rPr lang="en-GB" sz="1200" dirty="0" smtClean="0"/>
              <a:t>Proof of Concept for </a:t>
            </a:r>
            <a:r>
              <a:rPr lang="en-GB" sz="1200" dirty="0" err="1" smtClean="0"/>
              <a:t>eduGAIN</a:t>
            </a:r>
            <a:r>
              <a:rPr lang="en-GB" sz="1200" dirty="0" smtClean="0"/>
              <a:t> adoption of WMO incepted</a:t>
            </a:r>
          </a:p>
          <a:p>
            <a:r>
              <a:rPr lang="en-GB" sz="1200" dirty="0" smtClean="0"/>
              <a:t>GEANT re-appointed as Task Lead for WP 2017 - 2019</a:t>
            </a:r>
          </a:p>
          <a:p>
            <a:endParaRPr lang="en-GB" sz="1200" dirty="0" smtClean="0"/>
          </a:p>
          <a:p>
            <a:pPr marL="0" indent="0">
              <a:buNone/>
            </a:pPr>
            <a:endParaRPr lang="en-GB" sz="1200" dirty="0" smtClean="0"/>
          </a:p>
          <a:p>
            <a:endParaRPr lang="en-GB" sz="1200" dirty="0" smtClean="0"/>
          </a:p>
          <a:p>
            <a:endParaRPr lang="en-GB" sz="1200" dirty="0" smtClean="0"/>
          </a:p>
          <a:p>
            <a:endParaRPr lang="en-GB" sz="1200" dirty="0" smtClean="0"/>
          </a:p>
          <a:p>
            <a:endParaRPr lang="en-GB" sz="1200" dirty="0" smtClean="0"/>
          </a:p>
          <a:p>
            <a:endParaRPr lang="en-GB" sz="1200" dirty="0" smtClean="0"/>
          </a:p>
          <a:p>
            <a:r>
              <a:rPr lang="en-GB" sz="1600" b="1" dirty="0" smtClean="0"/>
              <a:t>General</a:t>
            </a:r>
            <a:r>
              <a:rPr lang="en-GB" sz="1600" b="1" baseline="0" dirty="0" smtClean="0"/>
              <a:t> </a:t>
            </a:r>
            <a:r>
              <a:rPr lang="en-GB" sz="1600" b="1" dirty="0" smtClean="0"/>
              <a:t>Challenges:</a:t>
            </a:r>
          </a:p>
          <a:p>
            <a:pPr lvl="1"/>
            <a:r>
              <a:rPr lang="en-GB" sz="1400" dirty="0" smtClean="0"/>
              <a:t>Vast and differing communities</a:t>
            </a:r>
          </a:p>
          <a:p>
            <a:pPr lvl="1"/>
            <a:r>
              <a:rPr lang="en-GB" sz="1400" dirty="0" smtClean="0"/>
              <a:t>Two complex and big projects</a:t>
            </a:r>
          </a:p>
          <a:p>
            <a:pPr lvl="1"/>
            <a:r>
              <a:rPr lang="en-GB" sz="1400" dirty="0" smtClean="0"/>
              <a:t>Lack of knowledge about each other (also within each communities)</a:t>
            </a:r>
          </a:p>
          <a:p>
            <a:pPr lvl="1"/>
            <a:r>
              <a:rPr lang="en-GB" sz="1400" dirty="0" smtClean="0"/>
              <a:t>Rely on in kind contributions</a:t>
            </a:r>
          </a:p>
          <a:p>
            <a:pPr marL="457200" lvl="1" indent="0">
              <a:buNone/>
            </a:pPr>
            <a:r>
              <a:rPr lang="en-GB" sz="1400" b="1" dirty="0" smtClean="0">
                <a:sym typeface="Wingdings" panose="05000000000000000000" pitchFamily="2" charset="2"/>
              </a:rPr>
              <a:t> </a:t>
            </a:r>
            <a:r>
              <a:rPr lang="en-GB" sz="1400" b="1" dirty="0" smtClean="0"/>
              <a:t>In short: a lot in common!</a:t>
            </a:r>
            <a:endParaRPr lang="en-GB" sz="1600" b="1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F3B77-F373-46C2-806B-1C0C466A995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183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Lead NREN: DFN</a:t>
            </a:r>
          </a:p>
          <a:p>
            <a:r>
              <a:rPr lang="en-GB" dirty="0" smtClean="0"/>
              <a:t>GFZ </a:t>
            </a:r>
            <a:r>
              <a:rPr lang="en-GB" dirty="0"/>
              <a:t>– EIDA main </a:t>
            </a:r>
            <a:r>
              <a:rPr lang="en-GB" dirty="0" smtClean="0"/>
              <a:t>node</a:t>
            </a:r>
          </a:p>
          <a:p>
            <a:endParaRPr lang="en-GB" dirty="0" smtClean="0"/>
          </a:p>
          <a:p>
            <a:pPr lvl="0" rtl="0"/>
            <a:r>
              <a:rPr lang="en-GB" sz="1200" dirty="0" smtClean="0"/>
              <a:t>Background </a:t>
            </a:r>
          </a:p>
          <a:p>
            <a:pPr lvl="1" rtl="0"/>
            <a:r>
              <a:rPr lang="en-GB" sz="1200" dirty="0" smtClean="0"/>
              <a:t>Federated Archive comprised of 11 European seismological data </a:t>
            </a:r>
            <a:r>
              <a:rPr lang="en-GB" sz="1200" dirty="0" err="1" smtClean="0"/>
              <a:t>centers</a:t>
            </a:r>
            <a:endParaRPr lang="en-GB" sz="1200" dirty="0" smtClean="0"/>
          </a:p>
          <a:p>
            <a:pPr lvl="1" rtl="0"/>
            <a:r>
              <a:rPr lang="en-GB" sz="1200" dirty="0" smtClean="0"/>
              <a:t>Most of the data (~95%) is open , ~ 1.3TB data downloaded/day, global user community</a:t>
            </a:r>
          </a:p>
          <a:p>
            <a:pPr lvl="1"/>
            <a:r>
              <a:rPr lang="en-GB" sz="1200" dirty="0" smtClean="0"/>
              <a:t>seismologist use desktop client to request data, need to sign in to each data archive individually (you need data sets from various archives for one calculation)</a:t>
            </a:r>
          </a:p>
          <a:p>
            <a:pPr lvl="1" rtl="0"/>
            <a:r>
              <a:rPr lang="en-GB" sz="1200" dirty="0" smtClean="0"/>
              <a:t>EIDA is largest and most advanced user community within EPOS</a:t>
            </a:r>
          </a:p>
          <a:p>
            <a:pPr lvl="0" rtl="0"/>
            <a:r>
              <a:rPr lang="en-GB" sz="1200" dirty="0" smtClean="0"/>
              <a:t>Challenge</a:t>
            </a:r>
          </a:p>
          <a:p>
            <a:pPr lvl="1" rtl="0"/>
            <a:r>
              <a:rPr lang="en-GB" sz="1200" dirty="0" smtClean="0"/>
              <a:t>Need for Authentication and Authorization System: embargoed data, accurate statistics on data usage for open data</a:t>
            </a:r>
          </a:p>
          <a:p>
            <a:pPr lvl="1" rtl="0"/>
            <a:r>
              <a:rPr lang="en-GB" sz="1200" dirty="0" smtClean="0"/>
              <a:t>Data access solution needs to be scalable and decentral (avoid bottlenecks)</a:t>
            </a:r>
          </a:p>
          <a:p>
            <a:pPr lvl="1" rtl="0"/>
            <a:r>
              <a:rPr lang="en-GB" sz="1200" dirty="0" smtClean="0"/>
              <a:t>Solution needs to work via both desktop and web client</a:t>
            </a:r>
          </a:p>
          <a:p>
            <a:pPr lvl="1" rtl="0"/>
            <a:endParaRPr lang="en-GB" sz="1200" dirty="0" smtClean="0"/>
          </a:p>
          <a:p>
            <a:r>
              <a:rPr lang="en-GB" sz="1200" dirty="0" smtClean="0"/>
              <a:t>Solution/What we have done:</a:t>
            </a:r>
          </a:p>
          <a:p>
            <a:pPr lvl="1" rtl="0"/>
            <a:r>
              <a:rPr lang="en-GB" sz="1200" dirty="0" smtClean="0"/>
              <a:t>1. Integration of all 11 nodes into </a:t>
            </a:r>
            <a:r>
              <a:rPr lang="en-GB" sz="1200" dirty="0" err="1" smtClean="0"/>
              <a:t>eduGAIN</a:t>
            </a:r>
            <a:endParaRPr lang="en-GB" sz="1200" dirty="0" smtClean="0"/>
          </a:p>
          <a:p>
            <a:pPr lvl="1"/>
            <a:r>
              <a:rPr lang="en-GB" sz="1200" dirty="0" smtClean="0"/>
              <a:t>2. Set up an EIDA Identity provider hosted at GFZ and integrated into </a:t>
            </a:r>
            <a:r>
              <a:rPr lang="en-GB" sz="1200" dirty="0" err="1" smtClean="0"/>
              <a:t>eduGAIN</a:t>
            </a:r>
            <a:r>
              <a:rPr lang="en-GB" sz="1200" dirty="0" smtClean="0"/>
              <a:t>.</a:t>
            </a:r>
          </a:p>
          <a:p>
            <a:pPr lvl="1" rtl="0"/>
            <a:r>
              <a:rPr lang="en-GB" sz="1200" dirty="0" smtClean="0"/>
              <a:t>3. Development of Service Provider Pilot “EIDA Authentication Service (EAS)”: </a:t>
            </a:r>
          </a:p>
          <a:p>
            <a:pPr lvl="1" rtl="0"/>
            <a:r>
              <a:rPr lang="en-GB" sz="1200" dirty="0" smtClean="0"/>
              <a:t>4. Supported the move of the SP from Prototype into Production.</a:t>
            </a:r>
          </a:p>
          <a:p>
            <a:pPr marL="457200" lvl="1" indent="0">
              <a:buNone/>
            </a:pPr>
            <a:r>
              <a:rPr lang="en-GB" sz="1200" dirty="0" smtClean="0">
                <a:sym typeface="Wingdings" panose="05000000000000000000" pitchFamily="2" charset="2"/>
              </a:rPr>
              <a:t> </a:t>
            </a:r>
            <a:r>
              <a:rPr lang="en-GB" sz="1200" dirty="0" smtClean="0"/>
              <a:t>Joint effort of GFZ (German EIDA node), NA4 and SA5 User Support Teams (GEANT, SWITCH, DFN)</a:t>
            </a:r>
          </a:p>
          <a:p>
            <a:pPr marL="457200" lvl="1" indent="0" rtl="0">
              <a:buNone/>
            </a:pPr>
            <a:endParaRPr lang="en-GB" sz="1200" dirty="0" smtClean="0"/>
          </a:p>
          <a:p>
            <a:pPr lvl="0" rtl="0"/>
            <a:r>
              <a:rPr lang="en-GB" sz="1200" dirty="0" smtClean="0"/>
              <a:t>Next steps GN4-2</a:t>
            </a:r>
          </a:p>
          <a:p>
            <a:pPr lvl="1" rtl="0"/>
            <a:r>
              <a:rPr lang="en-GB" sz="1200" dirty="0" smtClean="0"/>
              <a:t>Complete integration of all EIDA nodes into </a:t>
            </a:r>
            <a:r>
              <a:rPr lang="en-GB" sz="1200" dirty="0" err="1" smtClean="0"/>
              <a:t>eduGAIN</a:t>
            </a:r>
            <a:r>
              <a:rPr lang="en-GB" sz="1200" dirty="0" smtClean="0"/>
              <a:t> &amp; roll out of SP to all EIDA nodes</a:t>
            </a:r>
          </a:p>
          <a:p>
            <a:pPr lvl="1" rtl="0"/>
            <a:r>
              <a:rPr lang="en-GB" sz="1200" dirty="0" smtClean="0"/>
              <a:t>Invest</a:t>
            </a:r>
            <a:r>
              <a:rPr lang="en-GB" sz="1200" baseline="0" dirty="0" smtClean="0"/>
              <a:t> broader adoption of SP from other research groups (there is already interest)</a:t>
            </a:r>
            <a:endParaRPr lang="en-GB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AC0A-1A7B-42DA-8357-44C998E354D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63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9"/>
          <a:stretch/>
        </p:blipFill>
        <p:spPr>
          <a:xfrm>
            <a:off x="-59267" y="2128672"/>
            <a:ext cx="12310533" cy="472932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5559" y="272717"/>
            <a:ext cx="12031580" cy="1195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1184" y="633663"/>
            <a:ext cx="2091451" cy="1114928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30192" y="2448122"/>
            <a:ext cx="5096933" cy="375289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30191" y="4552755"/>
            <a:ext cx="5003271" cy="4363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930192" y="1830668"/>
            <a:ext cx="5012795" cy="503459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30192" y="1331495"/>
            <a:ext cx="5012795" cy="473243"/>
          </a:xfrm>
        </p:spPr>
        <p:txBody>
          <a:bodyPr>
            <a:no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930191" y="4921725"/>
            <a:ext cx="5003271" cy="4283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930192" y="2821102"/>
            <a:ext cx="5096933" cy="347215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pPr lvl="0"/>
            <a:r>
              <a:rPr lang="en-US" dirty="0" smtClean="0"/>
              <a:t>Role in Project, GÉANT Project (if applicable)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30191" y="3166007"/>
            <a:ext cx="6706556" cy="347215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pPr lvl="0"/>
            <a:r>
              <a:rPr lang="en-US" dirty="0" smtClean="0"/>
              <a:t>Role in  Home Organisation, Organisation Name (if applicable)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115093" y="3682168"/>
            <a:ext cx="914400" cy="19039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08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16838"/>
            <a:ext cx="6172200" cy="4144217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716837"/>
            <a:ext cx="4314825" cy="415215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435-DC85-46B4-87AF-0B11422A8FA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7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271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BB3FC435-DC85-46B4-87AF-0B11422A8FA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89285" y="304801"/>
            <a:ext cx="55533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3F5D"/>
                </a:solidFill>
              </a:rPr>
              <a:t>Style</a:t>
            </a:r>
            <a:r>
              <a:rPr lang="en-GB" sz="24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2400" baseline="0" dirty="0" smtClean="0">
                <a:solidFill>
                  <a:srgbClr val="ED1556"/>
                </a:solidFill>
              </a:rPr>
              <a:t>A Guide to Using the New GÉANT Template</a:t>
            </a:r>
            <a:endParaRPr lang="en-GB" sz="2400" dirty="0">
              <a:solidFill>
                <a:srgbClr val="ED155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273" y="1331500"/>
            <a:ext cx="10476539" cy="5838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1867" dirty="0" smtClean="0">
                <a:solidFill>
                  <a:srgbClr val="003F5D"/>
                </a:solidFill>
              </a:rPr>
              <a:t>This template is a dual purpose template for use both to</a:t>
            </a:r>
            <a:r>
              <a:rPr lang="en-GB" sz="1867" baseline="0" dirty="0" smtClean="0">
                <a:solidFill>
                  <a:srgbClr val="003F5D"/>
                </a:solidFill>
              </a:rPr>
              <a:t> present information on behalf of the GÉANT Project (GN4-1) and for the organisation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1867" baseline="0" dirty="0" smtClean="0">
                <a:solidFill>
                  <a:srgbClr val="003F5D"/>
                </a:solidFill>
              </a:rPr>
              <a:t>Because of this there are two end slide versions: 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GB" sz="1867" baseline="0" dirty="0" smtClean="0">
                <a:solidFill>
                  <a:srgbClr val="003F5D"/>
                </a:solidFill>
              </a:rPr>
              <a:t>One for Project (GN4-1) presentations which includes EU logo, copyright, and funding statement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GB" sz="1867" baseline="0" dirty="0" smtClean="0">
                <a:solidFill>
                  <a:srgbClr val="003F5D"/>
                </a:solidFill>
              </a:rPr>
              <a:t>One for when presenting on behalf of the organisation</a:t>
            </a:r>
          </a:p>
          <a:p>
            <a:pPr marL="285744" marR="0" lvl="0" indent="-28574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67" b="1" baseline="0" dirty="0" smtClean="0">
                <a:solidFill>
                  <a:srgbClr val="003F5D"/>
                </a:solidFill>
              </a:rPr>
              <a:t>All slide packs MUST include the correct end slide. </a:t>
            </a:r>
            <a:r>
              <a:rPr lang="en-GB" sz="1867" b="0" baseline="0" dirty="0" smtClean="0">
                <a:solidFill>
                  <a:srgbClr val="003F5D"/>
                </a:solidFill>
              </a:rPr>
              <a:t>(This slide need not be shown during the presentation but must be included in any electronic or hard copies distributed/submitted)</a:t>
            </a:r>
          </a:p>
          <a:p>
            <a:pPr marL="742932" marR="0" lvl="1" indent="-28574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67" baseline="0" dirty="0" smtClean="0">
                <a:solidFill>
                  <a:srgbClr val="003F5D"/>
                </a:solidFill>
              </a:rPr>
              <a:t>Project participants must use the GN4-1 version with the EU funding statement.  This is a requirement of the EU funding agreement</a:t>
            </a:r>
          </a:p>
          <a:p>
            <a:pPr marL="742932" marR="0" lvl="1" indent="-28574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67" baseline="0" dirty="0" smtClean="0">
                <a:solidFill>
                  <a:srgbClr val="003F5D"/>
                </a:solidFill>
              </a:rPr>
              <a:t>Staff from the GÉANT offices should ensure the correct end slide is used. If in doubt contact your line manager/activity leader for clarification on which version to use</a:t>
            </a:r>
          </a:p>
          <a:p>
            <a:pPr marL="285744" marR="0" lvl="0" indent="-28574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867" baseline="0" dirty="0" smtClean="0">
              <a:solidFill>
                <a:srgbClr val="003F5D"/>
              </a:solidFill>
            </a:endParaRPr>
          </a:p>
          <a:p>
            <a:pPr marL="285744" marR="0" lvl="0" indent="-28574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67" baseline="0" dirty="0" smtClean="0">
                <a:solidFill>
                  <a:srgbClr val="003F5D"/>
                </a:solidFill>
              </a:rPr>
              <a:t>The title slide has space for the speaker’s own role in their organisation, organisation name and an optional organisation logo which should be no larger than the main GÉANT logo 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1867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867" baseline="0" dirty="0" smtClean="0">
                <a:solidFill>
                  <a:srgbClr val="ED1556"/>
                </a:solidFill>
              </a:rPr>
              <a:t>Subtitle colour is Crimson and should be used sparingly. </a:t>
            </a:r>
            <a:r>
              <a:rPr lang="en-GB" sz="1867" baseline="0" dirty="0" smtClean="0">
                <a:solidFill>
                  <a:srgbClr val="003F5D"/>
                </a:solidFill>
              </a:rPr>
              <a:t>If the colours are not shown in PowerPoint use the </a:t>
            </a:r>
            <a:r>
              <a:rPr lang="en-GB" sz="1867" baseline="0" dirty="0" err="1" smtClean="0">
                <a:solidFill>
                  <a:srgbClr val="003F5D"/>
                </a:solidFill>
              </a:rPr>
              <a:t>eyedrop</a:t>
            </a:r>
            <a:r>
              <a:rPr lang="en-GB" sz="1867" baseline="0" dirty="0" smtClean="0">
                <a:solidFill>
                  <a:srgbClr val="003F5D"/>
                </a:solidFill>
              </a:rPr>
              <a:t> colour picker to select the correct colour from these samples</a:t>
            </a:r>
            <a:endParaRPr lang="en-GB" sz="1867" baseline="0" dirty="0" smtClean="0">
              <a:solidFill>
                <a:srgbClr val="ED1556"/>
              </a:solidFill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GB" sz="1867" baseline="0" dirty="0" smtClean="0">
              <a:solidFill>
                <a:srgbClr val="ED1556"/>
              </a:solidFill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GB" sz="1867" baseline="0" dirty="0" smtClean="0">
              <a:solidFill>
                <a:srgbClr val="003F5D"/>
              </a:solidFill>
            </a:endParaRPr>
          </a:p>
          <a:p>
            <a:pPr marL="457189" lvl="1" indent="0">
              <a:buFont typeface="Arial" panose="020B0604020202020204" pitchFamily="34" charset="0"/>
              <a:buNone/>
            </a:pPr>
            <a:r>
              <a:rPr lang="en-GB" sz="1867" baseline="0" dirty="0" smtClean="0">
                <a:solidFill>
                  <a:srgbClr val="003F5D"/>
                </a:solidFill>
              </a:rPr>
              <a:t> </a:t>
            </a:r>
          </a:p>
        </p:txBody>
      </p:sp>
      <p:sp>
        <p:nvSpPr>
          <p:cNvPr id="9" name="Oval 8"/>
          <p:cNvSpPr/>
          <p:nvPr/>
        </p:nvSpPr>
        <p:spPr>
          <a:xfrm>
            <a:off x="11140252" y="5632575"/>
            <a:ext cx="662581" cy="643095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10" name="Oval 9"/>
          <p:cNvSpPr/>
          <p:nvPr/>
        </p:nvSpPr>
        <p:spPr>
          <a:xfrm>
            <a:off x="11140252" y="4782803"/>
            <a:ext cx="662581" cy="643095"/>
          </a:xfrm>
          <a:prstGeom prst="ellipse">
            <a:avLst/>
          </a:prstGeom>
          <a:solidFill>
            <a:srgbClr val="EC0E51"/>
          </a:solidFill>
          <a:ln>
            <a:solidFill>
              <a:srgbClr val="ED1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</p:spTree>
    <p:extLst>
      <p:ext uri="{BB962C8B-B14F-4D97-AF65-F5344CB8AC3E}">
        <p14:creationId xmlns:p14="http://schemas.microsoft.com/office/powerpoint/2010/main" val="2110480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for GN4 related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C435-DC85-46B4-87AF-0B11422A8FA3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/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0" y="2970259"/>
            <a:ext cx="12192000" cy="589228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2100" b="0" dirty="0">
                <a:solidFill>
                  <a:schemeClr val="bg1"/>
                </a:solidFill>
              </a:rPr>
              <a:t>Thank </a:t>
            </a:r>
            <a:r>
              <a:rPr lang="en-GB" sz="2100" b="0" dirty="0" smtClean="0">
                <a:solidFill>
                  <a:schemeClr val="bg1"/>
                </a:solidFill>
              </a:rPr>
              <a:t>you</a:t>
            </a:r>
            <a:endParaRPr lang="en-GB" sz="2100" b="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94576" y="997227"/>
            <a:ext cx="5602848" cy="3984691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grpSp>
        <p:nvGrpSpPr>
          <p:cNvPr id="29" name="Group 28"/>
          <p:cNvGrpSpPr/>
          <p:nvPr/>
        </p:nvGrpSpPr>
        <p:grpSpPr>
          <a:xfrm>
            <a:off x="4018845" y="4773548"/>
            <a:ext cx="4154312" cy="1167623"/>
            <a:chOff x="4003396" y="4773547"/>
            <a:chExt cx="4154312" cy="1167623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4003396" y="5294839"/>
              <a:ext cx="4154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 smtClean="0">
                  <a:solidFill>
                    <a:schemeClr val="bg1"/>
                  </a:solidFill>
                </a:rPr>
                <a:t>Networks </a:t>
              </a:r>
              <a:r>
                <a:rPr lang="en-GB" sz="1200" baseline="0" dirty="0" smtClean="0">
                  <a:solidFill>
                    <a:schemeClr val="bg1"/>
                  </a:solidFill>
                </a:rPr>
                <a:t>∙ Services ∙ People         </a:t>
              </a:r>
            </a:p>
            <a:p>
              <a:pPr marL="0" marR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0" i="0" dirty="0" smtClean="0">
                  <a:solidFill>
                    <a:schemeClr val="bg1"/>
                  </a:solidFill>
                </a:rPr>
                <a:t>www.geant.org</a:t>
              </a:r>
            </a:p>
            <a:p>
              <a:pPr algn="ctr"/>
              <a:r>
                <a:rPr lang="en-GB" sz="1200" i="0" baseline="0" dirty="0" smtClean="0">
                  <a:solidFill>
                    <a:schemeClr val="bg1"/>
                  </a:solidFill>
                </a:rPr>
                <a:t> </a:t>
              </a:r>
              <a:endParaRPr lang="en-GB" sz="1200" i="0" dirty="0">
                <a:solidFill>
                  <a:schemeClr val="bg1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880" y="4773547"/>
              <a:ext cx="1219200" cy="5297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1935457" y="6190066"/>
            <a:ext cx="8199153" cy="392885"/>
            <a:chOff x="1162308" y="4642549"/>
            <a:chExt cx="6149365" cy="294664"/>
          </a:xfrm>
        </p:grpSpPr>
        <p:sp>
          <p:nvSpPr>
            <p:cNvPr id="30" name="TextBox 29"/>
            <p:cNvSpPr txBox="1"/>
            <p:nvPr userDrawn="1"/>
          </p:nvSpPr>
          <p:spPr>
            <a:xfrm>
              <a:off x="1588712" y="4697548"/>
              <a:ext cx="5722961" cy="16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800" kern="120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This</a:t>
              </a:r>
              <a:r>
                <a:rPr lang="en-GB" sz="800" kern="1200" baseline="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 work is part of a project that has received </a:t>
              </a:r>
              <a:r>
                <a:rPr lang="en-GB" sz="800" kern="120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funding from the European Union’s Horizon 2020 research and innovation programme under Grant Agreement No. 691567 (GN4-1).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308" y="4642549"/>
              <a:ext cx="433675" cy="294664"/>
            </a:xfrm>
            <a:prstGeom prst="rect">
              <a:avLst/>
            </a:prstGeom>
          </p:spPr>
        </p:pic>
      </p:grp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65358" y="4090834"/>
            <a:ext cx="5061285" cy="35083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Presenter email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594100" y="3559176"/>
            <a:ext cx="5003800" cy="428625"/>
          </a:xfrm>
        </p:spPr>
        <p:txBody>
          <a:bodyPr>
            <a:noAutofit/>
          </a:bodyPr>
          <a:lstStyle>
            <a:lvl1pPr marL="0" indent="0" algn="ctr">
              <a:buNone/>
              <a:defRPr sz="2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Optional “Any Questions?” Text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5084" y="321733"/>
            <a:ext cx="11347749" cy="445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This end slide to be used for all GN4-1 Presentations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887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for non project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C435-DC85-46B4-87AF-0B11422A8FA3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0" y="-7"/>
            <a:ext cx="12192000" cy="68580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/>
          </a:p>
        </p:txBody>
      </p:sp>
      <p:sp>
        <p:nvSpPr>
          <p:cNvPr id="12" name="Rectangle 11"/>
          <p:cNvSpPr/>
          <p:nvPr/>
        </p:nvSpPr>
        <p:spPr>
          <a:xfrm>
            <a:off x="0" y="857251"/>
            <a:ext cx="12192000" cy="51435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0" y="2970259"/>
            <a:ext cx="12192000" cy="589228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2100" b="0" dirty="0">
                <a:solidFill>
                  <a:schemeClr val="bg1"/>
                </a:solidFill>
              </a:rPr>
              <a:t>Thank </a:t>
            </a:r>
            <a:r>
              <a:rPr lang="en-GB" sz="2100" b="0" dirty="0" smtClean="0">
                <a:solidFill>
                  <a:schemeClr val="bg1"/>
                </a:solidFill>
              </a:rPr>
              <a:t>you</a:t>
            </a:r>
            <a:endParaRPr lang="en-GB" sz="2100" b="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94576" y="1024187"/>
            <a:ext cx="5602848" cy="3984691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grpSp>
        <p:nvGrpSpPr>
          <p:cNvPr id="4" name="Group 3"/>
          <p:cNvGrpSpPr/>
          <p:nvPr/>
        </p:nvGrpSpPr>
        <p:grpSpPr>
          <a:xfrm>
            <a:off x="4018844" y="5126472"/>
            <a:ext cx="4154312" cy="1167623"/>
            <a:chOff x="4003396" y="5126471"/>
            <a:chExt cx="4154312" cy="1167623"/>
          </a:xfrm>
        </p:grpSpPr>
        <p:sp>
          <p:nvSpPr>
            <p:cNvPr id="18" name="TextBox 17"/>
            <p:cNvSpPr txBox="1"/>
            <p:nvPr userDrawn="1"/>
          </p:nvSpPr>
          <p:spPr>
            <a:xfrm>
              <a:off x="4003396" y="5647763"/>
              <a:ext cx="4154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 smtClean="0">
                  <a:solidFill>
                    <a:schemeClr val="bg1"/>
                  </a:solidFill>
                </a:rPr>
                <a:t>Networks </a:t>
              </a:r>
              <a:r>
                <a:rPr lang="en-GB" sz="1200" baseline="0" dirty="0" smtClean="0">
                  <a:solidFill>
                    <a:schemeClr val="bg1"/>
                  </a:solidFill>
                </a:rPr>
                <a:t>∙ Services ∙ People         </a:t>
              </a:r>
            </a:p>
            <a:p>
              <a:pPr marL="0" marR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0" i="0" dirty="0" smtClean="0">
                  <a:solidFill>
                    <a:schemeClr val="bg1"/>
                  </a:solidFill>
                </a:rPr>
                <a:t>www.geant.org</a:t>
              </a:r>
            </a:p>
            <a:p>
              <a:pPr algn="ctr"/>
              <a:r>
                <a:rPr lang="en-GB" sz="1200" i="0" baseline="0" dirty="0" smtClean="0">
                  <a:solidFill>
                    <a:schemeClr val="bg1"/>
                  </a:solidFill>
                </a:rPr>
                <a:t> </a:t>
              </a:r>
              <a:endParaRPr lang="en-GB" sz="1200" i="0" dirty="0">
                <a:solidFill>
                  <a:schemeClr val="bg1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880" y="5126471"/>
              <a:ext cx="1219200" cy="529760"/>
            </a:xfrm>
            <a:prstGeom prst="rect">
              <a:avLst/>
            </a:prstGeom>
          </p:spPr>
        </p:pic>
      </p:grp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65359" y="4218058"/>
            <a:ext cx="5061285" cy="35083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Presenter email</a:t>
            </a:r>
            <a:endParaRPr lang="en-GB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594100" y="3559176"/>
            <a:ext cx="5003800" cy="428625"/>
          </a:xfrm>
        </p:spPr>
        <p:txBody>
          <a:bodyPr>
            <a:noAutofit/>
          </a:bodyPr>
          <a:lstStyle>
            <a:lvl1pPr marL="0" indent="0" algn="ctr">
              <a:buNone/>
              <a:defRPr sz="2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Optional “Any Questions?” Text here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5084" y="321733"/>
            <a:ext cx="11347749" cy="445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This end slide to be used for all GÉANT Organisation Presentations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426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Empty slide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C435-DC85-46B4-87AF-0B11422A8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391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hiev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 userDrawn="1"/>
        </p:nvSpPr>
        <p:spPr bwMode="auto">
          <a:xfrm>
            <a:off x="580381" y="6530244"/>
            <a:ext cx="1344084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 smtClean="0">
                <a:solidFill>
                  <a:schemeClr val="bg1"/>
                </a:solidFill>
              </a:rPr>
              <a:t>Objectives</a:t>
            </a:r>
            <a:endParaRPr lang="en-GB" sz="1200" b="0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 bwMode="auto">
          <a:xfrm>
            <a:off x="7284333" y="6530244"/>
            <a:ext cx="1344013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25" name="Rounded Rectangle 24"/>
          <p:cNvSpPr/>
          <p:nvPr userDrawn="1"/>
        </p:nvSpPr>
        <p:spPr bwMode="auto">
          <a:xfrm>
            <a:off x="9522176" y="6530244"/>
            <a:ext cx="1342816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dirty="0">
                <a:solidFill>
                  <a:schemeClr val="bg1"/>
                </a:solidFill>
              </a:rPr>
              <a:t>Q&amp;A</a:t>
            </a:r>
          </a:p>
        </p:txBody>
      </p:sp>
      <p:sp>
        <p:nvSpPr>
          <p:cNvPr id="26" name="Rounded Rectangle 25"/>
          <p:cNvSpPr/>
          <p:nvPr userDrawn="1"/>
        </p:nvSpPr>
        <p:spPr bwMode="auto">
          <a:xfrm>
            <a:off x="2774832" y="6534150"/>
            <a:ext cx="1334369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 smtClean="0">
                <a:solidFill>
                  <a:schemeClr val="bg1"/>
                </a:solidFill>
              </a:rPr>
              <a:t>Challenges</a:t>
            </a:r>
            <a:endParaRPr lang="en-GB" sz="1200" b="0" dirty="0">
              <a:solidFill>
                <a:schemeClr val="bg1"/>
              </a:solidFill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39738" y="1493931"/>
            <a:ext cx="1129506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253757" y="6528141"/>
            <a:ext cx="1406285" cy="329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 userDrawn="1"/>
        </p:nvSpPr>
        <p:spPr bwMode="auto">
          <a:xfrm>
            <a:off x="5289718" y="6530244"/>
            <a:ext cx="1334369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1" dirty="0" smtClean="0">
                <a:solidFill>
                  <a:srgbClr val="004360"/>
                </a:solidFill>
              </a:rPr>
              <a:t>Achievements</a:t>
            </a:r>
            <a:endParaRPr lang="en-GB" sz="1200" b="1" dirty="0">
              <a:solidFill>
                <a:srgbClr val="00436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817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BB3FC435-DC85-46B4-87AF-0B11422A8FA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7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487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435-DC85-46B4-87AF-0B11422A8FA3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84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5" y="1681163"/>
            <a:ext cx="5514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1" y="2489206"/>
            <a:ext cx="5553075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435-DC85-46B4-87AF-0B11422A8FA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5647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154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1524004"/>
            <a:ext cx="7864123" cy="4652963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BB3FC435-DC85-46B4-87AF-0B11422A8FA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7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319911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602125" y="1532466"/>
            <a:ext cx="3" cy="468206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338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435-DC85-46B4-87AF-0B11422A8FA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647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32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435-DC85-46B4-87AF-0B11422A8FA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7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0" y="1676401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0573" y="4083051"/>
            <a:ext cx="11208083" cy="21813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422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435-DC85-46B4-87AF-0B11422A8FA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7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3858127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8287" y="1524585"/>
            <a:ext cx="11315924" cy="21009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35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51519"/>
            <a:ext cx="6172200" cy="42095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642188"/>
            <a:ext cx="4314825" cy="422680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435-DC85-46B4-87AF-0B11422A8FA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7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922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35" y="203200"/>
            <a:ext cx="9040688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3" y="1524004"/>
            <a:ext cx="10909300" cy="465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812" y="6406021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FC435-DC85-46B4-87AF-0B11422A8FA3}" type="slidenum">
              <a:rPr lang="en-GB" smtClean="0"/>
              <a:t>‹#›</a:t>
            </a:fld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569169" y="6413247"/>
            <a:ext cx="11150083" cy="0"/>
          </a:xfrm>
          <a:prstGeom prst="line">
            <a:avLst/>
          </a:prstGeom>
          <a:ln w="12700" cap="rnd">
            <a:solidFill>
              <a:srgbClr val="ED15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74132" y="6457891"/>
            <a:ext cx="4154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>
                <a:solidFill>
                  <a:srgbClr val="003F5E"/>
                </a:solidFill>
              </a:rPr>
              <a:t>Networks </a:t>
            </a:r>
            <a:r>
              <a:rPr lang="en-GB" sz="1000" baseline="0" dirty="0" smtClean="0">
                <a:solidFill>
                  <a:srgbClr val="003F5E"/>
                </a:solidFill>
              </a:rPr>
              <a:t>∙ Services ∙ People           </a:t>
            </a:r>
            <a:r>
              <a:rPr lang="en-GB" sz="1000" b="0" i="1" dirty="0" smtClean="0">
                <a:solidFill>
                  <a:srgbClr val="004361"/>
                </a:solidFill>
              </a:rPr>
              <a:t>www.geant.org</a:t>
            </a:r>
          </a:p>
          <a:p>
            <a:r>
              <a:rPr lang="en-GB" sz="1000" baseline="0" dirty="0" smtClean="0">
                <a:solidFill>
                  <a:srgbClr val="003F5E"/>
                </a:solidFill>
              </a:rPr>
              <a:t> </a:t>
            </a:r>
            <a:endParaRPr lang="en-GB" sz="1000" dirty="0">
              <a:solidFill>
                <a:srgbClr val="003F5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3" y="1015679"/>
            <a:ext cx="11571704" cy="3140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6" y="219648"/>
            <a:ext cx="1691439" cy="75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5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6" r:id="rId1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diagramColors" Target="../diagrams/colors2.xml"/><Relationship Id="rId5" Type="http://schemas.microsoft.com/office/2007/relationships/hdphoto" Target="../media/hdphoto1.wdp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26.jpeg"/><Relationship Id="rId9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30.png"/><Relationship Id="rId7" Type="http://schemas.openxmlformats.org/officeDocument/2006/relationships/diagramData" Target="../diagrams/data3.xml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microsoft.com/office/2007/relationships/diagramDrawing" Target="../diagrams/drawing3.xml"/><Relationship Id="rId5" Type="http://schemas.openxmlformats.org/officeDocument/2006/relationships/image" Target="../media/image32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31.png"/><Relationship Id="rId9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Vincenzo Capone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Digital Infrastructure For Research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930191" y="1039619"/>
            <a:ext cx="5395304" cy="947681"/>
          </a:xfrm>
        </p:spPr>
        <p:txBody>
          <a:bodyPr/>
          <a:lstStyle/>
          <a:p>
            <a:r>
              <a:rPr lang="en-GB" dirty="0" smtClean="0"/>
              <a:t>Science engagement in GÉANT:</a:t>
            </a:r>
          </a:p>
          <a:p>
            <a:r>
              <a:rPr lang="en-GB" dirty="0" smtClean="0"/>
              <a:t>how we do it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Krakow, 14 June 2016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Senior Technical Business Development Officer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1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“long tail”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02" y="1610153"/>
            <a:ext cx="11179021" cy="465988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52983" y="1567964"/>
            <a:ext cx="8245441" cy="378484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New-comers</a:t>
            </a:r>
          </a:p>
          <a:p>
            <a:r>
              <a:rPr lang="en-GB" sz="2400" dirty="0" smtClean="0"/>
              <a:t>Switching from local/individual to distributed research models</a:t>
            </a:r>
          </a:p>
          <a:p>
            <a:r>
              <a:rPr lang="en-GB" sz="2400" dirty="0" smtClean="0"/>
              <a:t>New ways of sharing knowledge</a:t>
            </a:r>
          </a:p>
          <a:p>
            <a:pPr lvl="1"/>
            <a:r>
              <a:rPr lang="en-GB" sz="2000" dirty="0" smtClean="0"/>
              <a:t>E-learning</a:t>
            </a:r>
          </a:p>
          <a:p>
            <a:pPr lvl="1"/>
            <a:r>
              <a:rPr lang="en-GB" sz="2000" dirty="0" smtClean="0"/>
              <a:t>Digital libraries</a:t>
            </a:r>
          </a:p>
          <a:p>
            <a:r>
              <a:rPr lang="en-GB" sz="2400" dirty="0" smtClean="0"/>
              <a:t>Innovative research tools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1145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8" b="6818"/>
          <a:stretch/>
        </p:blipFill>
        <p:spPr>
          <a:xfrm>
            <a:off x="5120674" y="1292636"/>
            <a:ext cx="3504079" cy="190410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4114" y="1527899"/>
            <a:ext cx="11603114" cy="474380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800" dirty="0" smtClean="0"/>
              <a:t>Provide a common space</a:t>
            </a:r>
          </a:p>
          <a:p>
            <a:pPr>
              <a:lnSpc>
                <a:spcPct val="150000"/>
              </a:lnSpc>
            </a:pPr>
            <a:endParaRPr lang="en-GB" sz="2800" dirty="0"/>
          </a:p>
          <a:p>
            <a:pPr marL="0" indent="0">
              <a:lnSpc>
                <a:spcPct val="150000"/>
              </a:lnSpc>
              <a:buNone/>
            </a:pPr>
            <a:r>
              <a:rPr lang="en-GB" sz="2800" dirty="0" smtClean="0"/>
              <a:t>Organize community-specific workshops</a:t>
            </a:r>
          </a:p>
          <a:p>
            <a:pPr>
              <a:lnSpc>
                <a:spcPct val="150000"/>
              </a:lnSpc>
            </a:pPr>
            <a:endParaRPr lang="en-GB" sz="2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GB" sz="2800" dirty="0" smtClean="0"/>
              <a:t>Attend users’ events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Increase liaison opportunities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15" y="2389916"/>
            <a:ext cx="1714500" cy="2190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69" y="4414727"/>
            <a:ext cx="3674105" cy="183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0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169" y="3792071"/>
            <a:ext cx="3593054" cy="246483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3" y="1312434"/>
            <a:ext cx="10909300" cy="4959274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GB" sz="2800" dirty="0" smtClean="0"/>
              <a:t>Have some science-savvy people on board</a:t>
            </a:r>
          </a:p>
          <a:p>
            <a:pPr>
              <a:lnSpc>
                <a:spcPct val="200000"/>
              </a:lnSpc>
            </a:pPr>
            <a:endParaRPr lang="en-GB" sz="2800" dirty="0" smtClean="0"/>
          </a:p>
          <a:p>
            <a:pPr>
              <a:lnSpc>
                <a:spcPct val="200000"/>
              </a:lnSpc>
            </a:pPr>
            <a:endParaRPr lang="en-GB" sz="2800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en-GB" sz="2800" dirty="0" smtClean="0"/>
              <a:t>Get involved in the science collaborations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“Get into” the science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170" y="1400211"/>
            <a:ext cx="3519020" cy="197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1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699" y="3986392"/>
            <a:ext cx="2202701" cy="5121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2279" y="134236"/>
            <a:ext cx="8195379" cy="1325563"/>
          </a:xfrm>
        </p:spPr>
        <p:txBody>
          <a:bodyPr/>
          <a:lstStyle/>
          <a:p>
            <a:r>
              <a:rPr lang="en-GB" dirty="0" smtClean="0"/>
              <a:t>Example: Group on Earth Observations (GEO)</a:t>
            </a:r>
            <a:endParaRPr lang="en-GB" b="0" i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17469"/>
          <a:stretch/>
        </p:blipFill>
        <p:spPr>
          <a:xfrm>
            <a:off x="9092240" y="4631647"/>
            <a:ext cx="2044073" cy="416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2240" y="5276529"/>
            <a:ext cx="1060316" cy="3824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3279" y="5292501"/>
            <a:ext cx="836241" cy="858721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90380" y="1532242"/>
            <a:ext cx="6625809" cy="47620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endParaRPr lang="en-GB" sz="1400" dirty="0" smtClean="0"/>
          </a:p>
          <a:p>
            <a:endParaRPr lang="en-GB" sz="1400" dirty="0"/>
          </a:p>
          <a:p>
            <a:pPr marL="0" indent="0">
              <a:buNone/>
            </a:pPr>
            <a:endParaRPr lang="en-GB" sz="1400" dirty="0" smtClean="0"/>
          </a:p>
          <a:p>
            <a:endParaRPr lang="en-GB" sz="1400" i="1" dirty="0"/>
          </a:p>
          <a:p>
            <a:pPr marL="0" indent="0">
              <a:buNone/>
            </a:pPr>
            <a:endParaRPr lang="en-GB" sz="1600" b="1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62279" y="1561399"/>
            <a:ext cx="7233921" cy="4589823"/>
          </a:xfrm>
          <a:prstGeom prst="rect">
            <a:avLst/>
          </a:prstGeom>
        </p:spPr>
        <p:txBody>
          <a:bodyPr/>
          <a:lstStyle/>
          <a:p>
            <a:pPr marL="285750" lvl="1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4359"/>
                </a:solidFill>
              </a:rPr>
              <a:t>Formal role in GEO Work programme (start Jan 2016)</a:t>
            </a:r>
          </a:p>
          <a:p>
            <a:pPr marL="285750" lvl="1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4359"/>
                </a:solidFill>
              </a:rPr>
              <a:t>To secure </a:t>
            </a:r>
            <a:r>
              <a:rPr lang="en-GB" sz="2200" dirty="0">
                <a:solidFill>
                  <a:srgbClr val="004359"/>
                </a:solidFill>
              </a:rPr>
              <a:t>wider and sustainable </a:t>
            </a:r>
            <a:r>
              <a:rPr lang="en-GB" sz="2200" dirty="0" smtClean="0">
                <a:solidFill>
                  <a:srgbClr val="004359"/>
                </a:solidFill>
              </a:rPr>
              <a:t>global access </a:t>
            </a:r>
            <a:r>
              <a:rPr lang="en-GB" sz="2200" dirty="0">
                <a:solidFill>
                  <a:srgbClr val="004359"/>
                </a:solidFill>
              </a:rPr>
              <a:t>to Earth Observation </a:t>
            </a:r>
            <a:r>
              <a:rPr lang="en-GB" sz="2200" dirty="0" smtClean="0">
                <a:solidFill>
                  <a:srgbClr val="004359"/>
                </a:solidFill>
              </a:rPr>
              <a:t>data </a:t>
            </a:r>
          </a:p>
          <a:p>
            <a:pPr marL="285750" lvl="1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4359"/>
                </a:solidFill>
              </a:rPr>
              <a:t>Objectives: </a:t>
            </a:r>
          </a:p>
          <a:p>
            <a:pPr marL="742950" lvl="2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4359"/>
                </a:solidFill>
              </a:rPr>
              <a:t>Explore </a:t>
            </a:r>
            <a:r>
              <a:rPr lang="en-GB" sz="2200" dirty="0">
                <a:solidFill>
                  <a:srgbClr val="004359"/>
                </a:solidFill>
              </a:rPr>
              <a:t>new technologies and </a:t>
            </a:r>
            <a:r>
              <a:rPr lang="en-GB" sz="2200" dirty="0" smtClean="0">
                <a:solidFill>
                  <a:srgbClr val="004359"/>
                </a:solidFill>
              </a:rPr>
              <a:t>cooperation to improve existing </a:t>
            </a:r>
            <a:r>
              <a:rPr lang="en-GB" sz="2200" dirty="0">
                <a:solidFill>
                  <a:srgbClr val="004359"/>
                </a:solidFill>
              </a:rPr>
              <a:t>infrastructure (gaps/future demands</a:t>
            </a:r>
            <a:r>
              <a:rPr lang="en-GB" sz="2200" dirty="0" smtClean="0">
                <a:solidFill>
                  <a:srgbClr val="004359"/>
                </a:solidFill>
              </a:rPr>
              <a:t>)</a:t>
            </a:r>
            <a:endParaRPr lang="en-GB" sz="2200" dirty="0">
              <a:solidFill>
                <a:srgbClr val="004359"/>
              </a:solidFill>
            </a:endParaRPr>
          </a:p>
          <a:p>
            <a:pPr marL="685800" lvl="2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4359"/>
                </a:solidFill>
              </a:rPr>
              <a:t>Support </a:t>
            </a:r>
            <a:r>
              <a:rPr lang="en-GB" sz="2200" dirty="0" err="1">
                <a:solidFill>
                  <a:srgbClr val="004359"/>
                </a:solidFill>
              </a:rPr>
              <a:t>AfriGEOSS</a:t>
            </a:r>
            <a:r>
              <a:rPr lang="en-GB" sz="2200" dirty="0">
                <a:solidFill>
                  <a:srgbClr val="004359"/>
                </a:solidFill>
              </a:rPr>
              <a:t> to improve data dissemination to and from </a:t>
            </a:r>
            <a:r>
              <a:rPr lang="en-GB" sz="2200" dirty="0" smtClean="0">
                <a:solidFill>
                  <a:srgbClr val="004359"/>
                </a:solidFill>
              </a:rPr>
              <a:t>Africa</a:t>
            </a:r>
          </a:p>
          <a:p>
            <a:pPr marL="2286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4359"/>
                </a:solidFill>
              </a:rPr>
              <a:t>First successful steps made:</a:t>
            </a:r>
          </a:p>
          <a:p>
            <a:pPr marL="742950" lvl="2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4359"/>
                </a:solidFill>
              </a:rPr>
              <a:t>Potential services for further assessment identified (SSO, </a:t>
            </a:r>
            <a:r>
              <a:rPr lang="en-GB" sz="2200" dirty="0" smtClean="0">
                <a:solidFill>
                  <a:srgbClr val="004359"/>
                </a:solidFill>
              </a:rPr>
              <a:t>Multicast</a:t>
            </a:r>
            <a:r>
              <a:rPr lang="en-GB" sz="2200" dirty="0">
                <a:solidFill>
                  <a:srgbClr val="004359"/>
                </a:solidFill>
              </a:rPr>
              <a:t>, Clouds)</a:t>
            </a:r>
          </a:p>
          <a:p>
            <a:pPr marL="742950" lvl="2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4359"/>
                </a:solidFill>
              </a:rPr>
              <a:t>R</a:t>
            </a:r>
            <a:r>
              <a:rPr lang="en-GB" sz="2200" dirty="0" smtClean="0">
                <a:solidFill>
                  <a:srgbClr val="004359"/>
                </a:solidFill>
              </a:rPr>
              <a:t>elations </a:t>
            </a:r>
            <a:r>
              <a:rPr lang="en-GB" sz="2200" dirty="0">
                <a:solidFill>
                  <a:srgbClr val="004359"/>
                </a:solidFill>
              </a:rPr>
              <a:t>between </a:t>
            </a:r>
            <a:r>
              <a:rPr lang="en-GB" sz="2200" dirty="0" err="1">
                <a:solidFill>
                  <a:srgbClr val="004359"/>
                </a:solidFill>
              </a:rPr>
              <a:t>AfriGEOSS</a:t>
            </a:r>
            <a:r>
              <a:rPr lang="en-GB" sz="2200" dirty="0">
                <a:solidFill>
                  <a:srgbClr val="004359"/>
                </a:solidFill>
              </a:rPr>
              <a:t> and African R&amp;E networks </a:t>
            </a:r>
            <a:r>
              <a:rPr lang="en-GB" sz="2200" dirty="0" smtClean="0">
                <a:solidFill>
                  <a:srgbClr val="004359"/>
                </a:solidFill>
              </a:rPr>
              <a:t>established</a:t>
            </a:r>
            <a:endParaRPr lang="en-GB" sz="2200" dirty="0">
              <a:solidFill>
                <a:srgbClr val="004359"/>
              </a:solidFill>
            </a:endParaRPr>
          </a:p>
        </p:txBody>
      </p:sp>
      <p:graphicFrame>
        <p:nvGraphicFramePr>
          <p:cNvPr id="19" name="Content Placeholder 5"/>
          <p:cNvGraphicFramePr>
            <a:graphicFrameLocks/>
          </p:cNvGraphicFramePr>
          <p:nvPr>
            <p:extLst/>
          </p:nvPr>
        </p:nvGraphicFramePr>
        <p:xfrm>
          <a:off x="8962255" y="1459799"/>
          <a:ext cx="4034190" cy="2326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39527" y="6523901"/>
            <a:ext cx="569600" cy="321399"/>
          </a:xfrm>
          <a:prstGeom prst="rect">
            <a:avLst/>
          </a:prstGeom>
        </p:spPr>
        <p:txBody>
          <a:bodyPr/>
          <a:lstStyle/>
          <a:p>
            <a:pPr defTabSz="914377"/>
            <a:r>
              <a:rPr lang="en-GB" dirty="0" smtClean="0"/>
              <a:t>23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20175" y="5857064"/>
            <a:ext cx="153632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3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14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European </a:t>
            </a:r>
            <a:r>
              <a:rPr lang="en-GB" dirty="0"/>
              <a:t>Integrated Data Archive (EIDA) for seismological </a:t>
            </a:r>
            <a:r>
              <a:rPr lang="en-GB" dirty="0" smtClean="0"/>
              <a:t>data</a:t>
            </a:r>
            <a:endParaRPr lang="en-GB" b="0" i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674" y="1537047"/>
            <a:ext cx="4122256" cy="34412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042" y="1817604"/>
            <a:ext cx="932996" cy="4556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6959" y="3285360"/>
            <a:ext cx="939163" cy="4551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8384" y="2368422"/>
            <a:ext cx="1016313" cy="737647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/>
          </p:nvPr>
        </p:nvGraphicFramePr>
        <p:xfrm>
          <a:off x="1073133" y="5073511"/>
          <a:ext cx="10029373" cy="1269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48215" y="4010167"/>
            <a:ext cx="1396650" cy="313654"/>
          </a:xfrm>
          <a:prstGeom prst="rect">
            <a:avLst/>
          </a:prstGeom>
        </p:spPr>
      </p:pic>
      <p:sp>
        <p:nvSpPr>
          <p:cNvPr id="16" name="Content Placeholder 1"/>
          <p:cNvSpPr txBox="1">
            <a:spLocks/>
          </p:cNvSpPr>
          <p:nvPr/>
        </p:nvSpPr>
        <p:spPr>
          <a:xfrm>
            <a:off x="454525" y="1476586"/>
            <a:ext cx="6131002" cy="35340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en-GB" sz="2000" dirty="0"/>
              <a:t>EIDA is the largest and most advanced user community within the Earth Plate Observation </a:t>
            </a:r>
            <a:r>
              <a:rPr lang="en-GB" sz="2000" dirty="0" smtClean="0"/>
              <a:t>System </a:t>
            </a:r>
            <a:r>
              <a:rPr lang="en-GB" sz="2000" dirty="0"/>
              <a:t>(EPOS</a:t>
            </a:r>
            <a:r>
              <a:rPr lang="en-GB" sz="2000" dirty="0" smtClean="0"/>
              <a:t>)</a:t>
            </a:r>
          </a:p>
          <a:p>
            <a:pPr>
              <a:lnSpc>
                <a:spcPts val="2200"/>
              </a:lnSpc>
            </a:pPr>
            <a:r>
              <a:rPr lang="en-GB" sz="2000" dirty="0"/>
              <a:t>Need </a:t>
            </a:r>
            <a:r>
              <a:rPr lang="en-GB" sz="2000" dirty="0" smtClean="0"/>
              <a:t>for a scalable </a:t>
            </a:r>
            <a:r>
              <a:rPr lang="en-GB" sz="2000" dirty="0"/>
              <a:t>AAI system that works via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desktop </a:t>
            </a:r>
            <a:r>
              <a:rPr lang="en-GB" sz="2000" dirty="0"/>
              <a:t>and web </a:t>
            </a:r>
            <a:r>
              <a:rPr lang="en-GB" sz="2000" dirty="0" smtClean="0"/>
              <a:t>client</a:t>
            </a:r>
          </a:p>
          <a:p>
            <a:pPr>
              <a:lnSpc>
                <a:spcPts val="2200"/>
              </a:lnSpc>
            </a:pPr>
            <a:r>
              <a:rPr lang="en-GB" sz="2000" dirty="0"/>
              <a:t>Federated archive: 11 European seismological data centres storing globally collected </a:t>
            </a:r>
            <a:r>
              <a:rPr lang="en-GB" sz="2000" dirty="0" smtClean="0"/>
              <a:t>data</a:t>
            </a:r>
          </a:p>
          <a:p>
            <a:pPr>
              <a:lnSpc>
                <a:spcPts val="2200"/>
              </a:lnSpc>
            </a:pPr>
            <a:r>
              <a:rPr lang="en-GB" sz="2000" dirty="0"/>
              <a:t>~ 1.3TB data downloaded/day, global user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community</a:t>
            </a:r>
            <a:endParaRPr lang="en-GB" sz="2000" dirty="0"/>
          </a:p>
          <a:p>
            <a:pPr>
              <a:lnSpc>
                <a:spcPts val="2200"/>
              </a:lnSpc>
            </a:pPr>
            <a:r>
              <a:rPr lang="en-GB" sz="2000" dirty="0"/>
              <a:t>Joint effort of GFZ (German EIDA node), GÉANT, SWITCH &amp; DFN (via NA4 and  SA5 User </a:t>
            </a:r>
            <a:r>
              <a:rPr lang="en-GB" sz="2000" dirty="0" smtClean="0"/>
              <a:t>Support Teams)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2292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2165" y="5873690"/>
            <a:ext cx="10909300" cy="60450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800" dirty="0" smtClean="0"/>
              <a:t>An “Open </a:t>
            </a:r>
            <a:r>
              <a:rPr lang="en-GB" sz="2800" dirty="0"/>
              <a:t>Informal International Science </a:t>
            </a:r>
            <a:r>
              <a:rPr lang="en-GB" sz="2800" dirty="0" smtClean="0"/>
              <a:t>Engagement Team” is taking shape…</a:t>
            </a:r>
          </a:p>
          <a:p>
            <a:pPr marL="0" indent="0">
              <a:buNone/>
            </a:pPr>
            <a:endParaRPr lang="en-GB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Coordinate the efforts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531" y="1269401"/>
            <a:ext cx="6959301" cy="451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1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5002" y="1785768"/>
            <a:ext cx="11672047" cy="439119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sz="2400" dirty="0" smtClean="0"/>
              <a:t>Research Engagement Development Task Force (TF-RED, in short)</a:t>
            </a:r>
          </a:p>
          <a:p>
            <a:pPr>
              <a:lnSpc>
                <a:spcPct val="200000"/>
              </a:lnSpc>
            </a:pPr>
            <a:r>
              <a:rPr lang="en-GB" sz="2400" dirty="0" smtClean="0"/>
              <a:t>More than 60 people have expressed interest </a:t>
            </a:r>
            <a:r>
              <a:rPr lang="en-GB" sz="2400" dirty="0"/>
              <a:t>in </a:t>
            </a:r>
            <a:r>
              <a:rPr lang="en-GB" sz="2400" dirty="0" smtClean="0"/>
              <a:t>it, </a:t>
            </a:r>
            <a:r>
              <a:rPr lang="en-GB" sz="2400" dirty="0"/>
              <a:t>from both Europe and </a:t>
            </a:r>
            <a:r>
              <a:rPr lang="en-GB" sz="2400" dirty="0" smtClean="0"/>
              <a:t>America</a:t>
            </a:r>
          </a:p>
          <a:p>
            <a:pPr>
              <a:lnSpc>
                <a:spcPct val="200000"/>
              </a:lnSpc>
            </a:pPr>
            <a:r>
              <a:rPr lang="en-GB" sz="2400" dirty="0" smtClean="0"/>
              <a:t>First informal meeting held at TNC16, in June</a:t>
            </a:r>
          </a:p>
          <a:p>
            <a:pPr>
              <a:lnSpc>
                <a:spcPct val="200000"/>
              </a:lnSpc>
            </a:pPr>
            <a:r>
              <a:rPr lang="en-GB" sz="2400" dirty="0" smtClean="0"/>
              <a:t>Currently finalizing </a:t>
            </a:r>
            <a:r>
              <a:rPr lang="en-GB" sz="2400" dirty="0"/>
              <a:t>the Terms of Reference to submit the </a:t>
            </a:r>
            <a:r>
              <a:rPr lang="en-GB" sz="2400" dirty="0" smtClean="0"/>
              <a:t>proposal</a:t>
            </a:r>
          </a:p>
          <a:p>
            <a:pPr>
              <a:lnSpc>
                <a:spcPct val="110000"/>
              </a:lnSpc>
            </a:pPr>
            <a:endParaRPr lang="en-GB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Working on a Task Force proposal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51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522327" y="4392048"/>
            <a:ext cx="5061285" cy="350836"/>
          </a:xfrm>
        </p:spPr>
        <p:txBody>
          <a:bodyPr>
            <a:normAutofit/>
          </a:bodyPr>
          <a:lstStyle/>
          <a:p>
            <a:r>
              <a:rPr lang="en-GB" sz="1800" dirty="0" smtClean="0"/>
              <a:t>vincenzo.capone@geant.org</a:t>
            </a:r>
            <a:endParaRPr lang="en-GB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763793" y="3559176"/>
            <a:ext cx="10381129" cy="832872"/>
          </a:xfrm>
        </p:spPr>
        <p:txBody>
          <a:bodyPr/>
          <a:lstStyle/>
          <a:p>
            <a:r>
              <a:rPr lang="en-GB" sz="2400" dirty="0"/>
              <a:t>Join the mailing list if you want to be </a:t>
            </a:r>
            <a:r>
              <a:rPr lang="en-GB" sz="2400" dirty="0" smtClean="0"/>
              <a:t>part:</a:t>
            </a:r>
            <a:br>
              <a:rPr lang="en-GB" sz="2400" dirty="0" smtClean="0"/>
            </a:br>
            <a:r>
              <a:rPr lang="en-GB" sz="2400" dirty="0" smtClean="0">
                <a:solidFill>
                  <a:srgbClr val="FF0000"/>
                </a:solidFill>
              </a:rPr>
              <a:t>https</a:t>
            </a:r>
            <a:r>
              <a:rPr lang="en-GB" sz="2400" dirty="0">
                <a:solidFill>
                  <a:srgbClr val="FF0000"/>
                </a:solidFill>
              </a:rPr>
              <a:t>://goo.gl/Hmxl1j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6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1" y="0"/>
            <a:ext cx="12192000" cy="6858000"/>
            <a:chOff x="-1" y="1149118"/>
            <a:chExt cx="9144001" cy="5276849"/>
          </a:xfrm>
        </p:grpSpPr>
        <p:sp>
          <p:nvSpPr>
            <p:cNvPr id="7" name="Rectangle 6"/>
            <p:cNvSpPr/>
            <p:nvPr/>
          </p:nvSpPr>
          <p:spPr>
            <a:xfrm>
              <a:off x="7981040" y="1149291"/>
              <a:ext cx="1162960" cy="5276675"/>
            </a:xfrm>
            <a:prstGeom prst="rect">
              <a:avLst/>
            </a:prstGeom>
            <a:solidFill>
              <a:srgbClr val="EAE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-1" y="1149118"/>
              <a:ext cx="2182761" cy="5276849"/>
            </a:xfrm>
            <a:prstGeom prst="rect">
              <a:avLst/>
            </a:prstGeom>
            <a:solidFill>
              <a:srgbClr val="CBD1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 descr="GÉANT Association member map-01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329" y="1149118"/>
              <a:ext cx="7340807" cy="5276849"/>
            </a:xfrm>
            <a:prstGeom prst="rect">
              <a:avLst/>
            </a:prstGeom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69825" y="83115"/>
            <a:ext cx="9612087" cy="1325563"/>
          </a:xfrm>
        </p:spPr>
        <p:txBody>
          <a:bodyPr/>
          <a:lstStyle/>
          <a:p>
            <a:r>
              <a:rPr lang="en-GB" dirty="0" smtClean="0"/>
              <a:t>Current members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847816" y="2351782"/>
            <a:ext cx="33441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i="1" dirty="0" smtClean="0">
                <a:solidFill>
                  <a:srgbClr val="002060"/>
                </a:solidFill>
              </a:rPr>
              <a:t>50.000.000 users</a:t>
            </a:r>
          </a:p>
          <a:p>
            <a:r>
              <a:rPr lang="en-GB" sz="3200" b="1" i="1" dirty="0" smtClean="0">
                <a:solidFill>
                  <a:srgbClr val="002060"/>
                </a:solidFill>
              </a:rPr>
              <a:t>10.000 institutions</a:t>
            </a:r>
          </a:p>
          <a:p>
            <a:r>
              <a:rPr lang="en-GB" sz="3200" b="1" i="1" dirty="0" smtClean="0">
                <a:solidFill>
                  <a:srgbClr val="002060"/>
                </a:solidFill>
              </a:rPr>
              <a:t>40 countries</a:t>
            </a:r>
            <a:endParaRPr lang="en-GB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3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6896" y="1400212"/>
            <a:ext cx="6644941" cy="27030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Imagine two collaborators in two different </a:t>
            </a:r>
            <a:r>
              <a:rPr lang="en-GB" dirty="0" smtClean="0"/>
              <a:t>countries:</a:t>
            </a:r>
            <a:endParaRPr lang="en-GB" dirty="0"/>
          </a:p>
          <a:p>
            <a:pPr lvl="1"/>
            <a:r>
              <a:rPr lang="en-GB" sz="2000" dirty="0"/>
              <a:t>Different connecting NREN</a:t>
            </a:r>
          </a:p>
          <a:p>
            <a:pPr lvl="1"/>
            <a:r>
              <a:rPr lang="en-GB" sz="2000" dirty="0"/>
              <a:t>Different services, with different T&amp;Cs</a:t>
            </a:r>
          </a:p>
          <a:p>
            <a:pPr lvl="1"/>
            <a:r>
              <a:rPr lang="en-GB" sz="2000" dirty="0"/>
              <a:t>Which services are available to them end to end?</a:t>
            </a:r>
          </a:p>
          <a:p>
            <a:pPr lvl="1"/>
            <a:r>
              <a:rPr lang="en-GB" sz="2000" dirty="0"/>
              <a:t>What are the business models along the delivery chain?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User support: what do users see?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986" y="1650500"/>
            <a:ext cx="1706020" cy="1445627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1865734" y="4602966"/>
            <a:ext cx="6644941" cy="449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Now imagine 30 users in 30 countries…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B73-2FD4-47B9-9A0A-73002095C41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54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8093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B73-2FD4-47B9-9A0A-73002095C41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2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3214" y="1809003"/>
            <a:ext cx="10837469" cy="404315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sz="2400" b="1" dirty="0" smtClean="0"/>
              <a:t>Dedicated User Support Team</a:t>
            </a:r>
          </a:p>
          <a:p>
            <a:pPr>
              <a:lnSpc>
                <a:spcPct val="150000"/>
              </a:lnSpc>
              <a:defRPr/>
            </a:pPr>
            <a:r>
              <a:rPr lang="en-GB" sz="2400" b="1" dirty="0" smtClean="0"/>
              <a:t>Single point-of-contact </a:t>
            </a:r>
            <a:r>
              <a:rPr lang="en-GB" sz="2400" b="1" dirty="0"/>
              <a:t>for international collaborations and organisations </a:t>
            </a:r>
          </a:p>
          <a:p>
            <a:pPr>
              <a:lnSpc>
                <a:spcPct val="150000"/>
              </a:lnSpc>
              <a:defRPr/>
            </a:pPr>
            <a:r>
              <a:rPr lang="en-GB" sz="2400" b="1" dirty="0"/>
              <a:t>Providing a one-stop-shop 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/>
              <a:t>Policy and technical consultancy 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/>
              <a:t>User’s voice within GÉANT</a:t>
            </a:r>
            <a:endParaRPr lang="en-GB" sz="2400" dirty="0" smtClean="0"/>
          </a:p>
          <a:p>
            <a:pPr lvl="1">
              <a:lnSpc>
                <a:spcPct val="150000"/>
              </a:lnSpc>
            </a:pPr>
            <a:r>
              <a:rPr lang="en-GB" sz="2000" dirty="0" smtClean="0"/>
              <a:t>International User Advisor Committee, NREN feedback, Surveys, Conferences, Focus Groups….</a:t>
            </a: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B73-2FD4-47B9-9A0A-73002095C419}" type="slidenum">
              <a:rPr lang="en-GB" smtClean="0"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 </a:t>
            </a:r>
            <a:r>
              <a:rPr lang="en-GB" dirty="0"/>
              <a:t>for International Users</a:t>
            </a:r>
          </a:p>
        </p:txBody>
      </p:sp>
    </p:spTree>
    <p:extLst>
      <p:ext uri="{BB962C8B-B14F-4D97-AF65-F5344CB8AC3E}">
        <p14:creationId xmlns:p14="http://schemas.microsoft.com/office/powerpoint/2010/main" val="203843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B73-2FD4-47B9-9A0A-73002095C419}" type="slidenum">
              <a:rPr lang="en-GB" smtClean="0"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The </a:t>
            </a:r>
            <a:r>
              <a:rPr lang="en-GB" dirty="0"/>
              <a:t>One-stop-shop concept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189" y="3431668"/>
            <a:ext cx="7381187" cy="2974348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56181" y="1257729"/>
            <a:ext cx="11029361" cy="2452423"/>
          </a:xfrm>
        </p:spPr>
        <p:txBody>
          <a:bodyPr>
            <a:normAutofit/>
          </a:bodyPr>
          <a:lstStyle/>
          <a:p>
            <a:pPr lvl="0" rtl="0"/>
            <a:r>
              <a:rPr lang="en-GB" sz="1800" dirty="0" smtClean="0"/>
              <a:t>Work closely with Users, NRENs, other e-Infrastructures and GÉANT subject experts</a:t>
            </a:r>
            <a:endParaRPr lang="en-GB" sz="1800" dirty="0"/>
          </a:p>
          <a:p>
            <a:pPr lvl="0" rtl="0"/>
            <a:r>
              <a:rPr lang="en-GB" sz="1800" dirty="0" smtClean="0"/>
              <a:t>Discuss and understand user requirements</a:t>
            </a:r>
            <a:endParaRPr lang="en-GB" sz="1800" dirty="0"/>
          </a:p>
          <a:p>
            <a:pPr lvl="0" rtl="0"/>
            <a:r>
              <a:rPr lang="en-GB" sz="1800" dirty="0" smtClean="0"/>
              <a:t>Develop a consolidated and consistent solution for all involved sites: </a:t>
            </a:r>
          </a:p>
          <a:p>
            <a:pPr marL="0" indent="0">
              <a:buNone/>
            </a:pPr>
            <a:r>
              <a:rPr lang="en-GB" sz="1800" i="1" dirty="0"/>
              <a:t>	</a:t>
            </a:r>
            <a:r>
              <a:rPr lang="en-GB" sz="1800" i="1" dirty="0" smtClean="0"/>
              <a:t>technical/administrative/financial/contractual</a:t>
            </a:r>
            <a:endParaRPr lang="en-GB" sz="1800" i="1" dirty="0"/>
          </a:p>
          <a:p>
            <a:pPr lvl="0" rtl="0"/>
            <a:r>
              <a:rPr lang="en-GB" sz="1800" dirty="0" smtClean="0"/>
              <a:t>Ensure seamless service implementation and operation through full project lifecycle management</a:t>
            </a:r>
            <a:endParaRPr lang="en-GB" sz="1800" dirty="0"/>
          </a:p>
          <a:p>
            <a:pPr lvl="0" rtl="0"/>
            <a:r>
              <a:rPr lang="en-GB" sz="1800" dirty="0" smtClean="0"/>
              <a:t>Respect for the NRENs administrative boundaries</a:t>
            </a:r>
            <a:r>
              <a:rPr lang="en-GB" sz="1800" dirty="0" smtClean="0">
                <a:sym typeface="Wingdings" panose="05000000000000000000" pitchFamily="2" charset="2"/>
              </a:rPr>
              <a:t></a:t>
            </a:r>
            <a:r>
              <a:rPr lang="en-GB" sz="1800" dirty="0" smtClean="0"/>
              <a:t> GÉANT connects networks, not end-sites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74032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7694" y="1473201"/>
            <a:ext cx="7632066" cy="493282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Communication</a:t>
            </a:r>
          </a:p>
          <a:p>
            <a:pPr lvl="1"/>
            <a:r>
              <a:rPr lang="en-GB" sz="2000" dirty="0" smtClean="0"/>
              <a:t>Direct liaison with key contacts within the user communities</a:t>
            </a:r>
          </a:p>
          <a:p>
            <a:pPr lvl="1"/>
            <a:r>
              <a:rPr lang="en-GB" sz="2000" dirty="0" smtClean="0"/>
              <a:t>Support from the Partner Relations team for the liaison with the NRENs</a:t>
            </a:r>
          </a:p>
          <a:p>
            <a:r>
              <a:rPr lang="en-GB" sz="2400" dirty="0" smtClean="0"/>
              <a:t>Coordination</a:t>
            </a:r>
          </a:p>
          <a:p>
            <a:pPr lvl="1"/>
            <a:r>
              <a:rPr lang="en-GB" sz="2000" dirty="0" smtClean="0"/>
              <a:t>Project management for the whole activity or for specific tasks</a:t>
            </a:r>
          </a:p>
          <a:p>
            <a:r>
              <a:rPr lang="en-GB" sz="2400" dirty="0" smtClean="0"/>
              <a:t>Consultancy</a:t>
            </a:r>
          </a:p>
          <a:p>
            <a:pPr lvl="1"/>
            <a:r>
              <a:rPr lang="en-GB" sz="2000" dirty="0" smtClean="0"/>
              <a:t>Solution advisory, product </a:t>
            </a:r>
            <a:r>
              <a:rPr lang="en-GB" sz="2000" dirty="0"/>
              <a:t>selection</a:t>
            </a:r>
          </a:p>
          <a:p>
            <a:pPr lvl="1"/>
            <a:r>
              <a:rPr lang="en-GB" sz="2000" dirty="0" smtClean="0"/>
              <a:t>With the support of the Service Assurance team</a:t>
            </a: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B73-2FD4-47B9-9A0A-73002095C419}" type="slidenum">
              <a:rPr lang="en-GB" smtClean="0"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we do it</a:t>
            </a:r>
            <a:br>
              <a:rPr lang="en-GB" dirty="0" smtClean="0"/>
            </a:br>
            <a:r>
              <a:rPr lang="en-GB" sz="2000" i="1" dirty="0"/>
              <a:t>(our very own “3 Cs”)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100" y="1249510"/>
            <a:ext cx="1996973" cy="1497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364" y="2853285"/>
            <a:ext cx="1503709" cy="13082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417" y="4234501"/>
            <a:ext cx="1541947" cy="203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7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19"/>
          <p:cNvGraphicFramePr>
            <a:graphicFrameLocks noGrp="1"/>
          </p:cNvGraphicFramePr>
          <p:nvPr>
            <p:ph idx="1"/>
            <p:extLst/>
          </p:nvPr>
        </p:nvGraphicFramePr>
        <p:xfrm>
          <a:off x="2052418" y="1772016"/>
          <a:ext cx="7966653" cy="4400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5733" y="4709399"/>
            <a:ext cx="1383274" cy="137216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Users we work with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3193" y="1772016"/>
            <a:ext cx="1168353" cy="13792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32466" y="1598192"/>
            <a:ext cx="1498747" cy="155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5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6861" y="1400212"/>
            <a:ext cx="10832306" cy="5005809"/>
          </a:xfrm>
        </p:spPr>
        <p:txBody>
          <a:bodyPr>
            <a:normAutofit/>
          </a:bodyPr>
          <a:lstStyle/>
          <a:p>
            <a:r>
              <a:rPr lang="en-GB" altLang="en-US" dirty="0"/>
              <a:t>Physics sciences</a:t>
            </a:r>
          </a:p>
          <a:p>
            <a:pPr lvl="1"/>
            <a:r>
              <a:rPr lang="en-GB" altLang="en-US" sz="2000" dirty="0"/>
              <a:t>High-energy physics (LHC, BELLE II, CERN, etc.)</a:t>
            </a:r>
          </a:p>
          <a:p>
            <a:pPr lvl="1"/>
            <a:r>
              <a:rPr lang="en-GB" altLang="en-US" sz="2000" dirty="0"/>
              <a:t>Neutrino observation (KM3NET)</a:t>
            </a:r>
          </a:p>
          <a:p>
            <a:r>
              <a:rPr lang="en-GB" altLang="en-US" dirty="0" smtClean="0"/>
              <a:t>Astronomy and Earth observation</a:t>
            </a:r>
          </a:p>
          <a:p>
            <a:pPr lvl="1"/>
            <a:r>
              <a:rPr lang="en-GB" altLang="en-US" sz="2000" dirty="0"/>
              <a:t>Earth observation (EUMETSAT, COPERNICUS)</a:t>
            </a:r>
          </a:p>
          <a:p>
            <a:pPr lvl="1"/>
            <a:r>
              <a:rPr lang="en-GB" altLang="en-US" sz="2000" dirty="0"/>
              <a:t>Radio-astronomy (</a:t>
            </a:r>
            <a:r>
              <a:rPr lang="en-GB" altLang="en-US" sz="2000" dirty="0" err="1"/>
              <a:t>eVLBI</a:t>
            </a:r>
            <a:r>
              <a:rPr lang="en-GB" altLang="en-US" sz="2000" dirty="0"/>
              <a:t>, SKA, etc.)</a:t>
            </a:r>
          </a:p>
          <a:p>
            <a:pPr lvl="1"/>
            <a:r>
              <a:rPr lang="en-GB" altLang="en-US" sz="2000" dirty="0"/>
              <a:t>Satellite operations (ESOC)</a:t>
            </a:r>
          </a:p>
          <a:p>
            <a:r>
              <a:rPr lang="en-GB" altLang="en-US" dirty="0"/>
              <a:t>E-Infrastructures (EGI, EUDAT, PRACE, </a:t>
            </a:r>
            <a:r>
              <a:rPr lang="en-GB" altLang="en-US" dirty="0" err="1"/>
              <a:t>HelixNebula</a:t>
            </a:r>
            <a:r>
              <a:rPr lang="en-GB" altLang="en-US" dirty="0"/>
              <a:t>)</a:t>
            </a:r>
          </a:p>
          <a:p>
            <a:r>
              <a:rPr lang="en-GB" altLang="en-US" dirty="0"/>
              <a:t>Life sciences</a:t>
            </a:r>
          </a:p>
          <a:p>
            <a:pPr lvl="1"/>
            <a:r>
              <a:rPr lang="en-GB" altLang="en-US" sz="2000" dirty="0"/>
              <a:t>Genomics (Elixir, EBI, EMBL)</a:t>
            </a:r>
          </a:p>
          <a:p>
            <a:pPr lvl="1"/>
            <a:r>
              <a:rPr lang="en-GB" altLang="en-US" sz="2000" dirty="0" err="1"/>
              <a:t>BioImaging</a:t>
            </a:r>
            <a:endParaRPr lang="en-GB" altLang="en-US" sz="2000" dirty="0"/>
          </a:p>
          <a:p>
            <a:r>
              <a:rPr lang="en-GB" altLang="en-US" dirty="0"/>
              <a:t>Future Internet </a:t>
            </a:r>
            <a:r>
              <a:rPr lang="en-GB" altLang="en-US" dirty="0" smtClean="0"/>
              <a:t>projects </a:t>
            </a:r>
            <a:r>
              <a:rPr lang="en-GB" altLang="en-US" dirty="0"/>
              <a:t>(</a:t>
            </a:r>
            <a:r>
              <a:rPr lang="en-GB" altLang="en-US" dirty="0" err="1"/>
              <a:t>XiFi</a:t>
            </a:r>
            <a:r>
              <a:rPr lang="en-GB" altLang="en-US" dirty="0"/>
              <a:t>, Confine, </a:t>
            </a:r>
            <a:r>
              <a:rPr lang="en-GB" altLang="en-US" dirty="0" err="1"/>
              <a:t>SmartFire</a:t>
            </a:r>
            <a:r>
              <a:rPr lang="en-GB" altLang="en-US" dirty="0"/>
              <a:t>, etc</a:t>
            </a:r>
            <a:r>
              <a:rPr lang="en-GB" altLang="en-US" dirty="0" smtClean="0"/>
              <a:t>.)</a:t>
            </a:r>
            <a:endParaRPr lang="en-GB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Some scientific user groups we liaise with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B73-2FD4-47B9-9A0A-73002095C41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00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GEANT new template 16 9 format</Template>
  <TotalTime>1067</TotalTime>
  <Words>1243</Words>
  <Application>Microsoft Office PowerPoint</Application>
  <PresentationFormat>Widescreen</PresentationFormat>
  <Paragraphs>202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Verdana</vt:lpstr>
      <vt:lpstr>Wingdings</vt:lpstr>
      <vt:lpstr>GEANT Association</vt:lpstr>
      <vt:lpstr>PowerPoint Presentation</vt:lpstr>
      <vt:lpstr>Current members</vt:lpstr>
      <vt:lpstr>User support: what do users see?</vt:lpstr>
      <vt:lpstr>PowerPoint Presentation</vt:lpstr>
      <vt:lpstr>Support for International Users</vt:lpstr>
      <vt:lpstr>The One-stop-shop concept</vt:lpstr>
      <vt:lpstr>How we do it (our very own “3 Cs”)</vt:lpstr>
      <vt:lpstr>Users we work with</vt:lpstr>
      <vt:lpstr>Some scientific user groups we liaise with</vt:lpstr>
      <vt:lpstr>The “long tail”</vt:lpstr>
      <vt:lpstr>Increase liaison opportunities</vt:lpstr>
      <vt:lpstr>“Get into” the science</vt:lpstr>
      <vt:lpstr>Example: Group on Earth Observations (GEO)</vt:lpstr>
      <vt:lpstr>Example: European Integrated Data Archive (EIDA) for seismological data</vt:lpstr>
      <vt:lpstr>Coordinate the efforts</vt:lpstr>
      <vt:lpstr>Working on a Task Force proposal</vt:lpstr>
      <vt:lpstr>PowerPoint Presentation</vt:lpstr>
    </vt:vector>
  </TitlesOfParts>
  <Company>DANTE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Vincenzo Capone</dc:creator>
  <cp:lastModifiedBy>Vincenzo Capone</cp:lastModifiedBy>
  <cp:revision>60</cp:revision>
  <dcterms:created xsi:type="dcterms:W3CDTF">2016-04-13T08:32:07Z</dcterms:created>
  <dcterms:modified xsi:type="dcterms:W3CDTF">2016-09-28T22:33:16Z</dcterms:modified>
</cp:coreProperties>
</file>