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331" r:id="rId3"/>
    <p:sldId id="278" r:id="rId4"/>
    <p:sldId id="348" r:id="rId5"/>
    <p:sldId id="357" r:id="rId6"/>
    <p:sldId id="369" r:id="rId7"/>
    <p:sldId id="354" r:id="rId8"/>
    <p:sldId id="359" r:id="rId9"/>
    <p:sldId id="360" r:id="rId10"/>
    <p:sldId id="363" r:id="rId11"/>
    <p:sldId id="364" r:id="rId12"/>
    <p:sldId id="362" r:id="rId13"/>
    <p:sldId id="361" r:id="rId14"/>
    <p:sldId id="365" r:id="rId15"/>
    <p:sldId id="366" r:id="rId16"/>
    <p:sldId id="358" r:id="rId17"/>
    <p:sldId id="367" r:id="rId18"/>
    <p:sldId id="370" r:id="rId19"/>
    <p:sldId id="368" r:id="rId20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4BC9"/>
    <a:srgbClr val="669900"/>
    <a:srgbClr val="4B0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0" autoAdjust="0"/>
    <p:restoredTop sz="86678" autoAdjust="0"/>
  </p:normalViewPr>
  <p:slideViewPr>
    <p:cSldViewPr snapToGrid="0">
      <p:cViewPr varScale="1">
        <p:scale>
          <a:sx n="94" d="100"/>
          <a:sy n="94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BEE73E5-7756-DF4B-92FE-3051834C64C5}" type="datetimeFigureOut">
              <a:rPr lang="en-GB" smtClean="0"/>
              <a:pPr/>
              <a:t>28/09/16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B425271-BAEA-914F-ADD7-75633A4B45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57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5271-BAEA-914F-ADD7-75633A4B457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7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5271-BAEA-914F-ADD7-75633A4B457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095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5271-BAEA-914F-ADD7-75633A4B457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609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5271-BAEA-914F-ADD7-75633A4B457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63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1044" y="1319751"/>
            <a:ext cx="4015818" cy="2114796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4B00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1044" y="3771724"/>
            <a:ext cx="3146196" cy="110193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33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700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71EF-9026-0047-A29E-A39EA71E02B4}" type="datetime1">
              <a:rPr lang="it-IT" smtClean="0"/>
              <a:pPr/>
              <a:t>28/09/16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50" y="6356363"/>
            <a:ext cx="3771900" cy="365125"/>
          </a:xfrm>
        </p:spPr>
        <p:txBody>
          <a:bodyPr/>
          <a:lstStyle/>
          <a:p>
            <a:r>
              <a:rPr lang="en-GB" smtClean="0"/>
              <a:t>Integrating distributed data infrastructures with INDIGO-</a:t>
            </a:r>
            <a:r>
              <a:rPr lang="en-GB" dirty="0" err="1" smtClean="0"/>
              <a:t>DataCloud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5852" y="6356363"/>
            <a:ext cx="729503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25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4" y="1832302"/>
            <a:ext cx="696233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4" y="4947695"/>
            <a:ext cx="6962333" cy="127214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3B33-8C16-F545-B563-08B26DC46355}" type="datetime1">
              <a:rPr lang="it-IT" smtClean="0"/>
              <a:pPr/>
              <a:t>28/09/16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Integrating distributed data infrastructures with INDIGO-DataCloud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43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3FA6-A46B-9E4F-A13F-1B2E1051C3CF}" type="datetime1">
              <a:rPr lang="it-IT" smtClean="0"/>
              <a:pPr/>
              <a:t>28/09/16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Integrating distributed data infrastructures with INDIGO-DataCloud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5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3487-5BF4-E045-BE7C-DB2A6CC2E324}" type="datetime1">
              <a:rPr lang="it-IT" smtClean="0"/>
              <a:pPr/>
              <a:t>28/09/16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Integrating distributed data infrastructures with INDIGO-DataCloud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4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34CE-A023-D746-A4CC-0A76CB9F364D}" type="datetime1">
              <a:rPr lang="it-IT" smtClean="0"/>
              <a:pPr/>
              <a:t>28/09/16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Integrating distributed data infrastructures with INDIGO-DataCloud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44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914399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BD02-7079-2C42-910E-67DF00B0AB8B}" type="datetime1">
              <a:rPr lang="it-IT" smtClean="0"/>
              <a:pPr/>
              <a:t>28/09/16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Integrating distributed data infrastructures with INDIGO-DataCloud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58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ciFly" panose="02000606030000020004" pitchFamily="2" charset="0"/>
              </a:defRPr>
            </a:lvl1pPr>
          </a:lstStyle>
          <a:p>
            <a:fld id="{5F7F8142-A220-5C4F-9247-2E04D089A1E8}" type="datetime1">
              <a:rPr lang="it-IT" smtClean="0"/>
              <a:pPr/>
              <a:t>28/09/16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ciFly" panose="02000606030000020004" pitchFamily="2" charset="0"/>
              </a:defRPr>
            </a:lvl1pPr>
          </a:lstStyle>
          <a:p>
            <a:r>
              <a:rPr lang="en-GB" smtClean="0"/>
              <a:t>Integrating distributed data infrastructures with INDIGO-DataCloud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19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in.chen@egi.eu" TargetMode="External"/><Relationship Id="rId4" Type="http://schemas.openxmlformats.org/officeDocument/2006/relationships/hyperlink" Target="mailto:aguilarf@ifca.unican.es" TargetMode="External"/><Relationship Id="rId5" Type="http://schemas.openxmlformats.org/officeDocument/2006/relationships/hyperlink" Target="mailto:marco@ifca.unican.es" TargetMode="External"/><Relationship Id="rId6" Type="http://schemas.openxmlformats.org/officeDocument/2006/relationships/hyperlink" Target="mailto:infor@indigo-datacloud.e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gif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g"/><Relationship Id="rId8" Type="http://schemas.openxmlformats.org/officeDocument/2006/relationships/image" Target="../media/image14.jpg"/><Relationship Id="rId9" Type="http://schemas.openxmlformats.org/officeDocument/2006/relationships/image" Target="../media/image15.gif"/><Relationship Id="rId10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9084" y="687952"/>
            <a:ext cx="5894916" cy="2487489"/>
          </a:xfrm>
        </p:spPr>
        <p:txBody>
          <a:bodyPr>
            <a:noAutofit/>
          </a:bodyPr>
          <a:lstStyle/>
          <a:p>
            <a:r>
              <a:rPr lang="en-GB" sz="3600" dirty="0" smtClean="0"/>
              <a:t>Apply User-Driven Approach in Service Development: </a:t>
            </a:r>
            <a:br>
              <a:rPr lang="en-GB" sz="3600" dirty="0" smtClean="0"/>
            </a:br>
            <a:r>
              <a:rPr lang="en-GB" sz="3600" i="1" dirty="0" smtClean="0"/>
              <a:t>The INDIGO Experience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5364" y="4077592"/>
            <a:ext cx="5100041" cy="1988358"/>
          </a:xfrm>
        </p:spPr>
        <p:txBody>
          <a:bodyPr>
            <a:noAutofit/>
          </a:bodyPr>
          <a:lstStyle/>
          <a:p>
            <a:pPr algn="ctr"/>
            <a:r>
              <a:rPr lang="en-GB" sz="1400" b="1" dirty="0" smtClean="0"/>
              <a:t>Yin Chen, </a:t>
            </a:r>
            <a:r>
              <a:rPr lang="en-GB" sz="1400" b="1" dirty="0" smtClean="0">
                <a:hlinkClick r:id="rId3"/>
              </a:rPr>
              <a:t>yin.chen@egi.eu</a:t>
            </a:r>
            <a:r>
              <a:rPr lang="en-GB" sz="1400" b="1" dirty="0" smtClean="0"/>
              <a:t>, </a:t>
            </a:r>
            <a:r>
              <a:rPr lang="en-GB" sz="1400" b="1" dirty="0" err="1" smtClean="0"/>
              <a:t>EGI.eu</a:t>
            </a:r>
            <a:endParaRPr lang="en-GB" sz="1400" b="1" dirty="0" smtClean="0"/>
          </a:p>
          <a:p>
            <a:pPr algn="ctr"/>
            <a:r>
              <a:rPr lang="en-GB" sz="1400" b="1" dirty="0"/>
              <a:t>Fernando Aguilar, </a:t>
            </a:r>
            <a:r>
              <a:rPr lang="en-GB" sz="1400" b="1" dirty="0">
                <a:hlinkClick r:id="rId4"/>
              </a:rPr>
              <a:t>aguilarf@ifca.unican.es</a:t>
            </a:r>
            <a:r>
              <a:rPr lang="en-GB" sz="1400" b="1" dirty="0"/>
              <a:t> , IFCA-</a:t>
            </a:r>
            <a:r>
              <a:rPr lang="en-GB" sz="1400" b="1" dirty="0" smtClean="0"/>
              <a:t>CSIC</a:t>
            </a:r>
          </a:p>
          <a:p>
            <a:pPr algn="ctr"/>
            <a:r>
              <a:rPr lang="en-GB" sz="1400" b="1" dirty="0"/>
              <a:t>Jesus Marco, </a:t>
            </a:r>
            <a:r>
              <a:rPr lang="en-GB" sz="1400" b="1" dirty="0">
                <a:hlinkClick r:id="rId5"/>
              </a:rPr>
              <a:t>marco@</a:t>
            </a:r>
            <a:r>
              <a:rPr lang="en-GB" sz="1400" b="1" dirty="0" smtClean="0">
                <a:hlinkClick r:id="rId5"/>
              </a:rPr>
              <a:t>ifca.unican.es</a:t>
            </a:r>
            <a:r>
              <a:rPr lang="en-GB" sz="1400" b="1" dirty="0" smtClean="0"/>
              <a:t> , </a:t>
            </a:r>
            <a:r>
              <a:rPr lang="en-GB" sz="1400" b="1" dirty="0"/>
              <a:t>IFCA-</a:t>
            </a:r>
            <a:r>
              <a:rPr lang="en-GB" sz="1400" b="1" dirty="0" smtClean="0"/>
              <a:t>CSIC</a:t>
            </a:r>
            <a:endParaRPr lang="en-GB" sz="1400" b="1" dirty="0"/>
          </a:p>
          <a:p>
            <a:pPr algn="ctr"/>
            <a:r>
              <a:rPr lang="en-GB" sz="1400" b="1" dirty="0" smtClean="0"/>
              <a:t>INDIGO WP2 Team</a:t>
            </a:r>
          </a:p>
          <a:p>
            <a:pPr algn="ctr"/>
            <a:r>
              <a:rPr lang="en-GB" sz="1400" b="1" dirty="0" smtClean="0"/>
              <a:t>INDIGO Collaboration Team, </a:t>
            </a:r>
            <a:r>
              <a:rPr lang="en-GB" sz="1400" b="1" dirty="0" smtClean="0">
                <a:hlinkClick r:id="rId6"/>
              </a:rPr>
              <a:t>infor@indigo-datacloud.eu</a:t>
            </a:r>
            <a:r>
              <a:rPr lang="en-GB" sz="1400" b="1" dirty="0" smtClean="0"/>
              <a:t> </a:t>
            </a:r>
          </a:p>
        </p:txBody>
      </p:sp>
      <p:sp>
        <p:nvSpPr>
          <p:cNvPr id="4" name="Rettangolo 3"/>
          <p:cNvSpPr/>
          <p:nvPr/>
        </p:nvSpPr>
        <p:spPr>
          <a:xfrm>
            <a:off x="893109" y="4815988"/>
            <a:ext cx="128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RIA-653549</a:t>
            </a:r>
          </a:p>
        </p:txBody>
      </p:sp>
    </p:spTree>
    <p:extLst>
      <p:ext uri="{BB962C8B-B14F-4D97-AF65-F5344CB8AC3E}">
        <p14:creationId xmlns:p14="http://schemas.microsoft.com/office/powerpoint/2010/main" val="336917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 txBox="1">
            <a:spLocks/>
          </p:cNvSpPr>
          <p:nvPr/>
        </p:nvSpPr>
        <p:spPr>
          <a:xfrm>
            <a:off x="0" y="6269894"/>
            <a:ext cx="9144000" cy="6041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SciFly" panose="020006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solidFill>
                  <a:srgbClr val="660066"/>
                </a:solidFill>
                <a:latin typeface="Abadi MT Condensed Extra Bold"/>
                <a:cs typeface="Abadi MT Condensed Extra Bold"/>
              </a:rPr>
              <a:t>INDIGO POSTER:</a:t>
            </a:r>
            <a:r>
              <a:rPr lang="en-GB" sz="1400" dirty="0" smtClean="0">
                <a:solidFill>
                  <a:srgbClr val="000000"/>
                </a:solidFill>
              </a:rPr>
              <a:t> </a:t>
            </a:r>
            <a:r>
              <a:rPr lang="en-GB" sz="1400" b="1" dirty="0" smtClean="0">
                <a:solidFill>
                  <a:srgbClr val="000000"/>
                </a:solidFill>
              </a:rPr>
              <a:t>Application of INDIGO-</a:t>
            </a:r>
            <a:r>
              <a:rPr lang="en-GB" sz="1400" b="1" dirty="0" err="1" smtClean="0">
                <a:solidFill>
                  <a:srgbClr val="000000"/>
                </a:solidFill>
              </a:rPr>
              <a:t>DataCloud</a:t>
            </a:r>
            <a:r>
              <a:rPr lang="en-GB" sz="1400" b="1" dirty="0" smtClean="0">
                <a:solidFill>
                  <a:srgbClr val="000000"/>
                </a:solidFill>
              </a:rPr>
              <a:t> Solutions to the development of an automatic workflow for Molecular Dynamics simulations, </a:t>
            </a:r>
            <a:r>
              <a:rPr lang="en-GB" sz="1400" i="1" dirty="0" smtClean="0">
                <a:solidFill>
                  <a:srgbClr val="000000"/>
                </a:solidFill>
              </a:rPr>
              <a:t>Antonio </a:t>
            </a:r>
            <a:r>
              <a:rPr lang="en-GB" sz="1400" i="1" dirty="0" err="1" smtClean="0">
                <a:solidFill>
                  <a:srgbClr val="000000"/>
                </a:solidFill>
              </a:rPr>
              <a:t>Rosato</a:t>
            </a:r>
            <a:r>
              <a:rPr lang="en-GB" sz="1400" i="1" dirty="0" smtClean="0">
                <a:solidFill>
                  <a:srgbClr val="000000"/>
                </a:solidFill>
              </a:rPr>
              <a:t>, et al.</a:t>
            </a:r>
            <a:endParaRPr lang="en-GB" sz="1400" i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92" y="0"/>
            <a:ext cx="8213094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Case Study P2: Molecular Dynamics Simulations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9048" y="6492875"/>
            <a:ext cx="374952" cy="365125"/>
          </a:xfrm>
        </p:spPr>
        <p:txBody>
          <a:bodyPr/>
          <a:lstStyle/>
          <a:p>
            <a:fld id="{FD838B9F-EE4C-4B1B-86A1-0FBFA4BEBAE2}" type="slidenum">
              <a:rPr lang="en-GB" smtClean="0">
                <a:solidFill>
                  <a:srgbClr val="FFFFFF"/>
                </a:solidFill>
              </a:rPr>
              <a:pPr/>
              <a:t>10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25" y="1536486"/>
            <a:ext cx="6362095" cy="4741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-1" y="911108"/>
            <a:ext cx="843126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The </a:t>
            </a:r>
            <a:r>
              <a:rPr lang="en-GB" sz="2000" dirty="0"/>
              <a:t>case study </a:t>
            </a:r>
            <a:r>
              <a:rPr lang="en-GB" sz="2000" dirty="0" smtClean="0"/>
              <a:t>aims to define the implementation of different MD protocols tailored to different applications, which typically involve multi-threading</a:t>
            </a:r>
            <a:endParaRPr lang="en-US" sz="2000" dirty="0"/>
          </a:p>
        </p:txBody>
      </p:sp>
      <p:sp>
        <p:nvSpPr>
          <p:cNvPr id="11" name="Oval Callout 10"/>
          <p:cNvSpPr/>
          <p:nvPr/>
        </p:nvSpPr>
        <p:spPr>
          <a:xfrm>
            <a:off x="4066545" y="1763364"/>
            <a:ext cx="3377595" cy="980629"/>
          </a:xfrm>
          <a:prstGeom prst="wedgeEllipseCallout">
            <a:avLst>
              <a:gd name="adj1" fmla="val -53214"/>
              <a:gd name="adj2" fmla="val 7166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For submission of MD simulations from an existing web interface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4864034" y="3253904"/>
            <a:ext cx="2611766" cy="450212"/>
          </a:xfrm>
          <a:prstGeom prst="wedgeEllipseCallout">
            <a:avLst>
              <a:gd name="adj1" fmla="val -29212"/>
              <a:gd name="adj2" fmla="val 647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 running calculations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1" y="5277569"/>
            <a:ext cx="2285999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INDIGO enables parallel processing of MD algorithms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499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791" y="1797170"/>
            <a:ext cx="8394094" cy="434799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03727"/>
            <a:ext cx="9144000" cy="47035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sz="1600" dirty="0" smtClean="0">
                <a:solidFill>
                  <a:srgbClr val="660066"/>
                </a:solidFill>
                <a:latin typeface="Abadi MT Condensed Extra Bold"/>
                <a:cs typeface="Abadi MT Condensed Extra Bold"/>
              </a:rPr>
              <a:t>INDIGO POSTER: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b="1" dirty="0" smtClean="0">
                <a:solidFill>
                  <a:srgbClr val="000000"/>
                </a:solidFill>
              </a:rPr>
              <a:t>Distributed Archive for the Cherenkov Telescope Array, </a:t>
            </a:r>
            <a:r>
              <a:rPr lang="en-GB" sz="1600" i="1" dirty="0" smtClean="0">
                <a:solidFill>
                  <a:srgbClr val="000000"/>
                </a:solidFill>
              </a:rPr>
              <a:t> Eva Sciacca</a:t>
            </a:r>
            <a:endParaRPr lang="en-GB" sz="1600" i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03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Case Study P3_2: Archive System for the Cherenkov Telescope Array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0667" y="6492875"/>
            <a:ext cx="423333" cy="365125"/>
          </a:xfrm>
        </p:spPr>
        <p:txBody>
          <a:bodyPr/>
          <a:lstStyle/>
          <a:p>
            <a:fld id="{FD838B9F-EE4C-4B1B-86A1-0FBFA4BEBAE2}" type="slidenum">
              <a:rPr lang="en-GB" smtClean="0">
                <a:solidFill>
                  <a:srgbClr val="FFFFFF"/>
                </a:solidFill>
              </a:rPr>
              <a:pPr/>
              <a:t>11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280" y="1154288"/>
            <a:ext cx="843126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The </a:t>
            </a:r>
            <a:r>
              <a:rPr lang="en-GB" sz="2000" dirty="0"/>
              <a:t>case study </a:t>
            </a:r>
            <a:r>
              <a:rPr lang="en-GB" sz="2000" dirty="0" smtClean="0"/>
              <a:t>aims to implement a first CTA Archive for </a:t>
            </a:r>
            <a:r>
              <a:rPr lang="en-GB" sz="2000" dirty="0"/>
              <a:t>d</a:t>
            </a:r>
            <a:r>
              <a:rPr lang="en-GB" sz="2000" dirty="0" smtClean="0"/>
              <a:t>ata </a:t>
            </a:r>
            <a:r>
              <a:rPr lang="en-GB" sz="2000" dirty="0"/>
              <a:t>management, treatment and flow of data, big data archiving and processing, open data access </a:t>
            </a:r>
            <a:r>
              <a:rPr lang="en-GB" sz="2000" dirty="0" smtClean="0"/>
              <a:t> 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982214"/>
            <a:ext cx="7488903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INDIGO enables data managements to the existing Grid-based systems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5675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59" y="0"/>
            <a:ext cx="8026856" cy="82413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Case Study </a:t>
            </a:r>
            <a:r>
              <a:rPr lang="en-US" sz="3200" dirty="0" smtClean="0">
                <a:solidFill>
                  <a:srgbClr val="660066"/>
                </a:solidFill>
              </a:rPr>
              <a:t>P4: POWERFIT &amp; DISVIS </a:t>
            </a:r>
            <a:endParaRPr lang="en-US" sz="3200" dirty="0">
              <a:solidFill>
                <a:srgbClr val="6600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63"/>
            <a:ext cx="9144000" cy="50163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solidFill>
                  <a:srgbClr val="660066"/>
                </a:solidFill>
                <a:latin typeface="Abadi MT Condensed Extra Bold"/>
                <a:cs typeface="Abadi MT Condensed Extra Bold"/>
              </a:rPr>
              <a:t>INDIGO POSTER: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dirty="0" smtClean="0">
                <a:solidFill>
                  <a:schemeClr val="tx1"/>
                </a:solidFill>
              </a:rPr>
              <a:t>Science in the Clouds: Virtualizing HADDOCK, </a:t>
            </a:r>
            <a:r>
              <a:rPr lang="en-GB" b="1" dirty="0" err="1" smtClean="0">
                <a:solidFill>
                  <a:schemeClr val="tx1"/>
                </a:solidFill>
              </a:rPr>
              <a:t>PowerFit</a:t>
            </a:r>
            <a:r>
              <a:rPr lang="en-GB" b="1" dirty="0" smtClean="0">
                <a:solidFill>
                  <a:schemeClr val="tx1"/>
                </a:solidFill>
              </a:rPr>
              <a:t> and </a:t>
            </a:r>
            <a:r>
              <a:rPr lang="en-GB" b="1" dirty="0" err="1" smtClean="0">
                <a:solidFill>
                  <a:schemeClr val="tx1"/>
                </a:solidFill>
              </a:rPr>
              <a:t>DIsVis</a:t>
            </a:r>
            <a:r>
              <a:rPr lang="en-GB" b="1" dirty="0" smtClean="0">
                <a:solidFill>
                  <a:schemeClr val="tx1"/>
                </a:solidFill>
              </a:rPr>
              <a:t> using INDIGO-</a:t>
            </a:r>
            <a:r>
              <a:rPr lang="en-GB" b="1" dirty="0" err="1" smtClean="0">
                <a:solidFill>
                  <a:schemeClr val="tx1"/>
                </a:solidFill>
              </a:rPr>
              <a:t>DataCloud</a:t>
            </a:r>
            <a:r>
              <a:rPr lang="en-GB" b="1" dirty="0" smtClean="0">
                <a:solidFill>
                  <a:schemeClr val="tx1"/>
                </a:solidFill>
              </a:rPr>
              <a:t> Solutions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i="1" dirty="0" smtClean="0">
                <a:solidFill>
                  <a:schemeClr val="tx1"/>
                </a:solidFill>
              </a:rPr>
              <a:t>Z. </a:t>
            </a:r>
            <a:r>
              <a:rPr lang="en-GB" i="1" dirty="0" err="1" smtClean="0">
                <a:solidFill>
                  <a:schemeClr val="tx1"/>
                </a:solidFill>
              </a:rPr>
              <a:t>Kurkcuoglu</a:t>
            </a:r>
            <a:r>
              <a:rPr lang="en-GB" i="1" dirty="0" smtClean="0">
                <a:solidFill>
                  <a:schemeClr val="tx1"/>
                </a:solidFill>
              </a:rPr>
              <a:t>, </a:t>
            </a:r>
            <a:r>
              <a:rPr lang="en-GB" i="1" dirty="0" err="1" smtClean="0">
                <a:solidFill>
                  <a:schemeClr val="tx1"/>
                </a:solidFill>
              </a:rPr>
              <a:t>G.van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Zundert</a:t>
            </a:r>
            <a:r>
              <a:rPr lang="en-GB" i="1" dirty="0" smtClean="0">
                <a:solidFill>
                  <a:schemeClr val="tx1"/>
                </a:solidFill>
              </a:rPr>
              <a:t>, M. </a:t>
            </a:r>
            <a:r>
              <a:rPr lang="en-GB" i="1" dirty="0" err="1" smtClean="0">
                <a:solidFill>
                  <a:schemeClr val="tx1"/>
                </a:solidFill>
              </a:rPr>
              <a:t>Trellet</a:t>
            </a:r>
            <a:r>
              <a:rPr lang="en-GB" i="1" dirty="0" smtClean="0">
                <a:solidFill>
                  <a:schemeClr val="tx1"/>
                </a:solidFill>
              </a:rPr>
              <a:t>, J. </a:t>
            </a:r>
            <a:r>
              <a:rPr lang="en-GB" i="1" dirty="0" err="1" smtClean="0">
                <a:solidFill>
                  <a:schemeClr val="tx1"/>
                </a:solidFill>
              </a:rPr>
              <a:t>Schaarschmidt</a:t>
            </a:r>
            <a:r>
              <a:rPr lang="en-GB" i="1" dirty="0" smtClean="0">
                <a:solidFill>
                  <a:schemeClr val="tx1"/>
                </a:solidFill>
              </a:rPr>
              <a:t>, M. David, M. </a:t>
            </a:r>
            <a:r>
              <a:rPr lang="en-GB" i="1" dirty="0" err="1" smtClean="0">
                <a:solidFill>
                  <a:schemeClr val="tx1"/>
                </a:solidFill>
              </a:rPr>
              <a:t>Verlato</a:t>
            </a:r>
            <a:r>
              <a:rPr lang="en-GB" i="1" dirty="0" smtClean="0">
                <a:solidFill>
                  <a:schemeClr val="tx1"/>
                </a:solidFill>
              </a:rPr>
              <a:t>, A. </a:t>
            </a:r>
            <a:r>
              <a:rPr lang="en-GB" i="1" dirty="0" err="1" smtClean="0">
                <a:solidFill>
                  <a:schemeClr val="tx1"/>
                </a:solidFill>
              </a:rPr>
              <a:t>Rosato</a:t>
            </a:r>
            <a:r>
              <a:rPr lang="en-GB" i="1" dirty="0" smtClean="0">
                <a:solidFill>
                  <a:schemeClr val="tx1"/>
                </a:solidFill>
              </a:rPr>
              <a:t>, A. </a:t>
            </a:r>
            <a:r>
              <a:rPr lang="en-GB" i="1" dirty="0" err="1" smtClean="0">
                <a:solidFill>
                  <a:schemeClr val="tx1"/>
                </a:solidFill>
              </a:rPr>
              <a:t>Bonvin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3317" y="6492875"/>
            <a:ext cx="430679" cy="365125"/>
          </a:xfrm>
        </p:spPr>
        <p:txBody>
          <a:bodyPr/>
          <a:lstStyle/>
          <a:p>
            <a:fld id="{FD838B9F-EE4C-4B1B-86A1-0FBFA4BEBAE2}" type="slidenum">
              <a:rPr lang="en-GB" smtClean="0">
                <a:solidFill>
                  <a:schemeClr val="bg1"/>
                </a:solidFill>
              </a:rPr>
              <a:pPr/>
              <a:t>12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 descr="Screen Shot 2016-09-20 at 16.20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3574"/>
            <a:ext cx="9144000" cy="43765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2900" y="785582"/>
            <a:ext cx="574368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The </a:t>
            </a:r>
            <a:r>
              <a:rPr lang="en-GB" sz="2000" dirty="0"/>
              <a:t>case study </a:t>
            </a:r>
            <a:r>
              <a:rPr lang="en-GB" sz="2000" dirty="0" smtClean="0"/>
              <a:t>aims to deploy the computing biology software POWERFIT and DISVIS to the Cloud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063613" y="1393833"/>
            <a:ext cx="4080387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INDIGO enables access to GPGPU for computing intensive processing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072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27" y="138869"/>
            <a:ext cx="8243326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Case Study P5: Climate models inter comparison data </a:t>
            </a:r>
            <a:r>
              <a:rPr lang="en-US" sz="3200" dirty="0" smtClean="0">
                <a:solidFill>
                  <a:srgbClr val="660066"/>
                </a:solidFill>
              </a:rPr>
              <a:t>analysis</a:t>
            </a:r>
            <a:endParaRPr lang="en-US" sz="3200" dirty="0">
              <a:solidFill>
                <a:srgbClr val="6600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51319"/>
            <a:ext cx="9144000" cy="60418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sz="1400" dirty="0">
                <a:solidFill>
                  <a:srgbClr val="660066"/>
                </a:solidFill>
                <a:latin typeface="Abadi MT Condensed Extra Bold"/>
                <a:cs typeface="Abadi MT Condensed Extra Bold"/>
              </a:rPr>
              <a:t>INDIGO POSTER: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b="1" dirty="0" smtClean="0">
                <a:solidFill>
                  <a:srgbClr val="000000"/>
                </a:solidFill>
              </a:rPr>
              <a:t>Big data analytics for climate change: a distributed </a:t>
            </a:r>
            <a:r>
              <a:rPr lang="en-GB" sz="1400" b="1" dirty="0" err="1" smtClean="0">
                <a:solidFill>
                  <a:srgbClr val="000000"/>
                </a:solidFill>
              </a:rPr>
              <a:t>testbed</a:t>
            </a:r>
            <a:r>
              <a:rPr lang="en-GB" sz="1400" b="1" dirty="0" smtClean="0">
                <a:solidFill>
                  <a:srgbClr val="000000"/>
                </a:solidFill>
              </a:rPr>
              <a:t> for multi-model analysis in the CMIP5 context</a:t>
            </a:r>
            <a:r>
              <a:rPr lang="en-GB" sz="1400" dirty="0" smtClean="0">
                <a:solidFill>
                  <a:srgbClr val="000000"/>
                </a:solidFill>
              </a:rPr>
              <a:t>, </a:t>
            </a:r>
            <a:r>
              <a:rPr lang="en-GB" sz="1400" i="1" dirty="0" err="1" smtClean="0">
                <a:solidFill>
                  <a:srgbClr val="000000"/>
                </a:solidFill>
              </a:rPr>
              <a:t>S.fiore</a:t>
            </a:r>
            <a:r>
              <a:rPr lang="en-GB" sz="1400" i="1" dirty="0" smtClean="0">
                <a:solidFill>
                  <a:srgbClr val="000000"/>
                </a:solidFill>
              </a:rPr>
              <a:t>, </a:t>
            </a:r>
            <a:r>
              <a:rPr lang="en-GB" sz="1400" i="1" dirty="0" err="1" smtClean="0">
                <a:solidFill>
                  <a:srgbClr val="000000"/>
                </a:solidFill>
              </a:rPr>
              <a:t>M.Plociennik</a:t>
            </a:r>
            <a:r>
              <a:rPr lang="en-GB" sz="1400" i="1" dirty="0" smtClean="0">
                <a:solidFill>
                  <a:srgbClr val="000000"/>
                </a:solidFill>
              </a:rPr>
              <a:t>, </a:t>
            </a:r>
            <a:r>
              <a:rPr lang="en-GB" sz="1400" i="1" dirty="0" err="1" smtClean="0">
                <a:solidFill>
                  <a:srgbClr val="000000"/>
                </a:solidFill>
              </a:rPr>
              <a:t>G.Donvito</a:t>
            </a:r>
            <a:r>
              <a:rPr lang="en-GB" sz="1400" i="1" dirty="0" smtClean="0">
                <a:solidFill>
                  <a:srgbClr val="000000"/>
                </a:solidFill>
              </a:rPr>
              <a:t>, M. </a:t>
            </a:r>
            <a:r>
              <a:rPr lang="en-GB" sz="1400" i="1" dirty="0" err="1" smtClean="0">
                <a:solidFill>
                  <a:srgbClr val="000000"/>
                </a:solidFill>
              </a:rPr>
              <a:t>Owsiak</a:t>
            </a:r>
            <a:r>
              <a:rPr lang="en-GB" sz="1400" i="1" dirty="0" smtClean="0">
                <a:solidFill>
                  <a:srgbClr val="000000"/>
                </a:solidFill>
              </a:rPr>
              <a:t>, </a:t>
            </a:r>
            <a:r>
              <a:rPr lang="en-GB" sz="1400" i="1" dirty="0" err="1" smtClean="0">
                <a:solidFill>
                  <a:srgbClr val="000000"/>
                </a:solidFill>
              </a:rPr>
              <a:t>M.Fargetta</a:t>
            </a:r>
            <a:r>
              <a:rPr lang="en-GB" sz="1400" i="1" dirty="0" smtClean="0">
                <a:solidFill>
                  <a:srgbClr val="000000"/>
                </a:solidFill>
              </a:rPr>
              <a:t>, </a:t>
            </a:r>
            <a:r>
              <a:rPr lang="en-GB" sz="1400" i="1" dirty="0" err="1" smtClean="0">
                <a:solidFill>
                  <a:srgbClr val="000000"/>
                </a:solidFill>
              </a:rPr>
              <a:t>R.Barbera</a:t>
            </a:r>
            <a:r>
              <a:rPr lang="en-GB" sz="1400" i="1" dirty="0" smtClean="0">
                <a:solidFill>
                  <a:srgbClr val="000000"/>
                </a:solidFill>
              </a:rPr>
              <a:t>, et al</a:t>
            </a:r>
            <a:endParaRPr lang="en-GB" sz="1400" i="1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97262" y="6675437"/>
            <a:ext cx="729503" cy="365125"/>
          </a:xfrm>
        </p:spPr>
        <p:txBody>
          <a:bodyPr/>
          <a:lstStyle/>
          <a:p>
            <a:fld id="{FD838B9F-EE4C-4B1B-86A1-0FBFA4BEBAE2}" type="slidenum">
              <a:rPr lang="en-GB" smtClean="0">
                <a:solidFill>
                  <a:srgbClr val="FFFFFF"/>
                </a:solidFill>
              </a:rPr>
              <a:pPr/>
              <a:t>13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" name="Immagine 16" descr="Macintosh HD:Users:sfiore:Desktop:SECURE_DEVICE5:CMCC_ASC_MNG:CMCC:AAA_MANAGEMENT:AAA_Division Manager:PROGETTI:INDIGO_DATACLOUD:Activity:Period1:WP2:Climate_Change_scenario5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0" y="1454448"/>
            <a:ext cx="5163279" cy="500014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423645" y="6014507"/>
            <a:ext cx="3658734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INDIGO enables Big Data </a:t>
            </a:r>
            <a:r>
              <a:rPr lang="en-GB" sz="2000" dirty="0" err="1" smtClean="0"/>
              <a:t>anaylsis</a:t>
            </a:r>
            <a:endParaRPr lang="en-US" sz="2000" dirty="0"/>
          </a:p>
        </p:txBody>
      </p:sp>
      <p:sp>
        <p:nvSpPr>
          <p:cNvPr id="11" name="Oval Callout 10"/>
          <p:cNvSpPr/>
          <p:nvPr/>
        </p:nvSpPr>
        <p:spPr>
          <a:xfrm>
            <a:off x="2239387" y="1178164"/>
            <a:ext cx="3316990" cy="452351"/>
          </a:xfrm>
          <a:prstGeom prst="wedgeEllipseCallout">
            <a:avLst>
              <a:gd name="adj1" fmla="val -53214"/>
              <a:gd name="adj2" fmla="val 7166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dirty="0">
                <a:solidFill>
                  <a:srgbClr val="000000"/>
                </a:solidFill>
              </a:rPr>
              <a:t>User interface to submit the analytics experiments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3104622" y="4126272"/>
            <a:ext cx="4315021" cy="527664"/>
          </a:xfrm>
          <a:prstGeom prst="wedgeEllipseCallout">
            <a:avLst>
              <a:gd name="adj1" fmla="val -68674"/>
              <a:gd name="adj2" fmla="val 8534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dirty="0">
                <a:solidFill>
                  <a:srgbClr val="000000"/>
                </a:solidFill>
              </a:rPr>
              <a:t>big data stack for running climate data analytics set of operators.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1011990" y="3680544"/>
            <a:ext cx="4608784" cy="473586"/>
          </a:xfrm>
          <a:prstGeom prst="wedgeEllipseCallout">
            <a:avLst>
              <a:gd name="adj1" fmla="val -54665"/>
              <a:gd name="adj2" fmla="val 147725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dirty="0">
                <a:solidFill>
                  <a:srgbClr val="000000"/>
                </a:solidFill>
              </a:rPr>
              <a:t>orchestrate the configuration and contextualization of the software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4762608" y="1728352"/>
            <a:ext cx="4770965" cy="728245"/>
          </a:xfrm>
          <a:prstGeom prst="wedgeEllipseCallout">
            <a:avLst>
              <a:gd name="adj1" fmla="val -73526"/>
              <a:gd name="adj2" fmla="val 12871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dirty="0">
                <a:solidFill>
                  <a:srgbClr val="000000"/>
                </a:solidFill>
              </a:rPr>
              <a:t>intermediate component between the user interface and both the INDIGO and the community-oriented services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5046694" y="2916164"/>
            <a:ext cx="4286348" cy="756979"/>
          </a:xfrm>
          <a:prstGeom prst="wedgeEllipseCallout">
            <a:avLst>
              <a:gd name="adj1" fmla="val -83826"/>
              <a:gd name="adj2" fmla="val 2926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dirty="0">
                <a:solidFill>
                  <a:srgbClr val="000000"/>
                </a:solidFill>
              </a:rPr>
              <a:t>workflow management system orchestrating the climate experiments across multiple sites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05976" y="4672325"/>
            <a:ext cx="3676400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The </a:t>
            </a:r>
            <a:r>
              <a:rPr lang="en-GB" sz="2000" dirty="0"/>
              <a:t>case study </a:t>
            </a:r>
            <a:r>
              <a:rPr lang="en-GB" sz="2000" dirty="0" smtClean="0"/>
              <a:t>aims to deal with climates models </a:t>
            </a:r>
            <a:r>
              <a:rPr lang="en-GB" sz="2000" dirty="0" err="1" smtClean="0"/>
              <a:t>intercomparions</a:t>
            </a:r>
            <a:r>
              <a:rPr lang="en-GB" sz="2000" dirty="0" smtClean="0"/>
              <a:t> data analysis, requiring large amount of 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1004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51319"/>
            <a:ext cx="9144000" cy="60418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sz="1400" dirty="0">
                <a:solidFill>
                  <a:srgbClr val="660066"/>
                </a:solidFill>
                <a:latin typeface="Abadi MT Condensed Extra Bold"/>
                <a:cs typeface="Abadi MT Condensed Extra Bold"/>
              </a:rPr>
              <a:t>INDIGO POSTER: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b="1" dirty="0" smtClean="0">
                <a:solidFill>
                  <a:srgbClr val="000000"/>
                </a:solidFill>
              </a:rPr>
              <a:t>INDIGO-DATA CLOUD EC project: a case study applied to </a:t>
            </a:r>
            <a:r>
              <a:rPr lang="en-GB" sz="1400" b="1" dirty="0" err="1" smtClean="0">
                <a:solidFill>
                  <a:srgbClr val="000000"/>
                </a:solidFill>
              </a:rPr>
              <a:t>MuseiD</a:t>
            </a:r>
            <a:r>
              <a:rPr lang="en-GB" sz="1400" b="1" dirty="0" smtClean="0">
                <a:solidFill>
                  <a:srgbClr val="000000"/>
                </a:solidFill>
              </a:rPr>
              <a:t>-Italia, the Italian National Museums Digital Library, </a:t>
            </a:r>
            <a:r>
              <a:rPr lang="en-GB" sz="1400" i="1" dirty="0" smtClean="0">
                <a:solidFill>
                  <a:srgbClr val="000000"/>
                </a:solidFill>
              </a:rPr>
              <a:t>Luca </a:t>
            </a:r>
            <a:r>
              <a:rPr lang="en-GB" sz="1400" i="1" dirty="0" err="1" smtClean="0">
                <a:solidFill>
                  <a:srgbClr val="000000"/>
                </a:solidFill>
              </a:rPr>
              <a:t>Martinelli</a:t>
            </a:r>
            <a:r>
              <a:rPr lang="en-GB" sz="1400" i="1" dirty="0" smtClean="0">
                <a:solidFill>
                  <a:srgbClr val="000000"/>
                </a:solidFill>
              </a:rPr>
              <a:t>, et al.</a:t>
            </a:r>
            <a:endParaRPr lang="en-GB" sz="1400" i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2343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Case Study P6: </a:t>
            </a:r>
            <a:r>
              <a:rPr lang="en-US" sz="3200" dirty="0" err="1">
                <a:solidFill>
                  <a:srgbClr val="660066"/>
                </a:solidFill>
              </a:rPr>
              <a:t>eCulture</a:t>
            </a:r>
            <a:r>
              <a:rPr lang="en-US" sz="3200" dirty="0">
                <a:solidFill>
                  <a:srgbClr val="660066"/>
                </a:solidFill>
              </a:rPr>
              <a:t> Science </a:t>
            </a:r>
            <a:r>
              <a:rPr lang="en-US" sz="3200" dirty="0" smtClean="0">
                <a:solidFill>
                  <a:srgbClr val="660066"/>
                </a:solidFill>
              </a:rPr>
              <a:t>Gateway</a:t>
            </a:r>
            <a:endParaRPr lang="en-US" sz="3200" dirty="0">
              <a:solidFill>
                <a:srgbClr val="6600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36001" y="6675437"/>
            <a:ext cx="508000" cy="365125"/>
          </a:xfrm>
        </p:spPr>
        <p:txBody>
          <a:bodyPr/>
          <a:lstStyle/>
          <a:p>
            <a:fld id="{FD838B9F-EE4C-4B1B-86A1-0FBFA4BEBAE2}" type="slidenum">
              <a:rPr lang="en-GB" smtClean="0">
                <a:solidFill>
                  <a:srgbClr val="FFFFFF"/>
                </a:solidFill>
              </a:rPr>
              <a:pPr/>
              <a:t>14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97" y="1478972"/>
            <a:ext cx="4060751" cy="494661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79574" y="1996268"/>
            <a:ext cx="2386082" cy="31700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The </a:t>
            </a:r>
            <a:r>
              <a:rPr lang="en-GB" sz="2000" dirty="0"/>
              <a:t>case study </a:t>
            </a:r>
            <a:r>
              <a:rPr lang="en-GB" sz="2000" dirty="0" smtClean="0"/>
              <a:t>aims to develop a digital </a:t>
            </a:r>
            <a:r>
              <a:rPr lang="en-GB" sz="2000" dirty="0"/>
              <a:t>repository collection support that allows users to upload, download digital documents and manage metadata, in collaboration with INFN Catania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145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0" y="6356363"/>
            <a:ext cx="9143999" cy="50163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sz="1400" dirty="0">
                <a:solidFill>
                  <a:srgbClr val="660066"/>
                </a:solidFill>
                <a:latin typeface="Abadi MT Condensed Extra Bold"/>
                <a:cs typeface="Abadi MT Condensed Extra Bold"/>
              </a:rPr>
              <a:t>INDIGO POSTER: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b="1" dirty="0" smtClean="0">
                <a:solidFill>
                  <a:srgbClr val="000000"/>
                </a:solidFill>
              </a:rPr>
              <a:t>ELIXIR-ITALY use case within H2020 INDIGO-</a:t>
            </a:r>
            <a:r>
              <a:rPr lang="en-GB" sz="1400" b="1" dirty="0" err="1" smtClean="0">
                <a:solidFill>
                  <a:srgbClr val="000000"/>
                </a:solidFill>
              </a:rPr>
              <a:t>Datacloud</a:t>
            </a:r>
            <a:r>
              <a:rPr lang="en-GB" sz="1400" b="1" dirty="0" smtClean="0">
                <a:solidFill>
                  <a:srgbClr val="000000"/>
                </a:solidFill>
              </a:rPr>
              <a:t>: developing a Galaxy “on demand” platform through cloud technologies, </a:t>
            </a:r>
            <a:r>
              <a:rPr lang="en-GB" sz="1400" i="1" dirty="0" smtClean="0">
                <a:solidFill>
                  <a:srgbClr val="000000"/>
                </a:solidFill>
              </a:rPr>
              <a:t>M. </a:t>
            </a:r>
            <a:r>
              <a:rPr lang="en-GB" sz="1400" i="1" dirty="0" err="1" smtClean="0">
                <a:solidFill>
                  <a:srgbClr val="000000"/>
                </a:solidFill>
              </a:rPr>
              <a:t>A.Tangaro</a:t>
            </a:r>
            <a:r>
              <a:rPr lang="en-GB" sz="1400" i="1" dirty="0" smtClean="0">
                <a:solidFill>
                  <a:srgbClr val="000000"/>
                </a:solidFill>
              </a:rPr>
              <a:t>, </a:t>
            </a:r>
            <a:r>
              <a:rPr lang="en-GB" sz="1400" i="1" dirty="0" err="1" smtClean="0">
                <a:solidFill>
                  <a:srgbClr val="000000"/>
                </a:solidFill>
              </a:rPr>
              <a:t>G.Pesole</a:t>
            </a:r>
            <a:r>
              <a:rPr lang="en-GB" sz="1400" i="1" dirty="0" smtClean="0">
                <a:solidFill>
                  <a:srgbClr val="000000"/>
                </a:solidFill>
              </a:rPr>
              <a:t>, F. </a:t>
            </a:r>
            <a:r>
              <a:rPr lang="en-GB" sz="1400" i="1" dirty="0" err="1" smtClean="0">
                <a:solidFill>
                  <a:srgbClr val="000000"/>
                </a:solidFill>
              </a:rPr>
              <a:t>Zambelli</a:t>
            </a:r>
            <a:endParaRPr lang="en-GB" sz="1400" i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76" y="50134"/>
            <a:ext cx="8745160" cy="82477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Case Study P8: ELIXIR-ITA: Galaxy as a Cloud Service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9621" y="6492875"/>
            <a:ext cx="424379" cy="365125"/>
          </a:xfrm>
        </p:spPr>
        <p:txBody>
          <a:bodyPr/>
          <a:lstStyle/>
          <a:p>
            <a:fld id="{FD838B9F-EE4C-4B1B-86A1-0FBFA4BEBAE2}" type="slidenum">
              <a:rPr lang="en-GB" smtClean="0">
                <a:solidFill>
                  <a:srgbClr val="FFFFFF"/>
                </a:solidFill>
              </a:rPr>
              <a:pPr/>
              <a:t>15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Immagine 17" descr="https://lh5.googleusercontent.com/Frz6pj4xnkdVwxE-uK_k6nlrdOeHHI0oZLATYRgA456OH58tm33ubitpMM3FVll1BoCuSwH-bZSBdLlCxDVNwrm-TUpbi745wOiz3s9Vo89KFNkdjyy04IjuHXXq8ZXuAf10qgaJ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5" y="1888405"/>
            <a:ext cx="7523238" cy="445937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45621" y="868239"/>
            <a:ext cx="8151346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The </a:t>
            </a:r>
            <a:r>
              <a:rPr lang="en-GB" sz="2000" dirty="0"/>
              <a:t>case study </a:t>
            </a:r>
            <a:r>
              <a:rPr lang="en-GB" sz="2000" dirty="0" smtClean="0"/>
              <a:t>aims to develop </a:t>
            </a:r>
            <a:r>
              <a:rPr lang="en-GB" sz="2000" dirty="0"/>
              <a:t>a fully customizable Galaxy instance provider platform. The goal is to provide, through an easy setup procedure, an on-demand workspace ready to be used by life scientists and </a:t>
            </a:r>
            <a:r>
              <a:rPr lang="en-GB" sz="2000" dirty="0" err="1"/>
              <a:t>bioinformaticians</a:t>
            </a:r>
            <a:r>
              <a:rPr lang="en-GB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026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0" y="6356363"/>
            <a:ext cx="9143999" cy="50163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sz="1400" dirty="0">
                <a:solidFill>
                  <a:srgbClr val="660066"/>
                </a:solidFill>
                <a:latin typeface="Abadi MT Condensed Extra Bold"/>
                <a:cs typeface="Abadi MT Condensed Extra Bold"/>
              </a:rPr>
              <a:t>INDIGO POSTER: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b="1" dirty="0" smtClean="0">
                <a:solidFill>
                  <a:srgbClr val="000000"/>
                </a:solidFill>
              </a:rPr>
              <a:t>INDIGO-DATA CLOUD EC Project: A study case applied to on of the EMSO Research Infra Deep see Observatories</a:t>
            </a:r>
            <a:r>
              <a:rPr lang="en-GB" sz="1400" dirty="0" smtClean="0">
                <a:solidFill>
                  <a:srgbClr val="000000"/>
                </a:solidFill>
              </a:rPr>
              <a:t>,</a:t>
            </a:r>
            <a:r>
              <a:rPr lang="en-GB" sz="1400" i="1" dirty="0" smtClean="0">
                <a:solidFill>
                  <a:srgbClr val="000000"/>
                </a:solidFill>
              </a:rPr>
              <a:t> S. </a:t>
            </a:r>
            <a:r>
              <a:rPr lang="en-GB" sz="1400" i="1" dirty="0" err="1" smtClean="0">
                <a:solidFill>
                  <a:srgbClr val="000000"/>
                </a:solidFill>
              </a:rPr>
              <a:t>Monna</a:t>
            </a:r>
            <a:r>
              <a:rPr lang="en-GB" sz="1400" i="1" dirty="0" smtClean="0">
                <a:solidFill>
                  <a:srgbClr val="000000"/>
                </a:solidFill>
              </a:rPr>
              <a:t>, N.M. </a:t>
            </a:r>
            <a:r>
              <a:rPr lang="en-GB" sz="1400" i="1" dirty="0" err="1" smtClean="0">
                <a:solidFill>
                  <a:srgbClr val="000000"/>
                </a:solidFill>
              </a:rPr>
              <a:t>Marcussi</a:t>
            </a:r>
            <a:r>
              <a:rPr lang="en-GB" sz="1400" i="1" dirty="0" smtClean="0">
                <a:solidFill>
                  <a:srgbClr val="000000"/>
                </a:solidFill>
              </a:rPr>
              <a:t>, </a:t>
            </a:r>
            <a:r>
              <a:rPr lang="en-GB" sz="1400" i="1" dirty="0" err="1" smtClean="0">
                <a:solidFill>
                  <a:srgbClr val="000000"/>
                </a:solidFill>
              </a:rPr>
              <a:t>G.Marinaro</a:t>
            </a:r>
            <a:r>
              <a:rPr lang="en-GB" sz="1400" i="1" dirty="0" smtClean="0">
                <a:solidFill>
                  <a:srgbClr val="000000"/>
                </a:solidFill>
              </a:rPr>
              <a:t>, S. Fiore, </a:t>
            </a:r>
            <a:r>
              <a:rPr lang="en-GB" sz="1400" i="1" dirty="0" err="1" smtClean="0">
                <a:solidFill>
                  <a:srgbClr val="000000"/>
                </a:solidFill>
              </a:rPr>
              <a:t>M.Antonacci</a:t>
            </a:r>
            <a:r>
              <a:rPr lang="en-GB" sz="1400" i="1" dirty="0" smtClean="0">
                <a:solidFill>
                  <a:srgbClr val="000000"/>
                </a:solidFill>
              </a:rPr>
              <a:t>, </a:t>
            </a:r>
            <a:r>
              <a:rPr lang="en-GB" sz="1400" i="1" dirty="0" err="1" smtClean="0">
                <a:solidFill>
                  <a:srgbClr val="000000"/>
                </a:solidFill>
              </a:rPr>
              <a:t>L.Beranzoli</a:t>
            </a:r>
            <a:endParaRPr lang="en-GB" sz="1400" i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53" y="0"/>
            <a:ext cx="8280256" cy="115309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Case Study P9: MOIST—Multidisciplinary Oceanic Information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3318" y="6492875"/>
            <a:ext cx="430678" cy="365125"/>
          </a:xfrm>
        </p:spPr>
        <p:txBody>
          <a:bodyPr/>
          <a:lstStyle/>
          <a:p>
            <a:fld id="{FD838B9F-EE4C-4B1B-86A1-0FBFA4BEBAE2}" type="slidenum">
              <a:rPr lang="en-GB" smtClean="0">
                <a:solidFill>
                  <a:srgbClr val="FFFFFF"/>
                </a:solidFill>
              </a:rPr>
              <a:pPr/>
              <a:t>16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4" name="Picture 13" descr="https://lh6.googleusercontent.com/UgxQa2JOJNHbQV7duNUDVAZ4kmlL_Ve3BajB9t4HoNgYyWY37_PVZCU2oTZG462vguKlBJiapFbbzT_T9glo-mG_TnvwBO5cNXUW_w6WDNMjxIh2-qN1ZChG88jwCrTHaIdSsv2y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38667" y="1792720"/>
            <a:ext cx="6579658" cy="452847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37263" y="1043709"/>
            <a:ext cx="75414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The </a:t>
            </a:r>
            <a:r>
              <a:rPr lang="en-GB" sz="2000" dirty="0"/>
              <a:t>case study </a:t>
            </a:r>
            <a:r>
              <a:rPr lang="en-GB" sz="2000" dirty="0" smtClean="0"/>
              <a:t>is to pilot a Cloud-base MOIST system for improving the performance of processing of deep ocean observation 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876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3"/>
          <p:cNvSpPr txBox="1">
            <a:spLocks/>
          </p:cNvSpPr>
          <p:nvPr/>
        </p:nvSpPr>
        <p:spPr>
          <a:xfrm>
            <a:off x="0" y="6356363"/>
            <a:ext cx="9143999" cy="5016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SciFly" panose="020006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rgbClr val="660066"/>
                </a:solidFill>
                <a:latin typeface="Abadi MT Condensed Extra Bold"/>
                <a:cs typeface="Abadi MT Condensed Extra Bold"/>
              </a:rPr>
              <a:t>INDIGO POSTER: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b="1" dirty="0" smtClean="0">
                <a:solidFill>
                  <a:srgbClr val="000000"/>
                </a:solidFill>
              </a:rPr>
              <a:t>DARIAH meets INDIGO-</a:t>
            </a:r>
            <a:r>
              <a:rPr lang="en-GB" sz="1600" b="1" dirty="0" err="1" smtClean="0">
                <a:solidFill>
                  <a:srgbClr val="000000"/>
                </a:solidFill>
              </a:rPr>
              <a:t>DataCloud</a:t>
            </a:r>
            <a:r>
              <a:rPr lang="en-GB" sz="1600" b="1" dirty="0" smtClean="0">
                <a:solidFill>
                  <a:srgbClr val="000000"/>
                </a:solidFill>
              </a:rPr>
              <a:t>: Developing a Repository Platform for </a:t>
            </a:r>
            <a:r>
              <a:rPr lang="en-GB" sz="1600" b="1" dirty="0" err="1" smtClean="0">
                <a:solidFill>
                  <a:srgbClr val="000000"/>
                </a:solidFill>
              </a:rPr>
              <a:t>Digitial</a:t>
            </a:r>
            <a:r>
              <a:rPr lang="en-GB" sz="1600" b="1" dirty="0" smtClean="0">
                <a:solidFill>
                  <a:srgbClr val="000000"/>
                </a:solidFill>
              </a:rPr>
              <a:t> Arts and Humanities Data, </a:t>
            </a:r>
            <a:r>
              <a:rPr lang="en-GB" sz="1600" i="1" dirty="0" err="1" smtClean="0">
                <a:solidFill>
                  <a:srgbClr val="000000"/>
                </a:solidFill>
              </a:rPr>
              <a:t>Davor</a:t>
            </a:r>
            <a:r>
              <a:rPr lang="en-GB" sz="1600" i="1" dirty="0" smtClean="0">
                <a:solidFill>
                  <a:srgbClr val="000000"/>
                </a:solidFill>
              </a:rPr>
              <a:t> </a:t>
            </a:r>
            <a:r>
              <a:rPr lang="en-GB" sz="1600" i="1" dirty="0" err="1" smtClean="0">
                <a:solidFill>
                  <a:srgbClr val="000000"/>
                </a:solidFill>
              </a:rPr>
              <a:t>Daviovic</a:t>
            </a:r>
            <a:r>
              <a:rPr lang="en-GB" sz="1600" i="1" dirty="0" smtClean="0">
                <a:solidFill>
                  <a:srgbClr val="000000"/>
                </a:solidFill>
              </a:rPr>
              <a:t>, et al.</a:t>
            </a:r>
            <a:endParaRPr lang="en-GB" sz="1600" i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32" y="29748"/>
            <a:ext cx="9018667" cy="96458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Case Study P10: Data repository platform for DARIAH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0771" y="6492875"/>
            <a:ext cx="473229" cy="365125"/>
          </a:xfrm>
        </p:spPr>
        <p:txBody>
          <a:bodyPr/>
          <a:lstStyle/>
          <a:p>
            <a:fld id="{FD838B9F-EE4C-4B1B-86A1-0FBFA4BEBAE2}" type="slidenum">
              <a:rPr lang="en-GB" smtClean="0">
                <a:solidFill>
                  <a:srgbClr val="FFFFFF"/>
                </a:solidFill>
              </a:rPr>
              <a:pPr/>
              <a:t>17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Imagen 2" descr="DARIAH repo - schem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36" y="1884665"/>
            <a:ext cx="8608324" cy="443895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7129" y="1077134"/>
            <a:ext cx="7883974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The </a:t>
            </a:r>
            <a:r>
              <a:rPr lang="en-GB" sz="2000" dirty="0"/>
              <a:t>case study </a:t>
            </a:r>
            <a:r>
              <a:rPr lang="en-GB" sz="2000" dirty="0" smtClean="0"/>
              <a:t>aims to develop a user-friendly platform that simplifies the process of creating, setting up and managing repositories of digital assets.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002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660066"/>
                </a:solidFill>
              </a:rPr>
              <a:t>Summary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329565" cy="4351338"/>
          </a:xfrm>
        </p:spPr>
        <p:txBody>
          <a:bodyPr/>
          <a:lstStyle/>
          <a:p>
            <a:r>
              <a:rPr lang="en-US" dirty="0" smtClean="0"/>
              <a:t>INDIGO experience of User-Driven approach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Ensure the results are useful to support real-world needs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Failing to do so </a:t>
            </a:r>
            <a:r>
              <a:rPr lang="en-GB" dirty="0"/>
              <a:t>communities would not be willing to incorporate the solutions developed</a:t>
            </a:r>
            <a:r>
              <a:rPr lang="en-GB" dirty="0"/>
              <a:t> </a:t>
            </a:r>
            <a:endParaRPr lang="en-US" dirty="0" smtClean="0"/>
          </a:p>
          <a:p>
            <a:r>
              <a:rPr lang="en-US" dirty="0" smtClean="0"/>
              <a:t>Case Studies 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What are real-world needs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How INDIGO can help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Integrating distributed data infrastructures with INDIGO-DataCloud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422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862" y="3047849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Questions?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2686050" y="6356363"/>
            <a:ext cx="3771900" cy="365125"/>
          </a:xfrm>
        </p:spPr>
        <p:txBody>
          <a:bodyPr/>
          <a:lstStyle/>
          <a:p>
            <a:r>
              <a:rPr lang="en-GB" dirty="0" smtClean="0">
                <a:solidFill>
                  <a:prstClr val="white">
                    <a:lumMod val="75000"/>
                  </a:prstClr>
                </a:solidFill>
              </a:rPr>
              <a:t>DI4R 2016, 30 Sep 2016, Krakow</a:t>
            </a:r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Marcador de pie de página 3"/>
          <p:cNvSpPr txBox="1">
            <a:spLocks/>
          </p:cNvSpPr>
          <p:nvPr/>
        </p:nvSpPr>
        <p:spPr>
          <a:xfrm>
            <a:off x="133351" y="6442077"/>
            <a:ext cx="2439728" cy="233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SciFly" panose="020006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white">
                    <a:lumMod val="75000"/>
                  </a:prstClr>
                </a:solidFill>
              </a:rPr>
              <a:t>INDIGO-</a:t>
            </a:r>
            <a:r>
              <a:rPr lang="en-GB" dirty="0" err="1" smtClean="0">
                <a:solidFill>
                  <a:prstClr val="white">
                    <a:lumMod val="75000"/>
                  </a:prstClr>
                </a:solidFill>
              </a:rPr>
              <a:t>DataCloud</a:t>
            </a:r>
            <a:r>
              <a:rPr lang="en-GB" dirty="0" smtClean="0">
                <a:solidFill>
                  <a:prstClr val="white">
                    <a:lumMod val="75000"/>
                  </a:prstClr>
                </a:solidFill>
              </a:rPr>
              <a:t> RIA-653549</a:t>
            </a:r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0" y="33700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660066"/>
                </a:solidFill>
              </a:rPr>
              <a:t>Thanks for your attentions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6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70" y="337008"/>
            <a:ext cx="7886700" cy="1325563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The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en-GB" dirty="0" smtClean="0">
                <a:solidFill>
                  <a:srgbClr val="7030A0"/>
                </a:solidFill>
              </a:rPr>
              <a:t>INDIGO-</a:t>
            </a:r>
            <a:r>
              <a:rPr lang="en-GB" dirty="0" err="1" smtClean="0">
                <a:solidFill>
                  <a:srgbClr val="7030A0"/>
                </a:solidFill>
              </a:rPr>
              <a:t>DataCloud</a:t>
            </a:r>
            <a:r>
              <a:rPr lang="hr-HR" dirty="0" smtClean="0">
                <a:solidFill>
                  <a:srgbClr val="7030A0"/>
                </a:solidFill>
              </a:rPr>
              <a:t> </a:t>
            </a:r>
            <a:r>
              <a:rPr lang="en-GB" dirty="0" smtClean="0">
                <a:solidFill>
                  <a:srgbClr val="7030A0"/>
                </a:solidFill>
              </a:rPr>
              <a:t>Project </a:t>
            </a:r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61" y="1787004"/>
            <a:ext cx="8208621" cy="575196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hr-HR" b="1" dirty="0" smtClean="0">
                <a:solidFill>
                  <a:srgbClr val="000000"/>
                </a:solidFill>
              </a:rPr>
              <a:t>INDIGO =  </a:t>
            </a:r>
            <a:r>
              <a:rPr lang="en-GB" sz="2600" b="1" dirty="0" err="1" smtClean="0">
                <a:solidFill>
                  <a:srgbClr val="000000"/>
                </a:solidFill>
              </a:rPr>
              <a:t>IN</a:t>
            </a:r>
            <a:r>
              <a:rPr lang="en-GB" sz="2600" dirty="0" err="1" smtClean="0">
                <a:solidFill>
                  <a:srgbClr val="000000"/>
                </a:solidFill>
              </a:rPr>
              <a:t>tegrating</a:t>
            </a:r>
            <a:r>
              <a:rPr lang="en-GB" sz="2600" dirty="0" smtClean="0">
                <a:solidFill>
                  <a:srgbClr val="000000"/>
                </a:solidFill>
              </a:rPr>
              <a:t> </a:t>
            </a:r>
            <a:r>
              <a:rPr lang="en-GB" sz="2600" b="1" dirty="0" smtClean="0">
                <a:solidFill>
                  <a:srgbClr val="000000"/>
                </a:solidFill>
              </a:rPr>
              <a:t>D</a:t>
            </a:r>
            <a:r>
              <a:rPr lang="en-GB" sz="2600" dirty="0" smtClean="0">
                <a:solidFill>
                  <a:srgbClr val="000000"/>
                </a:solidFill>
              </a:rPr>
              <a:t>istributed data </a:t>
            </a:r>
            <a:r>
              <a:rPr lang="en-GB" sz="2600" b="1" dirty="0" smtClean="0">
                <a:solidFill>
                  <a:srgbClr val="000000"/>
                </a:solidFill>
              </a:rPr>
              <a:t>I</a:t>
            </a:r>
            <a:r>
              <a:rPr lang="en-GB" sz="2600" dirty="0" smtClean="0">
                <a:solidFill>
                  <a:srgbClr val="000000"/>
                </a:solidFill>
              </a:rPr>
              <a:t>nfrastructures for </a:t>
            </a:r>
            <a:r>
              <a:rPr lang="en-GB" sz="2600" b="1" dirty="0" smtClean="0">
                <a:solidFill>
                  <a:srgbClr val="000000"/>
                </a:solidFill>
              </a:rPr>
              <a:t>G</a:t>
            </a:r>
            <a:r>
              <a:rPr lang="en-GB" sz="2600" dirty="0" smtClean="0">
                <a:solidFill>
                  <a:srgbClr val="000000"/>
                </a:solidFill>
              </a:rPr>
              <a:t>lobal </a:t>
            </a:r>
            <a:r>
              <a:rPr lang="en-GB" sz="2600" dirty="0" err="1" smtClean="0">
                <a:solidFill>
                  <a:srgbClr val="000000"/>
                </a:solidFill>
              </a:rPr>
              <a:t>Expl</a:t>
            </a:r>
            <a:r>
              <a:rPr lang="en-GB" sz="2600" b="1" dirty="0" err="1" smtClean="0">
                <a:solidFill>
                  <a:srgbClr val="000000"/>
                </a:solidFill>
              </a:rPr>
              <a:t>O</a:t>
            </a:r>
            <a:r>
              <a:rPr lang="en-GB" sz="2600" dirty="0" err="1" smtClean="0">
                <a:solidFill>
                  <a:srgbClr val="000000"/>
                </a:solidFill>
              </a:rPr>
              <a:t>itation</a:t>
            </a:r>
            <a:endParaRPr lang="hr-HR" sz="1600" b="1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7" y="2164960"/>
            <a:ext cx="3571875" cy="4199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18135" y="2374900"/>
            <a:ext cx="5153990" cy="3886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r-HR" sz="2300" dirty="0" smtClean="0">
                <a:solidFill>
                  <a:srgbClr val="000000"/>
                </a:solidFill>
              </a:rPr>
              <a:t>H2020 project, Apr 2015 – Oct 2017, 11M EURO</a:t>
            </a:r>
          </a:p>
          <a:p>
            <a:pPr>
              <a:lnSpc>
                <a:spcPct val="100000"/>
              </a:lnSpc>
            </a:pPr>
            <a:r>
              <a:rPr lang="hr-HR" sz="2300" b="1" dirty="0" smtClean="0">
                <a:solidFill>
                  <a:srgbClr val="000000"/>
                </a:solidFill>
              </a:rPr>
              <a:t>26 </a:t>
            </a:r>
            <a:r>
              <a:rPr lang="hr-HR" sz="2300" dirty="0" smtClean="0">
                <a:solidFill>
                  <a:srgbClr val="000000"/>
                </a:solidFill>
              </a:rPr>
              <a:t>partners in </a:t>
            </a:r>
            <a:r>
              <a:rPr lang="hr-HR" sz="2300" b="1" dirty="0" smtClean="0">
                <a:solidFill>
                  <a:srgbClr val="000000"/>
                </a:solidFill>
              </a:rPr>
              <a:t>11</a:t>
            </a:r>
            <a:r>
              <a:rPr lang="hr-HR" sz="2300" dirty="0" smtClean="0">
                <a:solidFill>
                  <a:srgbClr val="000000"/>
                </a:solidFill>
              </a:rPr>
              <a:t> European countries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hr-HR" sz="2300" b="1" dirty="0" smtClean="0">
                <a:solidFill>
                  <a:srgbClr val="000000"/>
                </a:solidFill>
              </a:rPr>
              <a:t>Objectives:  </a:t>
            </a:r>
            <a:r>
              <a:rPr lang="hr-HR" sz="2300" dirty="0" smtClean="0">
                <a:solidFill>
                  <a:srgbClr val="000000"/>
                </a:solidFill>
              </a:rPr>
              <a:t>Develop a data/computing platform, targeting various scientific  communities and deployable on hybrid (private or public) Cloud infrastructures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300" dirty="0" smtClean="0">
                <a:solidFill>
                  <a:srgbClr val="000000"/>
                </a:solidFill>
              </a:rPr>
              <a:t> </a:t>
            </a:r>
            <a:r>
              <a:rPr lang="hr-HR" sz="2300" b="1" dirty="0" smtClean="0">
                <a:solidFill>
                  <a:srgbClr val="000000"/>
                </a:solidFill>
              </a:rPr>
              <a:t>Website</a:t>
            </a:r>
            <a:r>
              <a:rPr lang="hr-HR" sz="2300" dirty="0" smtClean="0">
                <a:solidFill>
                  <a:srgbClr val="000000"/>
                </a:solidFill>
              </a:rPr>
              <a:t>: </a:t>
            </a:r>
            <a:r>
              <a:rPr lang="hr-HR" sz="2000" u="sng" dirty="0" smtClean="0">
                <a:solidFill>
                  <a:srgbClr val="0000FF"/>
                </a:solidFill>
              </a:rPr>
              <a:t>https://www.indigo­‐datacloud.eu </a:t>
            </a:r>
            <a:endParaRPr lang="hr-HR" sz="2000" u="sng" dirty="0">
              <a:solidFill>
                <a:srgbClr val="0000FF"/>
              </a:solidFill>
            </a:endParaRPr>
          </a:p>
        </p:txBody>
      </p:sp>
      <p:sp>
        <p:nvSpPr>
          <p:cNvPr id="8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2686050" y="6356363"/>
            <a:ext cx="3771900" cy="365125"/>
          </a:xfrm>
        </p:spPr>
        <p:txBody>
          <a:bodyPr/>
          <a:lstStyle/>
          <a:p>
            <a:r>
              <a:rPr lang="en-GB" dirty="0" smtClean="0">
                <a:solidFill>
                  <a:prstClr val="white">
                    <a:lumMod val="75000"/>
                  </a:prstClr>
                </a:solidFill>
              </a:rPr>
              <a:t>DI4R 2016, 30 Sep 2016, Krakow</a:t>
            </a:r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0" name="Marcador de pie de página 3"/>
          <p:cNvSpPr txBox="1">
            <a:spLocks/>
          </p:cNvSpPr>
          <p:nvPr/>
        </p:nvSpPr>
        <p:spPr>
          <a:xfrm>
            <a:off x="133351" y="6442077"/>
            <a:ext cx="2439728" cy="233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SciFly" panose="020006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white">
                    <a:lumMod val="75000"/>
                  </a:prstClr>
                </a:solidFill>
              </a:rPr>
              <a:t>INDIGO-</a:t>
            </a:r>
            <a:r>
              <a:rPr lang="en-GB" dirty="0" err="1" smtClean="0">
                <a:solidFill>
                  <a:prstClr val="white">
                    <a:lumMod val="75000"/>
                  </a:prstClr>
                </a:solidFill>
              </a:rPr>
              <a:t>DataCloud</a:t>
            </a:r>
            <a:r>
              <a:rPr lang="en-GB" dirty="0" smtClean="0">
                <a:solidFill>
                  <a:prstClr val="white">
                    <a:lumMod val="75000"/>
                  </a:prstClr>
                </a:solidFill>
              </a:rPr>
              <a:t> RIA-653549</a:t>
            </a:r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Marcador de pie de página 3"/>
          <p:cNvSpPr txBox="1">
            <a:spLocks/>
          </p:cNvSpPr>
          <p:nvPr/>
        </p:nvSpPr>
        <p:spPr>
          <a:xfrm>
            <a:off x="8699505" y="6492874"/>
            <a:ext cx="304801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SciFly" panose="020006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D354B-0FE4-BB4F-98F1-EBDFA91DDD4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t>2</a:t>
            </a:fld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5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12 at 11.59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457" y="0"/>
            <a:ext cx="5337544" cy="6858000"/>
          </a:xfrm>
          <a:prstGeom prst="rect">
            <a:avLst/>
          </a:prstGeom>
        </p:spPr>
      </p:pic>
      <p:sp>
        <p:nvSpPr>
          <p:cNvPr id="8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2686050" y="6356363"/>
            <a:ext cx="3771900" cy="365125"/>
          </a:xfrm>
        </p:spPr>
        <p:txBody>
          <a:bodyPr/>
          <a:lstStyle/>
          <a:p>
            <a:r>
              <a:rPr lang="en-GB" dirty="0">
                <a:solidFill>
                  <a:prstClr val="white">
                    <a:lumMod val="75000"/>
                  </a:prstClr>
                </a:solidFill>
              </a:rPr>
              <a:t>DI4R 2016, 30 Sep 2016, Krakow</a:t>
            </a:r>
          </a:p>
        </p:txBody>
      </p:sp>
      <p:sp>
        <p:nvSpPr>
          <p:cNvPr id="13" name="Marcador de pie de página 3"/>
          <p:cNvSpPr txBox="1">
            <a:spLocks/>
          </p:cNvSpPr>
          <p:nvPr/>
        </p:nvSpPr>
        <p:spPr>
          <a:xfrm>
            <a:off x="133351" y="6442077"/>
            <a:ext cx="2439728" cy="233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SciFly" panose="020006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white">
                    <a:lumMod val="75000"/>
                  </a:prstClr>
                </a:solidFill>
              </a:rPr>
              <a:t>INDIGO-</a:t>
            </a:r>
            <a:r>
              <a:rPr lang="en-GB" dirty="0" err="1" smtClean="0">
                <a:solidFill>
                  <a:prstClr val="white">
                    <a:lumMod val="75000"/>
                  </a:prstClr>
                </a:solidFill>
              </a:rPr>
              <a:t>DataCloud</a:t>
            </a:r>
            <a:r>
              <a:rPr lang="en-GB" dirty="0" smtClean="0">
                <a:solidFill>
                  <a:prstClr val="white">
                    <a:lumMod val="75000"/>
                  </a:prstClr>
                </a:solidFill>
              </a:rPr>
              <a:t> RIA-653549</a:t>
            </a:r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55" y="202401"/>
            <a:ext cx="8306225" cy="1176109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660066"/>
                </a:solidFill>
              </a:rPr>
              <a:t>INDIGO </a:t>
            </a:r>
            <a:br>
              <a:rPr lang="en-GB" sz="4000" dirty="0" smtClean="0">
                <a:solidFill>
                  <a:srgbClr val="660066"/>
                </a:solidFill>
              </a:rPr>
            </a:br>
            <a:r>
              <a:rPr lang="en-GB" sz="4000" dirty="0" smtClean="0">
                <a:solidFill>
                  <a:srgbClr val="660066"/>
                </a:solidFill>
              </a:rPr>
              <a:t>Architecture</a:t>
            </a:r>
            <a:endParaRPr lang="en-GB" sz="4000" dirty="0">
              <a:solidFill>
                <a:srgbClr val="660066"/>
              </a:solidFill>
            </a:endParaRPr>
          </a:p>
        </p:txBody>
      </p:sp>
      <p:sp>
        <p:nvSpPr>
          <p:cNvPr id="9" name="Marcador de pie de página 3"/>
          <p:cNvSpPr txBox="1">
            <a:spLocks/>
          </p:cNvSpPr>
          <p:nvPr/>
        </p:nvSpPr>
        <p:spPr>
          <a:xfrm>
            <a:off x="8699505" y="6492874"/>
            <a:ext cx="304801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SciFly" panose="020006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D354B-0FE4-BB4F-98F1-EBDFA91DDD4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t>3</a:t>
            </a:fld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35324" y="1786209"/>
            <a:ext cx="3805766" cy="46166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Enhanced features in</a:t>
            </a:r>
          </a:p>
          <a:p>
            <a:pPr lvl="1"/>
            <a:r>
              <a:rPr lang="en-US" dirty="0" err="1" smtClean="0"/>
              <a:t>IaaS</a:t>
            </a:r>
            <a:endParaRPr lang="en-US" dirty="0" smtClean="0"/>
          </a:p>
          <a:p>
            <a:pPr lvl="1"/>
            <a:r>
              <a:rPr lang="en-US" dirty="0" err="1" smtClean="0"/>
              <a:t>PaaS</a:t>
            </a:r>
            <a:endParaRPr lang="en-US" dirty="0" smtClean="0"/>
          </a:p>
          <a:p>
            <a:pPr lvl="1"/>
            <a:r>
              <a:rPr lang="en-US" dirty="0" err="1" smtClean="0"/>
              <a:t>SaaS</a:t>
            </a:r>
            <a:endParaRPr lang="en-US" dirty="0" smtClean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release </a:t>
            </a:r>
            <a:r>
              <a:rPr lang="en-US" b="1" dirty="0" err="1" smtClean="0"/>
              <a:t>MidnightBlue</a:t>
            </a:r>
            <a:endParaRPr lang="en-US" b="1" dirty="0" smtClean="0"/>
          </a:p>
          <a:p>
            <a:pPr lvl="1"/>
            <a:r>
              <a:rPr lang="en-US" dirty="0" smtClean="0"/>
              <a:t>Data Center Solutions</a:t>
            </a:r>
          </a:p>
          <a:p>
            <a:pPr lvl="1"/>
            <a:r>
              <a:rPr lang="en-US" dirty="0" smtClean="0"/>
              <a:t>Data Solutions</a:t>
            </a:r>
          </a:p>
          <a:p>
            <a:pPr lvl="1"/>
            <a:r>
              <a:rPr lang="en-US" dirty="0" smtClean="0"/>
              <a:t>Automated Solutions</a:t>
            </a:r>
          </a:p>
          <a:p>
            <a:pPr lvl="1"/>
            <a:r>
              <a:rPr lang="en-US" dirty="0" smtClean="0"/>
              <a:t>High-level User Oriented Solutions</a:t>
            </a:r>
            <a:endParaRPr lang="en-US" dirty="0"/>
          </a:p>
          <a:p>
            <a:r>
              <a:rPr lang="en-US" b="1" dirty="0" smtClean="0"/>
              <a:t>INDIGO Session: </a:t>
            </a:r>
            <a:r>
              <a:rPr lang="en-US" b="1" dirty="0" smtClean="0">
                <a:solidFill>
                  <a:srgbClr val="FF0000"/>
                </a:solidFill>
              </a:rPr>
              <a:t>Thurs 29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Sep, 16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:00-17:00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253" y="1726575"/>
            <a:ext cx="8922774" cy="44923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A framework give attention to users’ needs and wants</a:t>
            </a:r>
          </a:p>
          <a:p>
            <a:pPr lvl="1">
              <a:lnSpc>
                <a:spcPct val="100000"/>
              </a:lnSpc>
              <a:buFont typeface="Courier New"/>
              <a:buChar char="o"/>
            </a:pPr>
            <a:r>
              <a:rPr lang="en-US" sz="2000" dirty="0" smtClean="0">
                <a:solidFill>
                  <a:srgbClr val="333F50"/>
                </a:solidFill>
              </a:rPr>
              <a:t>Foresee how users are likely to use the product</a:t>
            </a:r>
          </a:p>
          <a:p>
            <a:pPr lvl="1">
              <a:lnSpc>
                <a:spcPct val="100000"/>
              </a:lnSpc>
              <a:buFont typeface="Courier New"/>
              <a:buChar char="o"/>
            </a:pPr>
            <a:r>
              <a:rPr lang="en-US" sz="2000" dirty="0" smtClean="0">
                <a:solidFill>
                  <a:srgbClr val="333F50"/>
                </a:solidFill>
              </a:rPr>
              <a:t>Test the validity of the assumptions at each stage</a:t>
            </a:r>
          </a:p>
          <a:p>
            <a:pPr lvl="1">
              <a:lnSpc>
                <a:spcPct val="100000"/>
              </a:lnSpc>
              <a:buFont typeface="Courier New"/>
              <a:buChar char="o"/>
            </a:pPr>
            <a:r>
              <a:rPr lang="en-US" sz="2000" dirty="0" smtClean="0">
                <a:solidFill>
                  <a:srgbClr val="333F50"/>
                </a:solidFill>
              </a:rPr>
              <a:t>Create a circle of proof back, confirm or modify original requirements</a:t>
            </a:r>
          </a:p>
          <a:p>
            <a:pPr lvl="1">
              <a:lnSpc>
                <a:spcPct val="100000"/>
              </a:lnSpc>
              <a:buFont typeface="Courier New"/>
              <a:buChar char="o"/>
            </a:pPr>
            <a:r>
              <a:rPr lang="en-US" sz="2000" dirty="0" smtClean="0">
                <a:solidFill>
                  <a:srgbClr val="333F50"/>
                </a:solidFill>
              </a:rPr>
              <a:t>Optimize the product around how users can, want or need rather than forcing the users </a:t>
            </a:r>
            <a:r>
              <a:rPr lang="en-US" sz="2000" dirty="0">
                <a:solidFill>
                  <a:srgbClr val="333F50"/>
                </a:solidFill>
              </a:rPr>
              <a:t>t</a:t>
            </a:r>
            <a:r>
              <a:rPr lang="en-US" sz="2000" dirty="0" smtClean="0">
                <a:solidFill>
                  <a:srgbClr val="333F50"/>
                </a:solidFill>
              </a:rPr>
              <a:t>o change their behaviors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Principles</a:t>
            </a:r>
            <a:r>
              <a:rPr lang="en-US" b="1" dirty="0" smtClean="0">
                <a:solidFill>
                  <a:srgbClr val="333F50"/>
                </a:solidFill>
              </a:rPr>
              <a:t> </a:t>
            </a:r>
          </a:p>
          <a:p>
            <a:pPr lvl="1">
              <a:lnSpc>
                <a:spcPct val="100000"/>
              </a:lnSpc>
              <a:buFont typeface="Courier New"/>
              <a:buChar char="o"/>
            </a:pPr>
            <a:r>
              <a:rPr lang="hr-HR" sz="2000" dirty="0" smtClean="0">
                <a:solidFill>
                  <a:srgbClr val="333F50"/>
                </a:solidFill>
              </a:rPr>
              <a:t>The design is based on an explicit understanding of users, tasks, environments</a:t>
            </a:r>
          </a:p>
          <a:p>
            <a:pPr lvl="1">
              <a:lnSpc>
                <a:spcPct val="100000"/>
              </a:lnSpc>
              <a:buFont typeface="Courier New"/>
              <a:buChar char="o"/>
            </a:pPr>
            <a:r>
              <a:rPr lang="en-US" sz="2000" dirty="0" smtClean="0">
                <a:solidFill>
                  <a:srgbClr val="333F50"/>
                </a:solidFill>
              </a:rPr>
              <a:t>U</a:t>
            </a:r>
            <a:r>
              <a:rPr lang="hr-HR" sz="2000" dirty="0" smtClean="0">
                <a:solidFill>
                  <a:srgbClr val="333F50"/>
                </a:solidFill>
              </a:rPr>
              <a:t>sers are involved throughout design and development </a:t>
            </a:r>
          </a:p>
          <a:p>
            <a:pPr lvl="1">
              <a:lnSpc>
                <a:spcPct val="100000"/>
              </a:lnSpc>
              <a:buFont typeface="Courier New"/>
              <a:buChar char="o"/>
            </a:pPr>
            <a:r>
              <a:rPr lang="en-US" sz="2000" dirty="0" smtClean="0">
                <a:solidFill>
                  <a:srgbClr val="333F50"/>
                </a:solidFill>
              </a:rPr>
              <a:t>T</a:t>
            </a:r>
            <a:r>
              <a:rPr lang="hr-HR" sz="2000" dirty="0" smtClean="0">
                <a:solidFill>
                  <a:srgbClr val="333F50"/>
                </a:solidFill>
              </a:rPr>
              <a:t>he design is driven and refined by user-centered evaluation</a:t>
            </a:r>
          </a:p>
          <a:p>
            <a:pPr lvl="1">
              <a:lnSpc>
                <a:spcPct val="100000"/>
              </a:lnSpc>
              <a:buFont typeface="Courier New"/>
              <a:buChar char="o"/>
            </a:pPr>
            <a:r>
              <a:rPr lang="en-US" sz="2000" dirty="0" smtClean="0">
                <a:solidFill>
                  <a:srgbClr val="333F50"/>
                </a:solidFill>
              </a:rPr>
              <a:t>T</a:t>
            </a:r>
            <a:r>
              <a:rPr lang="hr-HR" sz="2000" dirty="0" smtClean="0">
                <a:solidFill>
                  <a:srgbClr val="333F50"/>
                </a:solidFill>
              </a:rPr>
              <a:t>he process is iterative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User-Driven Approach</a:t>
            </a:r>
            <a:endParaRPr lang="en-GB" dirty="0"/>
          </a:p>
        </p:txBody>
      </p:sp>
      <p:sp>
        <p:nvSpPr>
          <p:cNvPr id="15" name="Marcador de pie de página 3"/>
          <p:cNvSpPr txBox="1">
            <a:spLocks/>
          </p:cNvSpPr>
          <p:nvPr/>
        </p:nvSpPr>
        <p:spPr>
          <a:xfrm>
            <a:off x="8699504" y="6492874"/>
            <a:ext cx="304801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SciFly" panose="020006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D354B-0FE4-BB4F-98F1-EBDFA91DDD4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t>4</a:t>
            </a:fld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2686050" y="6356361"/>
            <a:ext cx="3771900" cy="365125"/>
          </a:xfrm>
        </p:spPr>
        <p:txBody>
          <a:bodyPr/>
          <a:lstStyle/>
          <a:p>
            <a:r>
              <a:rPr lang="en-GB" dirty="0">
                <a:solidFill>
                  <a:prstClr val="white">
                    <a:lumMod val="75000"/>
                  </a:prstClr>
                </a:solidFill>
              </a:rPr>
              <a:t>DI4R 2016, 30 Sep 2016, Krakow</a:t>
            </a:r>
          </a:p>
        </p:txBody>
      </p:sp>
      <p:sp>
        <p:nvSpPr>
          <p:cNvPr id="17" name="Marcador de pie de página 3"/>
          <p:cNvSpPr txBox="1">
            <a:spLocks/>
          </p:cNvSpPr>
          <p:nvPr/>
        </p:nvSpPr>
        <p:spPr>
          <a:xfrm>
            <a:off x="133351" y="6442077"/>
            <a:ext cx="2025650" cy="246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SciFly" panose="020006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white">
                    <a:lumMod val="75000"/>
                  </a:prstClr>
                </a:solidFill>
              </a:rPr>
              <a:t>INDIGO-</a:t>
            </a:r>
            <a:r>
              <a:rPr lang="en-GB" dirty="0" err="1" smtClean="0">
                <a:solidFill>
                  <a:prstClr val="white">
                    <a:lumMod val="75000"/>
                  </a:prstClr>
                </a:solidFill>
              </a:rPr>
              <a:t>DataCloud</a:t>
            </a:r>
            <a:r>
              <a:rPr lang="en-GB" dirty="0" smtClean="0">
                <a:solidFill>
                  <a:prstClr val="white">
                    <a:lumMod val="75000"/>
                  </a:prstClr>
                </a:solidFill>
              </a:rPr>
              <a:t> RIA-653549</a:t>
            </a:r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8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INDIGO Practices</a:t>
            </a:r>
            <a:endParaRPr lang="en-GB" dirty="0"/>
          </a:p>
        </p:txBody>
      </p:sp>
      <p:sp>
        <p:nvSpPr>
          <p:cNvPr id="15" name="Marcador de pie de página 3"/>
          <p:cNvSpPr txBox="1">
            <a:spLocks/>
          </p:cNvSpPr>
          <p:nvPr/>
        </p:nvSpPr>
        <p:spPr>
          <a:xfrm>
            <a:off x="8699504" y="6492874"/>
            <a:ext cx="304801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SciFly" panose="020006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D354B-0FE4-BB4F-98F1-EBDFA91DDD4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t>5</a:t>
            </a:fld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 rot="10800000">
            <a:off x="268939" y="2032000"/>
            <a:ext cx="448235" cy="4153646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86454" y="1601694"/>
            <a:ext cx="8251358" cy="1536480"/>
            <a:chOff x="686454" y="1601694"/>
            <a:chExt cx="8251358" cy="1536480"/>
          </a:xfrm>
        </p:grpSpPr>
        <p:sp>
          <p:nvSpPr>
            <p:cNvPr id="5" name="TextBox 4"/>
            <p:cNvSpPr txBox="1"/>
            <p:nvPr/>
          </p:nvSpPr>
          <p:spPr>
            <a:xfrm>
              <a:off x="686454" y="1714637"/>
              <a:ext cx="1890713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Requirement Collection</a:t>
              </a:r>
              <a:endParaRPr lang="en-US" sz="2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794000" y="1601694"/>
              <a:ext cx="6143812" cy="1536480"/>
              <a:chOff x="2794000" y="1601694"/>
              <a:chExt cx="6143812" cy="1536480"/>
            </a:xfrm>
          </p:grpSpPr>
          <p:sp>
            <p:nvSpPr>
              <p:cNvPr id="26" name="Rounded Rectangular Callout 25"/>
              <p:cNvSpPr/>
              <p:nvPr/>
            </p:nvSpPr>
            <p:spPr>
              <a:xfrm>
                <a:off x="2794000" y="1601694"/>
                <a:ext cx="6143812" cy="1521012"/>
              </a:xfrm>
              <a:prstGeom prst="wedgeRoundRectCallout">
                <a:avLst>
                  <a:gd name="adj1" fmla="val -53624"/>
                  <a:gd name="adj2" fmla="val -15276"/>
                  <a:gd name="adj3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808941" y="1660846"/>
                <a:ext cx="609797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n-US" dirty="0" smtClean="0">
                    <a:solidFill>
                      <a:srgbClr val="000000"/>
                    </a:solidFill>
                  </a:rPr>
                  <a:t>Researchers to describe </a:t>
                </a:r>
                <a:r>
                  <a:rPr lang="en-US" i="1" dirty="0" smtClean="0">
                    <a:solidFill>
                      <a:srgbClr val="000000"/>
                    </a:solidFill>
                  </a:rPr>
                  <a:t>Case Studies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, </a:t>
                </a:r>
                <a:r>
                  <a:rPr lang="en-US" i="1" dirty="0" smtClean="0">
                    <a:solidFill>
                      <a:srgbClr val="000000"/>
                    </a:solidFill>
                  </a:rPr>
                  <a:t>User stories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,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that are grouped into </a:t>
                </a:r>
                <a:r>
                  <a:rPr lang="en-US" dirty="0">
                    <a:solidFill>
                      <a:srgbClr val="000000"/>
                    </a:solidFill>
                  </a:rPr>
                  <a:t>common </a:t>
                </a:r>
                <a:r>
                  <a:rPr lang="en-US" i="1" dirty="0" smtClean="0">
                    <a:solidFill>
                      <a:srgbClr val="000000"/>
                    </a:solidFill>
                  </a:rPr>
                  <a:t>Requirements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</a:rPr>
                  <a:t>Understand how INDIGO services will match communities 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requirements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dirty="0" smtClean="0">
                    <a:solidFill>
                      <a:srgbClr val="000000"/>
                    </a:solidFill>
                  </a:rPr>
                  <a:t>Confirm </a:t>
                </a:r>
                <a:r>
                  <a:rPr lang="en-US" dirty="0">
                    <a:solidFill>
                      <a:srgbClr val="000000"/>
                    </a:solidFill>
                  </a:rPr>
                  <a:t>with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developers to </a:t>
                </a:r>
                <a:r>
                  <a:rPr lang="en-US" dirty="0">
                    <a:solidFill>
                      <a:srgbClr val="000000"/>
                    </a:solidFill>
                  </a:rPr>
                  <a:t>address requirements in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design</a:t>
                </a:r>
                <a:endParaRPr lang="en-US" i="1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741954" y="2719294"/>
            <a:ext cx="8177928" cy="2764908"/>
            <a:chOff x="741954" y="2719294"/>
            <a:chExt cx="8177928" cy="2764908"/>
          </a:xfrm>
        </p:grpSpPr>
        <p:sp>
          <p:nvSpPr>
            <p:cNvPr id="9" name="TextBox 8"/>
            <p:cNvSpPr txBox="1"/>
            <p:nvPr/>
          </p:nvSpPr>
          <p:spPr>
            <a:xfrm>
              <a:off x="741954" y="3618840"/>
              <a:ext cx="177971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BDD7E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Co-Design Interactions</a:t>
              </a:r>
              <a:endParaRPr lang="en-US" sz="2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794000" y="3175878"/>
              <a:ext cx="6125882" cy="2308324"/>
              <a:chOff x="2794000" y="3175878"/>
              <a:chExt cx="6125882" cy="2308324"/>
            </a:xfrm>
          </p:grpSpPr>
          <p:sp>
            <p:nvSpPr>
              <p:cNvPr id="24" name="Rounded Rectangular Callout 23"/>
              <p:cNvSpPr/>
              <p:nvPr/>
            </p:nvSpPr>
            <p:spPr>
              <a:xfrm>
                <a:off x="2794000" y="3215341"/>
                <a:ext cx="6125882" cy="2238188"/>
              </a:xfrm>
              <a:prstGeom prst="wedgeRoundRectCallout">
                <a:avLst>
                  <a:gd name="adj1" fmla="val -54392"/>
                  <a:gd name="adj2" fmla="val -20025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832726" y="3175878"/>
                <a:ext cx="569258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</a:rPr>
                  <a:t>Identify communities Champions </a:t>
                </a:r>
              </a:p>
              <a:p>
                <a:pPr marL="742950" lvl="1" indent="-285750">
                  <a:buFont typeface="Courier New"/>
                  <a:buChar char="o"/>
                </a:pPr>
                <a:r>
                  <a:rPr lang="en-US" dirty="0">
                    <a:solidFill>
                      <a:srgbClr val="000000"/>
                    </a:solidFill>
                  </a:rPr>
                  <a:t>Advanced research activities (postdoc+ level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marL="742950" lvl="1" indent="-285750">
                  <a:buFont typeface="Courier New"/>
                  <a:buChar char="o"/>
                </a:pPr>
                <a:r>
                  <a:rPr lang="en-US" dirty="0">
                    <a:solidFill>
                      <a:srgbClr val="000000"/>
                    </a:solidFill>
                  </a:rPr>
                  <a:t>Different Technical/Scientific background/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interest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742950" lvl="1" indent="-285750">
                  <a:buFont typeface="Courier New"/>
                  <a:buChar char="o"/>
                </a:pPr>
                <a:r>
                  <a:rPr lang="en-US" dirty="0" smtClean="0">
                    <a:solidFill>
                      <a:srgbClr val="000000"/>
                    </a:solidFill>
                  </a:rPr>
                  <a:t>Share </a:t>
                </a:r>
                <a:r>
                  <a:rPr lang="en-US" dirty="0">
                    <a:solidFill>
                      <a:srgbClr val="000000"/>
                    </a:solidFill>
                  </a:rPr>
                  <a:t>activities inside INDIGO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(with developers)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285750" indent="-285750">
                  <a:buFont typeface="Arial"/>
                  <a:buChar char="•"/>
                </a:pPr>
                <a:r>
                  <a:rPr lang="en-US" b="1" dirty="0" smtClean="0">
                    <a:solidFill>
                      <a:srgbClr val="000000"/>
                    </a:solidFill>
                  </a:rPr>
                  <a:t>Using </a:t>
                </a:r>
                <a:r>
                  <a:rPr lang="en-US" b="1" dirty="0">
                    <a:solidFill>
                      <a:srgbClr val="000000"/>
                    </a:solidFill>
                  </a:rPr>
                  <a:t>Tool for communication</a:t>
                </a:r>
                <a:r>
                  <a:rPr lang="en-US" dirty="0">
                    <a:solidFill>
                      <a:srgbClr val="000000"/>
                    </a:solidFill>
                  </a:rPr>
                  <a:t>, i.e. </a:t>
                </a:r>
                <a:r>
                  <a:rPr lang="en-US" dirty="0" err="1">
                    <a:solidFill>
                      <a:srgbClr val="000000"/>
                    </a:solidFill>
                  </a:rPr>
                  <a:t>OpenProject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742950" lvl="1" indent="-285750">
                  <a:buFont typeface="Courier New"/>
                  <a:buChar char="o"/>
                </a:pPr>
                <a:r>
                  <a:rPr lang="en-US" dirty="0">
                    <a:solidFill>
                      <a:srgbClr val="000000"/>
                    </a:solidFill>
                  </a:rPr>
                  <a:t>Record </a:t>
                </a:r>
                <a:r>
                  <a:rPr lang="en-US" i="1" dirty="0">
                    <a:solidFill>
                      <a:srgbClr val="000000"/>
                    </a:solidFill>
                  </a:rPr>
                  <a:t>Case Studies</a:t>
                </a:r>
                <a:r>
                  <a:rPr lang="en-US" dirty="0">
                    <a:solidFill>
                      <a:srgbClr val="000000"/>
                    </a:solidFill>
                  </a:rPr>
                  <a:t>, </a:t>
                </a:r>
                <a:r>
                  <a:rPr lang="en-US" i="1" dirty="0">
                    <a:solidFill>
                      <a:srgbClr val="000000"/>
                    </a:solidFill>
                  </a:rPr>
                  <a:t>User Stories</a:t>
                </a:r>
                <a:r>
                  <a:rPr lang="en-US" dirty="0">
                    <a:solidFill>
                      <a:srgbClr val="000000"/>
                    </a:solidFill>
                  </a:rPr>
                  <a:t>, </a:t>
                </a:r>
                <a:r>
                  <a:rPr lang="en-US" i="1" dirty="0">
                    <a:solidFill>
                      <a:srgbClr val="000000"/>
                    </a:solidFill>
                  </a:rPr>
                  <a:t>Requirements</a:t>
                </a:r>
              </a:p>
              <a:p>
                <a:pPr marL="742950" lvl="1" indent="-285750">
                  <a:buFont typeface="Courier New"/>
                  <a:buChar char="o"/>
                </a:pPr>
                <a:r>
                  <a:rPr lang="en-US" dirty="0">
                    <a:solidFill>
                      <a:srgbClr val="000000"/>
                    </a:solidFill>
                  </a:rPr>
                  <a:t>Track INDIGO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developments</a:t>
                </a:r>
              </a:p>
              <a:p>
                <a:pPr marL="742950" lvl="1" indent="-285750">
                  <a:buFont typeface="Courier New"/>
                  <a:buChar char="o"/>
                </a:pPr>
                <a:r>
                  <a:rPr lang="en-US" dirty="0" smtClean="0">
                    <a:solidFill>
                      <a:srgbClr val="000000"/>
                    </a:solidFill>
                  </a:rPr>
                  <a:t>Communicate </a:t>
                </a:r>
                <a:r>
                  <a:rPr lang="en-US" dirty="0">
                    <a:solidFill>
                      <a:srgbClr val="000000"/>
                    </a:solidFill>
                  </a:rPr>
                  <a:t>with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INDIGO developers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" name="Down Arrow 10"/>
            <p:cNvSpPr/>
            <p:nvPr/>
          </p:nvSpPr>
          <p:spPr>
            <a:xfrm>
              <a:off x="1556657" y="2719294"/>
              <a:ext cx="150307" cy="776941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0163" y="4664631"/>
            <a:ext cx="8199483" cy="1864662"/>
            <a:chOff x="780163" y="4664631"/>
            <a:chExt cx="8199483" cy="1864662"/>
          </a:xfrm>
        </p:grpSpPr>
        <p:sp>
          <p:nvSpPr>
            <p:cNvPr id="10" name="TextBox 9"/>
            <p:cNvSpPr txBox="1"/>
            <p:nvPr/>
          </p:nvSpPr>
          <p:spPr>
            <a:xfrm>
              <a:off x="780163" y="5512918"/>
              <a:ext cx="1703294" cy="830997"/>
            </a:xfrm>
            <a:prstGeom prst="rect">
              <a:avLst/>
            </a:prstGeom>
            <a:solidFill>
              <a:srgbClr val="DEEBF7"/>
            </a:solidFill>
            <a:ln>
              <a:solidFill>
                <a:srgbClr val="BDD7E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</a:rPr>
                <a:t>I</a:t>
              </a:r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ntegration Testing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734234" y="5558117"/>
              <a:ext cx="6245412" cy="971176"/>
              <a:chOff x="2734234" y="5558117"/>
              <a:chExt cx="6245412" cy="971176"/>
            </a:xfrm>
          </p:grpSpPr>
          <p:sp>
            <p:nvSpPr>
              <p:cNvPr id="12" name="Rounded Rectangular Callout 11"/>
              <p:cNvSpPr/>
              <p:nvPr/>
            </p:nvSpPr>
            <p:spPr>
              <a:xfrm>
                <a:off x="2779059" y="5558117"/>
                <a:ext cx="6170705" cy="971176"/>
              </a:xfrm>
              <a:prstGeom prst="wedgeRoundRectCallout">
                <a:avLst>
                  <a:gd name="adj1" fmla="val -53401"/>
                  <a:gd name="adj2" fmla="val -25194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734234" y="5644158"/>
                <a:ext cx="6245412" cy="84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70000"/>
                  </a:lnSpc>
                  <a:buFont typeface="Arial"/>
                  <a:buChar char="•"/>
                </a:pPr>
                <a:r>
                  <a:rPr lang="en-US" b="1" dirty="0" smtClean="0">
                    <a:solidFill>
                      <a:srgbClr val="000000"/>
                    </a:solidFill>
                  </a:rPr>
                  <a:t>Explore </a:t>
                </a:r>
                <a:r>
                  <a:rPr lang="en-US" b="1" dirty="0">
                    <a:solidFill>
                      <a:srgbClr val="000000"/>
                    </a:solidFill>
                  </a:rPr>
                  <a:t>all 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INDIGO service components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285750" lvl="1" indent="-285750">
                  <a:buFont typeface="Arial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</a:rPr>
                  <a:t>Help 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to </a:t>
                </a:r>
                <a:r>
                  <a:rPr lang="en-US" b="1" dirty="0">
                    <a:solidFill>
                      <a:srgbClr val="000000"/>
                    </a:solidFill>
                  </a:rPr>
                  <a:t>prepare integration 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solutions</a:t>
                </a:r>
              </a:p>
              <a:p>
                <a:pPr marL="285750" lvl="1" indent="-285750">
                  <a:buFont typeface="Arial"/>
                  <a:buChar char="•"/>
                </a:pPr>
                <a:r>
                  <a:rPr lang="en-US" b="1" dirty="0" smtClean="0">
                    <a:solidFill>
                      <a:srgbClr val="000000"/>
                    </a:solidFill>
                  </a:rPr>
                  <a:t>Setup </a:t>
                </a:r>
                <a:r>
                  <a:rPr lang="en-US" b="1" dirty="0" err="1" smtClean="0">
                    <a:solidFill>
                      <a:srgbClr val="000000"/>
                    </a:solidFill>
                  </a:rPr>
                  <a:t>Testbed</a:t>
                </a:r>
                <a:r>
                  <a:rPr lang="en-US" b="1" dirty="0" err="1">
                    <a:solidFill>
                      <a:srgbClr val="000000"/>
                    </a:solidFill>
                  </a:rPr>
                  <a:t>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: Realistic </a:t>
                </a:r>
                <a:r>
                  <a:rPr lang="en-US" dirty="0">
                    <a:solidFill>
                      <a:srgbClr val="000000"/>
                    </a:solidFill>
                  </a:rPr>
                  <a:t>resources where demos can be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built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" name="Down Arrow 22"/>
            <p:cNvSpPr/>
            <p:nvPr/>
          </p:nvSpPr>
          <p:spPr>
            <a:xfrm>
              <a:off x="1556657" y="4664631"/>
              <a:ext cx="150307" cy="776941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197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INDIGO Service Catalogue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Integrating distributed data infrastructures with INDIGO-DataCloud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130026"/>
              </p:ext>
            </p:extLst>
          </p:nvPr>
        </p:nvGraphicFramePr>
        <p:xfrm>
          <a:off x="562281" y="1348862"/>
          <a:ext cx="7705009" cy="5163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3" imgW="5905500" imgH="5143500" progId="Word.Document.12">
                  <p:embed/>
                </p:oleObj>
              </mc:Choice>
              <mc:Fallback>
                <p:oleObj name="Document" r:id="rId3" imgW="5905500" imgH="5143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2281" y="1348862"/>
                        <a:ext cx="7705009" cy="5163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Shot 2016-09-23 at 13.45.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44" y="368884"/>
            <a:ext cx="4276757" cy="60670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49571" y="6302213"/>
            <a:ext cx="5793298" cy="40011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https://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www.indigo-datacloud.eu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/service-component</a:t>
            </a:r>
          </a:p>
        </p:txBody>
      </p:sp>
    </p:spTree>
    <p:extLst>
      <p:ext uri="{BB962C8B-B14F-4D97-AF65-F5344CB8AC3E}">
        <p14:creationId xmlns:p14="http://schemas.microsoft.com/office/powerpoint/2010/main" val="187746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Case Studies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4118" y="1602578"/>
            <a:ext cx="8710706" cy="5232967"/>
          </a:xfrm>
        </p:spPr>
        <p:txBody>
          <a:bodyPr>
            <a:noAutofit/>
          </a:bodyPr>
          <a:lstStyle/>
          <a:p>
            <a:r>
              <a:rPr lang="en-US" sz="1600" i="1" dirty="0"/>
              <a:t>Case Study P0_1: Monitoring and Modelling Algae Bloom in a Water </a:t>
            </a:r>
            <a:r>
              <a:rPr lang="en-US" sz="1600" i="1" dirty="0" smtClean="0"/>
              <a:t>Reservoir [</a:t>
            </a:r>
            <a:r>
              <a:rPr lang="en-US" sz="1600" i="1" dirty="0" err="1" smtClean="0"/>
              <a:t>LifeWatch</a:t>
            </a:r>
            <a:r>
              <a:rPr lang="en-US" sz="1600" i="1" dirty="0"/>
              <a:t>]</a:t>
            </a:r>
          </a:p>
          <a:p>
            <a:r>
              <a:rPr lang="en-US" sz="1600" i="1" dirty="0" smtClean="0"/>
              <a:t>Case </a:t>
            </a:r>
            <a:r>
              <a:rPr lang="en-US" sz="1600" i="1" dirty="0"/>
              <a:t>Study P0_2: TRUFA (Transcriptomes User-Friendly Analysis) [</a:t>
            </a:r>
            <a:r>
              <a:rPr lang="en-US" sz="1600" i="1" dirty="0" err="1" smtClean="0"/>
              <a:t>LifeWatch</a:t>
            </a:r>
            <a:r>
              <a:rPr lang="en-US" sz="1600" i="1" dirty="0" smtClean="0"/>
              <a:t>)]</a:t>
            </a:r>
            <a:endParaRPr lang="en-US" sz="1600" i="1" dirty="0"/>
          </a:p>
          <a:p>
            <a:r>
              <a:rPr lang="en-US" sz="1600" i="1" dirty="0" smtClean="0"/>
              <a:t>Case </a:t>
            </a:r>
            <a:r>
              <a:rPr lang="en-US" sz="1600" i="1" dirty="0"/>
              <a:t>Study P1: Medical Imaging </a:t>
            </a:r>
            <a:r>
              <a:rPr lang="en-US" sz="1600" i="1" dirty="0" err="1" smtClean="0"/>
              <a:t>Biobanks</a:t>
            </a:r>
            <a:r>
              <a:rPr lang="en-US" sz="1600" i="1" dirty="0" smtClean="0"/>
              <a:t> [</a:t>
            </a:r>
            <a:r>
              <a:rPr lang="en-US" sz="1600" i="1" dirty="0" err="1" smtClean="0"/>
              <a:t>EuroBioImaging</a:t>
            </a:r>
            <a:r>
              <a:rPr lang="en-US" sz="1600" i="1" dirty="0"/>
              <a:t>]</a:t>
            </a:r>
          </a:p>
          <a:p>
            <a:r>
              <a:rPr lang="en-US" sz="1600" i="1" dirty="0" smtClean="0"/>
              <a:t>Case </a:t>
            </a:r>
            <a:r>
              <a:rPr lang="en-US" sz="1600" i="1" dirty="0"/>
              <a:t>Study P2: Molecular Dynamics Simulations [</a:t>
            </a:r>
            <a:r>
              <a:rPr lang="en-US" sz="1600" i="1" dirty="0" smtClean="0"/>
              <a:t>INSTRUCT</a:t>
            </a:r>
            <a:r>
              <a:rPr lang="en-US" sz="1600" i="1" dirty="0"/>
              <a:t>]</a:t>
            </a:r>
          </a:p>
          <a:p>
            <a:r>
              <a:rPr lang="en-US" sz="1600" i="1" dirty="0" smtClean="0"/>
              <a:t>Case </a:t>
            </a:r>
            <a:r>
              <a:rPr lang="en-US" sz="1600" i="1" dirty="0"/>
              <a:t>Study P3_1: Astronomical Data </a:t>
            </a:r>
            <a:r>
              <a:rPr lang="en-US" sz="1600" i="1" dirty="0" smtClean="0"/>
              <a:t>Archives </a:t>
            </a:r>
            <a:r>
              <a:rPr lang="en-US" sz="1600" i="1" dirty="0"/>
              <a:t>[</a:t>
            </a:r>
            <a:r>
              <a:rPr lang="en-US" sz="1600" i="1" dirty="0" smtClean="0"/>
              <a:t>LBT]</a:t>
            </a:r>
            <a:endParaRPr lang="en-US" sz="1600" i="1" dirty="0"/>
          </a:p>
          <a:p>
            <a:r>
              <a:rPr lang="en-US" sz="1600" i="1" dirty="0" smtClean="0"/>
              <a:t>Case </a:t>
            </a:r>
            <a:r>
              <a:rPr lang="en-US" sz="1600" i="1" dirty="0"/>
              <a:t>Study P3_2: Archive System for the Cherenkov Telescope Array [</a:t>
            </a:r>
            <a:r>
              <a:rPr lang="en-US" sz="1600" i="1" dirty="0" smtClean="0"/>
              <a:t>CTA] </a:t>
            </a:r>
            <a:endParaRPr lang="en-US" sz="1600" i="1" dirty="0"/>
          </a:p>
          <a:p>
            <a:r>
              <a:rPr lang="en-US" sz="1600" i="1" dirty="0" smtClean="0"/>
              <a:t>Case </a:t>
            </a:r>
            <a:r>
              <a:rPr lang="en-US" sz="1600" i="1" dirty="0"/>
              <a:t>Study P4_1: HADDOCK Portal [</a:t>
            </a:r>
            <a:r>
              <a:rPr lang="en-US" sz="1600" i="1" dirty="0" err="1" smtClean="0"/>
              <a:t>WeMNR</a:t>
            </a:r>
            <a:r>
              <a:rPr lang="en-US" sz="1600" i="1" dirty="0"/>
              <a:t>]</a:t>
            </a:r>
          </a:p>
          <a:p>
            <a:r>
              <a:rPr lang="en-US" sz="1600" i="1" dirty="0" smtClean="0"/>
              <a:t>Case </a:t>
            </a:r>
            <a:r>
              <a:rPr lang="en-US" sz="1600" i="1" dirty="0"/>
              <a:t>Study P4_2: </a:t>
            </a:r>
            <a:r>
              <a:rPr lang="en-US" sz="1600" i="1" dirty="0" err="1"/>
              <a:t>DisVis</a:t>
            </a:r>
            <a:r>
              <a:rPr lang="en-US" sz="1600" i="1" dirty="0"/>
              <a:t> </a:t>
            </a:r>
            <a:r>
              <a:rPr lang="en-US" sz="1600" i="1" dirty="0" smtClean="0"/>
              <a:t>[</a:t>
            </a:r>
            <a:r>
              <a:rPr lang="en-US" sz="1600" i="1" dirty="0" err="1" smtClean="0"/>
              <a:t>WeMNR</a:t>
            </a:r>
            <a:r>
              <a:rPr lang="en-US" sz="1600" i="1" dirty="0" smtClean="0"/>
              <a:t>]</a:t>
            </a:r>
            <a:endParaRPr lang="en-US" sz="1600" i="1" dirty="0"/>
          </a:p>
          <a:p>
            <a:r>
              <a:rPr lang="en-US" sz="1600" i="1" dirty="0" smtClean="0"/>
              <a:t>Case </a:t>
            </a:r>
            <a:r>
              <a:rPr lang="en-US" sz="1600" i="1" dirty="0"/>
              <a:t>Study P4_3: </a:t>
            </a:r>
            <a:r>
              <a:rPr lang="en-US" sz="1600" i="1" dirty="0" err="1"/>
              <a:t>PowerFit</a:t>
            </a:r>
            <a:r>
              <a:rPr lang="en-US" sz="1600" i="1" dirty="0"/>
              <a:t> </a:t>
            </a:r>
            <a:r>
              <a:rPr lang="en-US" sz="1600" i="1" dirty="0" smtClean="0"/>
              <a:t>[</a:t>
            </a:r>
            <a:r>
              <a:rPr lang="en-US" sz="1600" i="1" dirty="0" err="1" smtClean="0"/>
              <a:t>WeNMR</a:t>
            </a:r>
            <a:r>
              <a:rPr lang="en-US" sz="1600" i="1" dirty="0" smtClean="0"/>
              <a:t>]</a:t>
            </a:r>
            <a:endParaRPr lang="en-US" sz="1600" i="1" dirty="0"/>
          </a:p>
          <a:p>
            <a:r>
              <a:rPr lang="en-US" sz="1600" i="1" dirty="0" smtClean="0"/>
              <a:t>Case </a:t>
            </a:r>
            <a:r>
              <a:rPr lang="en-US" sz="1600" i="1" dirty="0"/>
              <a:t>Study P5: Climate models inter comparison data </a:t>
            </a:r>
            <a:r>
              <a:rPr lang="en-US" sz="1600" i="1" dirty="0" smtClean="0"/>
              <a:t>analysis [ENES</a:t>
            </a:r>
            <a:r>
              <a:rPr lang="en-US" sz="1600" i="1" dirty="0"/>
              <a:t>]</a:t>
            </a:r>
          </a:p>
          <a:p>
            <a:r>
              <a:rPr lang="en-US" sz="1600" i="1" dirty="0" smtClean="0"/>
              <a:t>Case </a:t>
            </a:r>
            <a:r>
              <a:rPr lang="en-US" sz="1600" i="1" dirty="0"/>
              <a:t>Study P6: </a:t>
            </a:r>
            <a:r>
              <a:rPr lang="en-US" sz="1600" i="1" dirty="0" err="1"/>
              <a:t>eCulture</a:t>
            </a:r>
            <a:r>
              <a:rPr lang="en-US" sz="1600" i="1" dirty="0"/>
              <a:t> Science </a:t>
            </a:r>
            <a:r>
              <a:rPr lang="en-US" sz="1600" i="1" dirty="0" smtClean="0"/>
              <a:t>Gateway</a:t>
            </a:r>
            <a:endParaRPr lang="en-US" sz="1600" i="1" dirty="0"/>
          </a:p>
          <a:p>
            <a:r>
              <a:rPr lang="en-US" sz="1600" i="1" dirty="0" smtClean="0"/>
              <a:t>Case </a:t>
            </a:r>
            <a:r>
              <a:rPr lang="en-US" sz="1600" i="1" dirty="0"/>
              <a:t>Study P7: EGI </a:t>
            </a:r>
            <a:r>
              <a:rPr lang="en-US" sz="1600" i="1" dirty="0" err="1"/>
              <a:t>FedCloud</a:t>
            </a:r>
            <a:r>
              <a:rPr lang="en-US" sz="1600" i="1" dirty="0"/>
              <a:t> Community </a:t>
            </a:r>
            <a:r>
              <a:rPr lang="en-US" sz="1600" i="1" dirty="0" smtClean="0"/>
              <a:t>Requirements [EGI</a:t>
            </a:r>
            <a:r>
              <a:rPr lang="en-US" sz="1600" i="1" dirty="0"/>
              <a:t>]</a:t>
            </a:r>
          </a:p>
          <a:p>
            <a:r>
              <a:rPr lang="en-US" sz="1600" i="1" dirty="0" smtClean="0"/>
              <a:t>Case </a:t>
            </a:r>
            <a:r>
              <a:rPr lang="en-US" sz="1600" i="1" dirty="0"/>
              <a:t>Study P8: ELIXIR-ITA: Galaxy as a Cloud Service [</a:t>
            </a:r>
            <a:r>
              <a:rPr lang="en-US" sz="1600" i="1" dirty="0" smtClean="0"/>
              <a:t>ELIXIR-ITA]</a:t>
            </a:r>
            <a:endParaRPr lang="en-US" sz="1600" i="1" dirty="0"/>
          </a:p>
          <a:p>
            <a:r>
              <a:rPr lang="en-US" sz="1600" i="1" dirty="0" smtClean="0"/>
              <a:t>Case </a:t>
            </a:r>
            <a:r>
              <a:rPr lang="en-US" sz="1600" i="1" dirty="0"/>
              <a:t>Study P9: MOIST—Multidisciplinary Oceanic Information </a:t>
            </a:r>
            <a:r>
              <a:rPr lang="en-US" sz="1600" i="1" dirty="0" smtClean="0"/>
              <a:t>System [EMSO</a:t>
            </a:r>
            <a:r>
              <a:rPr lang="en-US" sz="1600" i="1" dirty="0"/>
              <a:t>]</a:t>
            </a:r>
          </a:p>
          <a:p>
            <a:r>
              <a:rPr lang="en-US" sz="1600" i="1" dirty="0" smtClean="0"/>
              <a:t>Case </a:t>
            </a:r>
            <a:r>
              <a:rPr lang="en-US" sz="1600" i="1" dirty="0"/>
              <a:t>Study P10: Data repository platform for DARIAH </a:t>
            </a:r>
            <a:r>
              <a:rPr lang="en-US" sz="1600" i="1" dirty="0" smtClean="0"/>
              <a:t>[DARIAH]</a:t>
            </a:r>
            <a:endParaRPr lang="en-US" sz="1600" dirty="0"/>
          </a:p>
        </p:txBody>
      </p:sp>
      <p:pic>
        <p:nvPicPr>
          <p:cNvPr id="6" name="Picture 5" descr="banneri2_elixir-euro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5437095"/>
            <a:ext cx="1000567" cy="524435"/>
          </a:xfrm>
          <a:prstGeom prst="rect">
            <a:avLst/>
          </a:prstGeom>
        </p:spPr>
      </p:pic>
      <p:pic>
        <p:nvPicPr>
          <p:cNvPr id="7" name="Picture 6" descr="egi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35" y="4721411"/>
            <a:ext cx="822794" cy="910665"/>
          </a:xfrm>
          <a:prstGeom prst="rect">
            <a:avLst/>
          </a:prstGeom>
        </p:spPr>
      </p:pic>
      <p:pic>
        <p:nvPicPr>
          <p:cNvPr id="8" name="Picture 7" descr="Cta_logo_blue_rg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818" y="3018118"/>
            <a:ext cx="975006" cy="641192"/>
          </a:xfrm>
          <a:prstGeom prst="rect">
            <a:avLst/>
          </a:prstGeom>
        </p:spPr>
      </p:pic>
      <p:pic>
        <p:nvPicPr>
          <p:cNvPr id="9" name="Picture 8" descr="ems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65" y="5956909"/>
            <a:ext cx="1977465" cy="452855"/>
          </a:xfrm>
          <a:prstGeom prst="rect">
            <a:avLst/>
          </a:prstGeom>
        </p:spPr>
      </p:pic>
      <p:pic>
        <p:nvPicPr>
          <p:cNvPr id="10" name="Picture 9" descr="enes_logo-800x30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941" y="4495425"/>
            <a:ext cx="1323788" cy="496421"/>
          </a:xfrm>
          <a:prstGeom prst="rect">
            <a:avLst/>
          </a:prstGeom>
        </p:spPr>
      </p:pic>
      <p:pic>
        <p:nvPicPr>
          <p:cNvPr id="11" name="Picture 10" descr="euro_bio_imaging_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7" y="2065744"/>
            <a:ext cx="1733176" cy="401528"/>
          </a:xfrm>
          <a:prstGeom prst="rect">
            <a:avLst/>
          </a:prstGeom>
        </p:spPr>
      </p:pic>
      <p:pic>
        <p:nvPicPr>
          <p:cNvPr id="12" name="Picture 11" descr="lifewatch_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8" y="1598708"/>
            <a:ext cx="1152242" cy="487084"/>
          </a:xfrm>
          <a:prstGeom prst="rect">
            <a:avLst/>
          </a:prstGeom>
        </p:spPr>
      </p:pic>
      <p:pic>
        <p:nvPicPr>
          <p:cNvPr id="13" name="Picture 12" descr="Instruct_Logo_RGB_Large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65" y="2336006"/>
            <a:ext cx="1065960" cy="547641"/>
          </a:xfrm>
          <a:prstGeom prst="rect">
            <a:avLst/>
          </a:prstGeom>
        </p:spPr>
      </p:pic>
      <p:pic>
        <p:nvPicPr>
          <p:cNvPr id="14" name="Picture 13" descr="lbtlogo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77" y="2605561"/>
            <a:ext cx="1186642" cy="531547"/>
          </a:xfrm>
          <a:prstGeom prst="rect">
            <a:avLst/>
          </a:prstGeom>
        </p:spPr>
      </p:pic>
      <p:pic>
        <p:nvPicPr>
          <p:cNvPr id="15" name="Picture 14" descr="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470" y="3765176"/>
            <a:ext cx="1195805" cy="508000"/>
          </a:xfrm>
          <a:prstGeom prst="rect">
            <a:avLst/>
          </a:prstGeom>
        </p:spPr>
      </p:pic>
      <p:pic>
        <p:nvPicPr>
          <p:cNvPr id="16" name="Picture 15" descr="dariah-eu_logo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23" y="6372971"/>
            <a:ext cx="1597212" cy="48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54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 txBox="1">
            <a:spLocks/>
          </p:cNvSpPr>
          <p:nvPr/>
        </p:nvSpPr>
        <p:spPr>
          <a:xfrm>
            <a:off x="0" y="6269894"/>
            <a:ext cx="9144000" cy="6041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SciFly" panose="020006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solidFill>
                  <a:srgbClr val="660066"/>
                </a:solidFill>
                <a:latin typeface="Abadi MT Condensed Extra Bold"/>
                <a:cs typeface="Abadi MT Condensed Extra Bold"/>
              </a:rPr>
              <a:t>INDIGO POSTER:</a:t>
            </a:r>
            <a:r>
              <a:rPr lang="en-GB" sz="1400" dirty="0" smtClean="0">
                <a:solidFill>
                  <a:srgbClr val="000000"/>
                </a:solidFill>
              </a:rPr>
              <a:t> </a:t>
            </a:r>
            <a:r>
              <a:rPr lang="en-GB" sz="1400" b="1" dirty="0" smtClean="0">
                <a:solidFill>
                  <a:srgbClr val="000000"/>
                </a:solidFill>
              </a:rPr>
              <a:t>INDIGO-</a:t>
            </a:r>
            <a:r>
              <a:rPr lang="en-GB" sz="1400" b="1" dirty="0" err="1" smtClean="0">
                <a:solidFill>
                  <a:srgbClr val="000000"/>
                </a:solidFill>
              </a:rPr>
              <a:t>DataCloud</a:t>
            </a:r>
            <a:r>
              <a:rPr lang="en-GB" sz="1400" b="1" dirty="0" smtClean="0">
                <a:solidFill>
                  <a:srgbClr val="000000"/>
                </a:solidFill>
              </a:rPr>
              <a:t> Services for Algae Bloom Forecasting, </a:t>
            </a:r>
            <a:r>
              <a:rPr lang="en-GB" sz="1400" i="1" dirty="0" smtClean="0">
                <a:solidFill>
                  <a:srgbClr val="000000"/>
                </a:solidFill>
              </a:rPr>
              <a:t>Fernando Aguilar Gomez, et al.</a:t>
            </a:r>
            <a:endParaRPr lang="en-GB" sz="1400" i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81" y="0"/>
            <a:ext cx="7886700" cy="115309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Case Study P0_1: Monitoring and </a:t>
            </a:r>
            <a:r>
              <a:rPr lang="en-US" sz="3200" dirty="0" err="1">
                <a:solidFill>
                  <a:srgbClr val="660066"/>
                </a:solidFill>
              </a:rPr>
              <a:t>Modelling</a:t>
            </a:r>
            <a:r>
              <a:rPr lang="en-US" sz="3200" dirty="0">
                <a:solidFill>
                  <a:srgbClr val="660066"/>
                </a:solidFill>
              </a:rPr>
              <a:t> Algae Bloom in a Water </a:t>
            </a:r>
            <a:r>
              <a:rPr lang="en-US" sz="3200" dirty="0" smtClean="0">
                <a:solidFill>
                  <a:srgbClr val="660066"/>
                </a:solidFill>
              </a:rPr>
              <a:t>Reservoir</a:t>
            </a:r>
            <a:endParaRPr lang="en-US" sz="3200" dirty="0">
              <a:solidFill>
                <a:srgbClr val="6600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89442" y="6492875"/>
            <a:ext cx="342455" cy="365125"/>
          </a:xfrm>
        </p:spPr>
        <p:txBody>
          <a:bodyPr/>
          <a:lstStyle/>
          <a:p>
            <a:fld id="{FD838B9F-EE4C-4B1B-86A1-0FBFA4BEBAE2}" type="slidenum">
              <a:rPr lang="en-GB" smtClean="0">
                <a:solidFill>
                  <a:schemeClr val="bg1"/>
                </a:solidFill>
              </a:rPr>
              <a:pPr/>
              <a:t>8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2" y="1376604"/>
            <a:ext cx="8994588" cy="48857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965186" y="4562438"/>
            <a:ext cx="3221627" cy="16312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INDIGO enables deployment </a:t>
            </a:r>
            <a:r>
              <a:rPr lang="en-GB" sz="2000" dirty="0"/>
              <a:t>and </a:t>
            </a:r>
            <a:r>
              <a:rPr lang="en-GB" sz="2000" dirty="0" smtClean="0"/>
              <a:t>compute </a:t>
            </a:r>
            <a:r>
              <a:rPr lang="en-GB" sz="2000" dirty="0"/>
              <a:t>a large number of simulations </a:t>
            </a:r>
            <a:r>
              <a:rPr lang="en-GB" sz="2000" dirty="0" smtClean="0"/>
              <a:t>over </a:t>
            </a:r>
            <a:r>
              <a:rPr lang="en-GB" sz="2000" dirty="0"/>
              <a:t>a distributed cloud environment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" y="1248857"/>
            <a:ext cx="7135387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The </a:t>
            </a:r>
            <a:r>
              <a:rPr lang="en-GB" sz="2000" dirty="0"/>
              <a:t>case study </a:t>
            </a:r>
            <a:r>
              <a:rPr lang="en-GB" sz="2000" dirty="0" smtClean="0"/>
              <a:t>aims to </a:t>
            </a:r>
            <a:r>
              <a:rPr lang="en-GB" sz="2000" dirty="0"/>
              <a:t>address a complete solution to monitor and model algae blooms in a water reservoir or similar water mass </a:t>
            </a:r>
            <a:endParaRPr lang="en-US" sz="2000" dirty="0"/>
          </a:p>
        </p:txBody>
      </p:sp>
      <p:sp>
        <p:nvSpPr>
          <p:cNvPr id="11" name="Oval Callout 10"/>
          <p:cNvSpPr/>
          <p:nvPr/>
        </p:nvSpPr>
        <p:spPr>
          <a:xfrm>
            <a:off x="4516265" y="3565344"/>
            <a:ext cx="3005708" cy="707779"/>
          </a:xfrm>
          <a:prstGeom prst="wedgeEllipseCallout">
            <a:avLst>
              <a:gd name="adj1" fmla="val -59003"/>
              <a:gd name="adj2" fmla="val 4265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enables distributed data storage system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549488" y="2604820"/>
            <a:ext cx="2120649" cy="876458"/>
          </a:xfrm>
          <a:prstGeom prst="wedgeEllipseCallout">
            <a:avLst>
              <a:gd name="adj1" fmla="val 31691"/>
              <a:gd name="adj2" fmla="val -6471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Reads </a:t>
            </a:r>
            <a:r>
              <a:rPr lang="en-US" dirty="0">
                <a:solidFill>
                  <a:srgbClr val="000000"/>
                </a:solidFill>
              </a:rPr>
              <a:t>TOSCA </a:t>
            </a:r>
            <a:r>
              <a:rPr lang="en-US" dirty="0" smtClean="0">
                <a:solidFill>
                  <a:srgbClr val="000000"/>
                </a:solidFill>
              </a:rPr>
              <a:t>configuration to deploy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5032723" y="1986175"/>
            <a:ext cx="1756590" cy="589294"/>
          </a:xfrm>
          <a:prstGeom prst="wedgeEllipseCallout">
            <a:avLst>
              <a:gd name="adj1" fmla="val -65827"/>
              <a:gd name="adj2" fmla="val 3044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Mange the simulation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6389941" y="2800179"/>
            <a:ext cx="1376252" cy="318411"/>
          </a:xfrm>
          <a:prstGeom prst="wedgeEllipseCallout">
            <a:avLst>
              <a:gd name="adj1" fmla="val -58729"/>
              <a:gd name="adj2" fmla="val 6623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Monitor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7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69894"/>
            <a:ext cx="9144000" cy="60418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sz="1400" dirty="0" smtClean="0">
                <a:solidFill>
                  <a:srgbClr val="660066"/>
                </a:solidFill>
                <a:latin typeface="Abadi MT Condensed Extra Bold"/>
                <a:cs typeface="Abadi MT Condensed Extra Bold"/>
              </a:rPr>
              <a:t>INDIGO POSTER:</a:t>
            </a:r>
            <a:r>
              <a:rPr lang="en-GB" sz="1400" dirty="0" smtClean="0">
                <a:solidFill>
                  <a:srgbClr val="000000"/>
                </a:solidFill>
              </a:rPr>
              <a:t> </a:t>
            </a:r>
            <a:r>
              <a:rPr lang="en-GB" sz="1400" b="1" dirty="0" smtClean="0">
                <a:solidFill>
                  <a:srgbClr val="000000"/>
                </a:solidFill>
              </a:rPr>
              <a:t>Using INDIGO </a:t>
            </a:r>
            <a:r>
              <a:rPr lang="en-GB" sz="1400" b="1" dirty="0" err="1" smtClean="0">
                <a:solidFill>
                  <a:srgbClr val="000000"/>
                </a:solidFill>
              </a:rPr>
              <a:t>DataCloud</a:t>
            </a:r>
            <a:r>
              <a:rPr lang="en-GB" sz="1400" b="1" dirty="0" smtClean="0">
                <a:solidFill>
                  <a:srgbClr val="000000"/>
                </a:solidFill>
              </a:rPr>
              <a:t> to deploy Virtual Infrastructures for Medical Imaging Biomarkers, </a:t>
            </a:r>
            <a:r>
              <a:rPr lang="en-GB" sz="1400" i="1" dirty="0" smtClean="0">
                <a:solidFill>
                  <a:srgbClr val="000000"/>
                </a:solidFill>
              </a:rPr>
              <a:t>Ignacio </a:t>
            </a:r>
            <a:r>
              <a:rPr lang="en-GB" sz="1400" i="1" dirty="0" err="1" smtClean="0">
                <a:solidFill>
                  <a:srgbClr val="000000"/>
                </a:solidFill>
              </a:rPr>
              <a:t>Blanquer</a:t>
            </a:r>
            <a:r>
              <a:rPr lang="en-GB" sz="1400" i="1" dirty="0" smtClean="0">
                <a:solidFill>
                  <a:srgbClr val="000000"/>
                </a:solidFill>
              </a:rPr>
              <a:t>, et al.</a:t>
            </a:r>
            <a:endParaRPr lang="en-GB" sz="1400" i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44" y="-8356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Case Study P1: Medical Imaging </a:t>
            </a:r>
            <a:r>
              <a:rPr lang="en-US" sz="3200" dirty="0" err="1">
                <a:solidFill>
                  <a:srgbClr val="660066"/>
                </a:solidFill>
              </a:rPr>
              <a:t>Biobanks</a:t>
            </a:r>
            <a:r>
              <a:rPr lang="en-US" sz="3200" dirty="0">
                <a:solidFill>
                  <a:srgbClr val="660066"/>
                </a:solidFill>
              </a:rPr>
              <a:t/>
            </a:r>
            <a:br>
              <a:rPr lang="en-US" sz="3200" dirty="0">
                <a:solidFill>
                  <a:srgbClr val="660066"/>
                </a:solidFill>
              </a:rPr>
            </a:br>
            <a:endParaRPr lang="en-US" sz="3200" dirty="0">
              <a:solidFill>
                <a:srgbClr val="6600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2762" y="6492875"/>
            <a:ext cx="411238" cy="365125"/>
          </a:xfrm>
        </p:spPr>
        <p:txBody>
          <a:bodyPr/>
          <a:lstStyle/>
          <a:p>
            <a:fld id="{FD838B9F-EE4C-4B1B-86A1-0FBFA4BEBAE2}" type="slidenum">
              <a:rPr lang="en-GB" smtClean="0">
                <a:solidFill>
                  <a:srgbClr val="FFFFFF"/>
                </a:solidFill>
              </a:rPr>
              <a:pPr/>
              <a:t>9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623" y="764558"/>
            <a:ext cx="8721222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Aim to create virtual </a:t>
            </a:r>
            <a:r>
              <a:rPr lang="en-GB" sz="2000" dirty="0"/>
              <a:t>infrastructures </a:t>
            </a:r>
            <a:r>
              <a:rPr lang="en-GB" sz="2000" dirty="0" smtClean="0"/>
              <a:t>for development, testing </a:t>
            </a:r>
            <a:r>
              <a:rPr lang="en-GB" sz="2000" dirty="0"/>
              <a:t>and </a:t>
            </a:r>
            <a:r>
              <a:rPr lang="en-GB" sz="2000" dirty="0" smtClean="0"/>
              <a:t>applying </a:t>
            </a:r>
            <a:r>
              <a:rPr lang="en-GB" sz="2000" dirty="0"/>
              <a:t>image-processing pipelines in population-wide datasets </a:t>
            </a:r>
            <a:endParaRPr lang="en-US" sz="2000" dirty="0"/>
          </a:p>
        </p:txBody>
      </p:sp>
      <p:pic>
        <p:nvPicPr>
          <p:cNvPr id="9" name="Imagen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1" y="1503123"/>
            <a:ext cx="9053289" cy="42242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1" name="Oval Callout 10"/>
          <p:cNvSpPr/>
          <p:nvPr/>
        </p:nvSpPr>
        <p:spPr>
          <a:xfrm>
            <a:off x="6379038" y="1483969"/>
            <a:ext cx="2601358" cy="602262"/>
          </a:xfrm>
          <a:prstGeom prst="wedgeEllipse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To instantiate the infrastructure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6591145" y="2369935"/>
            <a:ext cx="2801649" cy="984556"/>
          </a:xfrm>
          <a:prstGeom prst="wedgeEllipse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Configuration and contextualization of the software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2578786" y="1943694"/>
            <a:ext cx="3787654" cy="1010740"/>
          </a:xfrm>
          <a:prstGeom prst="wedgeEllipseCallout">
            <a:avLst>
              <a:gd name="adj1" fmla="val 18457"/>
              <a:gd name="adj2" fmla="val 7097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 create volumes, store them on deployed infra, mount to processing resources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757214" y="3343154"/>
            <a:ext cx="3377595" cy="980629"/>
          </a:xfrm>
          <a:prstGeom prst="wedgeEllipseCallout">
            <a:avLst>
              <a:gd name="adj1" fmla="val 53996"/>
              <a:gd name="adj2" fmla="val 4273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Provide the </a:t>
            </a:r>
            <a:r>
              <a:rPr lang="en-GB" dirty="0">
                <a:solidFill>
                  <a:schemeClr val="tx1"/>
                </a:solidFill>
              </a:rPr>
              <a:t>elasticity mechanisms to manage the </a:t>
            </a:r>
            <a:r>
              <a:rPr lang="en-GB" dirty="0" err="1">
                <a:solidFill>
                  <a:schemeClr val="tx1"/>
                </a:solidFill>
              </a:rPr>
              <a:t>Mesos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cluster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74658" y="5531570"/>
            <a:ext cx="5269341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INDIGO enables deployment of scalable and fully customised virtual </a:t>
            </a:r>
            <a:r>
              <a:rPr lang="en-GB" sz="2000" dirty="0" err="1" smtClean="0"/>
              <a:t>infras</a:t>
            </a:r>
            <a:r>
              <a:rPr lang="en-GB" sz="2000" dirty="0" smtClean="0"/>
              <a:t> with access to 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4127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19914</TotalTime>
  <Words>1519</Words>
  <Application>Microsoft Macintosh PowerPoint</Application>
  <PresentationFormat>On-screen Show (4:3)</PresentationFormat>
  <Paragraphs>161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Document</vt:lpstr>
      <vt:lpstr>Apply User-Driven Approach in Service Development:  The INDIGO Experience</vt:lpstr>
      <vt:lpstr>The INDIGO-DataCloud Project  </vt:lpstr>
      <vt:lpstr>INDIGO  Architecture</vt:lpstr>
      <vt:lpstr>User-Driven Approach</vt:lpstr>
      <vt:lpstr>INDIGO Practices</vt:lpstr>
      <vt:lpstr>INDIGO Service Catalogue</vt:lpstr>
      <vt:lpstr>Case Studies</vt:lpstr>
      <vt:lpstr>Case Study P0_1: Monitoring and Modelling Algae Bloom in a Water Reservoir</vt:lpstr>
      <vt:lpstr>Case Study P1: Medical Imaging Biobanks </vt:lpstr>
      <vt:lpstr>Case Study P2: Molecular Dynamics Simulations </vt:lpstr>
      <vt:lpstr>Case Study P3_2: Archive System for the Cherenkov Telescope Array</vt:lpstr>
      <vt:lpstr>Case Study P4: POWERFIT &amp; DISVIS </vt:lpstr>
      <vt:lpstr>Case Study P5: Climate models inter comparison data analysis</vt:lpstr>
      <vt:lpstr>Case Study P6: eCulture Science Gateway</vt:lpstr>
      <vt:lpstr>Case Study P8: ELIXIR-ITA: Galaxy as a Cloud Service</vt:lpstr>
      <vt:lpstr>Case Study P9: MOIST—Multidisciplinary Oceanic Information System</vt:lpstr>
      <vt:lpstr>Case Study P10: Data repository platform for DARIAH </vt:lpstr>
      <vt:lpstr>Summary</vt:lpstr>
      <vt:lpstr>Questions?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Jelka</dc:creator>
  <cp:lastModifiedBy>Yin  Chen</cp:lastModifiedBy>
  <cp:revision>347</cp:revision>
  <cp:lastPrinted>2015-05-20T06:08:33Z</cp:lastPrinted>
  <dcterms:created xsi:type="dcterms:W3CDTF">2015-05-15T12:02:58Z</dcterms:created>
  <dcterms:modified xsi:type="dcterms:W3CDTF">2016-09-29T07:44:02Z</dcterms:modified>
</cp:coreProperties>
</file>