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48" r:id="rId2"/>
    <p:sldMasterId id="2147483685" r:id="rId3"/>
  </p:sldMasterIdLst>
  <p:notesMasterIdLst>
    <p:notesMasterId r:id="rId17"/>
  </p:notesMasterIdLst>
  <p:handoutMasterIdLst>
    <p:handoutMasterId r:id="rId18"/>
  </p:handoutMasterIdLst>
  <p:sldIdLst>
    <p:sldId id="280" r:id="rId4"/>
    <p:sldId id="309" r:id="rId5"/>
    <p:sldId id="302" r:id="rId6"/>
    <p:sldId id="315" r:id="rId7"/>
    <p:sldId id="314" r:id="rId8"/>
    <p:sldId id="311" r:id="rId9"/>
    <p:sldId id="304" r:id="rId10"/>
    <p:sldId id="305" r:id="rId11"/>
    <p:sldId id="303" r:id="rId12"/>
    <p:sldId id="312" r:id="rId13"/>
    <p:sldId id="310" r:id="rId14"/>
    <p:sldId id="284" r:id="rId15"/>
    <p:sldId id="301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B95"/>
    <a:srgbClr val="0066B0"/>
    <a:srgbClr val="4F85C3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7" autoAdjust="0"/>
    <p:restoredTop sz="94707" autoAdjust="0"/>
  </p:normalViewPr>
  <p:slideViewPr>
    <p:cSldViewPr showGuides="1">
      <p:cViewPr varScale="1">
        <p:scale>
          <a:sx n="72" d="100"/>
          <a:sy n="72" d="100"/>
        </p:scale>
        <p:origin x="76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8F682-7966-4F36-8C65-12C6AC282E64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037CF-4AF3-4EA8-B0EF-23260E3D633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EA1F-7887-426C-BD0E-29F38E7AB4A2}" type="datetimeFigureOut">
              <a:rPr lang="nl-NL" smtClean="0"/>
              <a:t>27-9-2016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58AE9-46A5-49CB-B815-3CC2120EE87D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Icons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if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available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8858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en-US" dirty="0" smtClean="0"/>
              <a:t>Architecture of EGI Operations, </a:t>
            </a:r>
            <a:r>
              <a:rPr lang="en-US" dirty="0" err="1" smtClean="0"/>
              <a:t>EGI.eu</a:t>
            </a:r>
            <a:r>
              <a:rPr lang="en-US" dirty="0" smtClean="0"/>
              <a:t>, NGIs/EIROs, Resource </a:t>
            </a:r>
            <a:r>
              <a:rPr lang="en-US" dirty="0" err="1" smtClean="0"/>
              <a:t>Centres</a:t>
            </a:r>
            <a:r>
              <a:rPr lang="en-US" smtClean="0"/>
              <a:t>, Core activities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7573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New </a:t>
            </a:r>
            <a:r>
              <a:rPr lang="it-IT" dirty="0" err="1" smtClean="0"/>
              <a:t>slides</a:t>
            </a:r>
            <a:r>
              <a:rPr lang="it-IT" dirty="0" smtClean="0"/>
              <a:t> from Peter with</a:t>
            </a:r>
            <a:r>
              <a:rPr lang="it-IT" baseline="0" dirty="0" smtClean="0"/>
              <a:t> the EGI Check-in service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1396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Add</a:t>
            </a:r>
            <a:r>
              <a:rPr lang="it-IT" dirty="0" smtClean="0"/>
              <a:t> logo providers (for </a:t>
            </a:r>
            <a:r>
              <a:rPr lang="it-IT" dirty="0" err="1" smtClean="0"/>
              <a:t>all</a:t>
            </a:r>
            <a:r>
              <a:rPr lang="it-IT" dirty="0" smtClean="0"/>
              <a:t> </a:t>
            </a:r>
            <a:r>
              <a:rPr lang="it-IT" dirty="0" err="1" smtClean="0"/>
              <a:t>tools</a:t>
            </a:r>
            <a:r>
              <a:rPr lang="it-IT" dirty="0" smtClean="0"/>
              <a:t>)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4166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Diego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7788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creativecommons.org/licenses/by/4.0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1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3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EGI-Engage is co-funded by the Horizon 2020 Framework Programme</a:t>
            </a:r>
          </a:p>
          <a:p>
            <a:pPr algn="r"/>
            <a:r>
              <a:rPr lang="nl-NL" sz="1000" b="0" baseline="0" dirty="0" smtClean="0">
                <a:latin typeface="Segoe UI" pitchFamily="34" charset="0"/>
                <a:cs typeface="Segoe UI" pitchFamily="34" charset="0"/>
              </a:rPr>
              <a:t>  </a:t>
            </a:r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of the European Union under grant number 654142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‹N›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187624" y="6453336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 lang="en-GB" dirty="0"/>
          </a:p>
        </p:txBody>
      </p:sp>
      <p:sp>
        <p:nvSpPr>
          <p:cNvPr id="9" name="Tekstvak 21"/>
          <p:cNvSpPr txBox="1"/>
          <p:nvPr/>
        </p:nvSpPr>
        <p:spPr>
          <a:xfrm>
            <a:off x="179512" y="6525344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3F7A1C-40F7-5F43-85CD-9B50E60F16AA}" type="datetime1">
              <a:rPr lang="en-US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9/27/2016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0" y="188640"/>
            <a:ext cx="1082732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pic>
        <p:nvPicPr>
          <p:cNvPr id="7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0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Parties of the EGI-Engage Consortium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wmf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4.png"/><Relationship Id="rId5" Type="http://schemas.openxmlformats.org/officeDocument/2006/relationships/image" Target="../media/image20.jpeg"/><Relationship Id="rId10" Type="http://schemas.openxmlformats.org/officeDocument/2006/relationships/image" Target="../media/image23.png"/><Relationship Id="rId4" Type="http://schemas.openxmlformats.org/officeDocument/2006/relationships/image" Target="../media/image6.wmf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27411" y="3643200"/>
            <a:ext cx="5689178" cy="865920"/>
          </a:xfrm>
        </p:spPr>
        <p:txBody>
          <a:bodyPr>
            <a:normAutofit/>
          </a:bodyPr>
          <a:lstStyle/>
          <a:p>
            <a:r>
              <a:rPr lang="en-US" dirty="0" smtClean="0"/>
              <a:t>Technical Outreach Expert</a:t>
            </a:r>
          </a:p>
          <a:p>
            <a:r>
              <a:rPr lang="en-US" dirty="0" smtClean="0"/>
              <a:t>EGI Foundation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Solutions for </a:t>
            </a:r>
            <a:r>
              <a:rPr lang="it-IT" dirty="0" err="1" smtClean="0"/>
              <a:t>federated</a:t>
            </a:r>
            <a:r>
              <a:rPr lang="it-IT" dirty="0" smtClean="0"/>
              <a:t> </a:t>
            </a:r>
            <a:r>
              <a:rPr lang="it-IT" dirty="0" err="1" smtClean="0"/>
              <a:t>services</a:t>
            </a:r>
            <a:r>
              <a:rPr lang="it-IT" dirty="0" smtClean="0"/>
              <a:t> management</a:t>
            </a:r>
            <a:br>
              <a:rPr lang="it-IT" dirty="0" smtClean="0"/>
            </a:br>
            <a:r>
              <a:rPr lang="it-IT" dirty="0" smtClean="0"/>
              <a:t>EGI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Diego Scardaci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780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200" dirty="0" smtClean="0">
                <a:solidFill>
                  <a:srgbClr val="1F497D">
                    <a:lumMod val="50000"/>
                  </a:srgbClr>
                </a:solidFill>
              </a:rPr>
              <a:t>Security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EGI Security </a:t>
            </a:r>
            <a:r>
              <a:rPr lang="en-US" dirty="0" smtClean="0"/>
              <a:t>monitoring tools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Digital Infrastructure for Research 2016 – Krakow 28-30 September 2016</a:t>
            </a:r>
            <a:endParaRPr lang="en-GB" dirty="0"/>
          </a:p>
        </p:txBody>
      </p:sp>
      <p:sp>
        <p:nvSpPr>
          <p:cNvPr id="54" name="CasellaDiTesto 10"/>
          <p:cNvSpPr txBox="1"/>
          <p:nvPr/>
        </p:nvSpPr>
        <p:spPr>
          <a:xfrm>
            <a:off x="468984" y="1045575"/>
            <a:ext cx="882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chemeClr val="accent5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Monitor the status of the services for vulnerabilities or misconfiguration</a:t>
            </a:r>
            <a:endParaRPr lang="en-US" b="1" u="sng" dirty="0">
              <a:solidFill>
                <a:schemeClr val="accent5">
                  <a:lumMod val="7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5" name="Segnaposto contenuto 2"/>
          <p:cNvSpPr txBox="1">
            <a:spLocks/>
          </p:cNvSpPr>
          <p:nvPr/>
        </p:nvSpPr>
        <p:spPr>
          <a:xfrm>
            <a:off x="107504" y="1340768"/>
            <a:ext cx="8925895" cy="22322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/>
              <a:t>Active monitoring: monitoring computing tasks and local probes send the list of deployed packages to a central repository</a:t>
            </a:r>
          </a:p>
          <a:p>
            <a:r>
              <a:rPr lang="en-GB" sz="1600" dirty="0" smtClean="0"/>
              <a:t>Passive monitoring: probes the external </a:t>
            </a:r>
            <a:r>
              <a:rPr lang="en-US" sz="1600" dirty="0"/>
              <a:t>behavior </a:t>
            </a:r>
            <a:r>
              <a:rPr lang="en-GB" sz="1600" dirty="0" smtClean="0"/>
              <a:t>of the services (e.g. HTTPS configuration)</a:t>
            </a:r>
          </a:p>
          <a:p>
            <a:r>
              <a:rPr lang="en-GB" sz="1600" dirty="0" smtClean="0"/>
              <a:t>The information are available for the security teams through a central Dashboard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1187624" y="2586390"/>
            <a:ext cx="7054070" cy="4010962"/>
            <a:chOff x="1187624" y="2348880"/>
            <a:chExt cx="7054070" cy="4010962"/>
          </a:xfrm>
        </p:grpSpPr>
        <p:grpSp>
          <p:nvGrpSpPr>
            <p:cNvPr id="11" name="Group 10"/>
            <p:cNvGrpSpPr/>
            <p:nvPr/>
          </p:nvGrpSpPr>
          <p:grpSpPr>
            <a:xfrm>
              <a:off x="6516216" y="5373216"/>
              <a:ext cx="1725478" cy="986626"/>
              <a:chOff x="5652120" y="1484784"/>
              <a:chExt cx="1725478" cy="986626"/>
            </a:xfrm>
          </p:grpSpPr>
          <p:pic>
            <p:nvPicPr>
              <p:cNvPr id="7" name="Picture 6" descr="Screen Shot 2016-09-27 at 10.19.37 AM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120" y="1484784"/>
                <a:ext cx="820442" cy="780903"/>
              </a:xfrm>
              <a:prstGeom prst="rect">
                <a:avLst/>
              </a:prstGeom>
            </p:spPr>
          </p:pic>
          <p:pic>
            <p:nvPicPr>
              <p:cNvPr id="8" name="Picture 7" descr="Screen Shot 2016-09-27 at 10.19.42 AM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88224" y="1484784"/>
                <a:ext cx="789374" cy="616982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5868144" y="2132856"/>
                <a:ext cx="13644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84B95"/>
                    </a:solidFill>
                  </a:rPr>
                  <a:t>EGI Resources</a:t>
                </a:r>
                <a:endParaRPr lang="en-US" sz="1600" dirty="0">
                  <a:solidFill>
                    <a:srgbClr val="084B95"/>
                  </a:solidFill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779912" y="4365104"/>
              <a:ext cx="1512168" cy="1296144"/>
              <a:chOff x="3851920" y="2852936"/>
              <a:chExt cx="1512168" cy="1296144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3851920" y="2852936"/>
                <a:ext cx="1512168" cy="1296144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:r>
                  <a:rPr lang="en-US" dirty="0" smtClean="0">
                    <a:solidFill>
                      <a:srgbClr val="084B95"/>
                    </a:solidFill>
                  </a:rPr>
                  <a:t>EGI Security Monitoring</a:t>
                </a:r>
                <a:endParaRPr lang="en-US" dirty="0">
                  <a:solidFill>
                    <a:srgbClr val="084B95"/>
                  </a:solidFill>
                </a:endParaRPr>
              </a:p>
            </p:txBody>
          </p:sp>
          <p:pic>
            <p:nvPicPr>
              <p:cNvPr id="13" name="Picture 12" descr="Screen Shot 2016-09-27 at 10.22.54 AM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3968" y="2924944"/>
                <a:ext cx="571376" cy="580592"/>
              </a:xfrm>
              <a:prstGeom prst="rect">
                <a:avLst/>
              </a:prstGeom>
            </p:spPr>
          </p:pic>
        </p:grpSp>
        <p:pic>
          <p:nvPicPr>
            <p:cNvPr id="17" name="Picture 16" descr="users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944" y="2420888"/>
              <a:ext cx="864096" cy="86409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067944" y="3212976"/>
              <a:ext cx="9359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EGI SVG</a:t>
              </a:r>
              <a:endParaRPr lang="en-US" dirty="0"/>
            </a:p>
          </p:txBody>
        </p:sp>
        <p:pic>
          <p:nvPicPr>
            <p:cNvPr id="23" name="Picture 22" descr="users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224" y="2348880"/>
              <a:ext cx="864096" cy="864096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156176" y="3140968"/>
              <a:ext cx="18573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O.C. CSIRT &amp;</a:t>
              </a:r>
              <a:br>
                <a:rPr lang="en-US" sz="1400" dirty="0" smtClean="0"/>
              </a:br>
              <a:r>
                <a:rPr lang="en-US" sz="1400" dirty="0" smtClean="0"/>
                <a:t>Sites security</a:t>
              </a:r>
              <a:endParaRPr lang="en-US" sz="1400" dirty="0"/>
            </a:p>
          </p:txBody>
        </p:sp>
        <p:pic>
          <p:nvPicPr>
            <p:cNvPr id="25" name="Picture 24" descr="users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2348880"/>
              <a:ext cx="864096" cy="864096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547664" y="3140968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EGI CSIRT</a:t>
              </a:r>
              <a:endParaRPr lang="en-US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707904" y="5661248"/>
              <a:ext cx="1584176" cy="64807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Active and passive monitoring</a:t>
              </a:r>
              <a:endParaRPr lang="en-US" sz="1400" dirty="0"/>
            </a:p>
          </p:txBody>
        </p:sp>
        <p:cxnSp>
          <p:nvCxnSpPr>
            <p:cNvPr id="32" name="Straight Arrow Connector 31"/>
            <p:cNvCxnSpPr>
              <a:stCxn id="18" idx="2"/>
              <a:endCxn id="12" idx="0"/>
            </p:cNvCxnSpPr>
            <p:nvPr/>
          </p:nvCxnSpPr>
          <p:spPr>
            <a:xfrm>
              <a:off x="4535943" y="3582308"/>
              <a:ext cx="53" cy="7827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ounded Rectangle 32"/>
            <p:cNvSpPr/>
            <p:nvPr/>
          </p:nvSpPr>
          <p:spPr>
            <a:xfrm>
              <a:off x="3635896" y="3717032"/>
              <a:ext cx="1872208" cy="43204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Vulnerabilities to be monitored</a:t>
              </a:r>
              <a:endParaRPr lang="en-US" sz="1400" dirty="0"/>
            </a:p>
          </p:txBody>
        </p:sp>
        <p:cxnSp>
          <p:nvCxnSpPr>
            <p:cNvPr id="37" name="Elbow Connector 36"/>
            <p:cNvCxnSpPr>
              <a:stCxn id="26" idx="2"/>
              <a:endCxn id="12" idx="1"/>
            </p:cNvCxnSpPr>
            <p:nvPr/>
          </p:nvCxnSpPr>
          <p:spPr>
            <a:xfrm rot="16200000" flipH="1">
              <a:off x="2182937" y="3416201"/>
              <a:ext cx="1502876" cy="1691074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ounded Rectangle 37"/>
            <p:cNvSpPr/>
            <p:nvPr/>
          </p:nvSpPr>
          <p:spPr>
            <a:xfrm>
              <a:off x="1187624" y="3645024"/>
              <a:ext cx="1872208" cy="86409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Add security checks </a:t>
              </a:r>
              <a:r>
                <a:rPr lang="en-US" sz="1400" dirty="0" smtClean="0"/>
                <a:t>monitor </a:t>
              </a:r>
              <a:r>
                <a:rPr lang="en-US" sz="1400" dirty="0" smtClean="0"/>
                <a:t>services status on the dashboard </a:t>
              </a:r>
              <a:endParaRPr lang="en-US" sz="1400" dirty="0"/>
            </a:p>
          </p:txBody>
        </p:sp>
        <p:cxnSp>
          <p:nvCxnSpPr>
            <p:cNvPr id="42" name="Elbow Connector 41"/>
            <p:cNvCxnSpPr>
              <a:stCxn id="24" idx="2"/>
              <a:endCxn id="12" idx="3"/>
            </p:cNvCxnSpPr>
            <p:nvPr/>
          </p:nvCxnSpPr>
          <p:spPr>
            <a:xfrm rot="5400000">
              <a:off x="5513972" y="3442296"/>
              <a:ext cx="1348988" cy="1792772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unded Rectangle 42"/>
            <p:cNvSpPr/>
            <p:nvPr/>
          </p:nvSpPr>
          <p:spPr>
            <a:xfrm>
              <a:off x="6084168" y="3645024"/>
              <a:ext cx="1872208" cy="86409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Monitor resource </a:t>
              </a:r>
              <a:r>
                <a:rPr lang="en-US" sz="1400" dirty="0" err="1" smtClean="0"/>
                <a:t>centres</a:t>
              </a:r>
              <a:r>
                <a:rPr lang="en-US" sz="1400" dirty="0" smtClean="0"/>
                <a:t> status on the dashboard</a:t>
              </a:r>
              <a:endParaRPr lang="en-US" sz="1400" dirty="0"/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5292080" y="5805264"/>
              <a:ext cx="1296144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5292080" y="6021288"/>
              <a:ext cx="1296144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990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 smtClean="0">
                <a:solidFill>
                  <a:srgbClr val="1F497D">
                    <a:lumMod val="50000"/>
                  </a:srgbClr>
                </a:solidFill>
              </a:rPr>
              <a:t>Other Services</a:t>
            </a:r>
            <a:br>
              <a:rPr lang="en-US" sz="2200" dirty="0" smtClean="0">
                <a:solidFill>
                  <a:srgbClr val="1F497D">
                    <a:lumMod val="50000"/>
                  </a:srgbClr>
                </a:solidFill>
              </a:rPr>
            </a:br>
            <a:r>
              <a:rPr lang="it-IT" sz="3300" dirty="0" err="1" smtClean="0"/>
              <a:t>Other</a:t>
            </a:r>
            <a:r>
              <a:rPr lang="it-IT" sz="3300" dirty="0" smtClean="0"/>
              <a:t> </a:t>
            </a:r>
            <a:r>
              <a:rPr lang="it-IT" sz="3300" dirty="0" err="1" smtClean="0"/>
              <a:t>services</a:t>
            </a:r>
            <a:endParaRPr lang="en-US" sz="3300" i="1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107504" y="1124744"/>
            <a:ext cx="8928992" cy="1909746"/>
          </a:xfrm>
        </p:spPr>
        <p:txBody>
          <a:bodyPr/>
          <a:lstStyle/>
          <a:p>
            <a:r>
              <a:rPr lang="en-US" dirty="0" smtClean="0"/>
              <a:t>Ops </a:t>
            </a:r>
            <a:r>
              <a:rPr lang="en-US" dirty="0" smtClean="0"/>
              <a:t>portal</a:t>
            </a:r>
          </a:p>
          <a:p>
            <a:pPr lvl="1"/>
            <a:r>
              <a:rPr lang="en-GB" dirty="0" smtClean="0"/>
              <a:t>Tools and dashboards to manage the infrastructure</a:t>
            </a:r>
          </a:p>
          <a:p>
            <a:pPr lvl="2"/>
            <a:r>
              <a:rPr lang="en-GB" dirty="0" smtClean="0"/>
              <a:t>VO </a:t>
            </a:r>
            <a:r>
              <a:rPr lang="en-GB" dirty="0"/>
              <a:t>dashboard, COD dashboard, Operation dashboard, Security dashboard, broadcast and downtime notification mechanism.</a:t>
            </a:r>
            <a:endParaRPr lang="en-US" dirty="0" smtClean="0"/>
          </a:p>
          <a:p>
            <a:r>
              <a:rPr lang="en-US" dirty="0" smtClean="0"/>
              <a:t>GGUS</a:t>
            </a:r>
            <a:endParaRPr lang="en-US" dirty="0" smtClean="0"/>
          </a:p>
          <a:p>
            <a:pPr lvl="1"/>
            <a:r>
              <a:rPr lang="en-US" dirty="0" smtClean="0"/>
              <a:t>Ticketing system to require support</a:t>
            </a:r>
            <a:endParaRPr lang="en-US" dirty="0"/>
          </a:p>
          <a:p>
            <a:r>
              <a:rPr lang="en-US" dirty="0" smtClean="0"/>
              <a:t>Messaging</a:t>
            </a:r>
          </a:p>
          <a:p>
            <a:pPr lvl="1"/>
            <a:r>
              <a:rPr lang="en-GB" dirty="0"/>
              <a:t>High Availability and high throughput Message Broker Network</a:t>
            </a:r>
          </a:p>
          <a:p>
            <a:pPr lvl="2"/>
            <a:r>
              <a:rPr lang="en-GB" dirty="0"/>
              <a:t>Towards 1 Billion messages per year, ~2000 Queues</a:t>
            </a:r>
          </a:p>
          <a:p>
            <a:pPr lvl="1"/>
            <a:r>
              <a:rPr lang="en-GB" dirty="0"/>
              <a:t>Backbone for infrastructure monitoring and accounting</a:t>
            </a:r>
          </a:p>
          <a:p>
            <a:pPr lvl="1"/>
            <a:r>
              <a:rPr lang="en-GB" dirty="0"/>
              <a:t>New Pub/Sub HTTP Messaging Service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Digital Infrastructure for Research 2016 – Krakow 28-30 September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67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55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344816" cy="850106"/>
          </a:xfrm>
        </p:spPr>
        <p:txBody>
          <a:bodyPr/>
          <a:lstStyle/>
          <a:p>
            <a:r>
              <a:rPr lang="it-IT" dirty="0" err="1" smtClean="0"/>
              <a:t>Questions</a:t>
            </a:r>
            <a:r>
              <a:rPr lang="it-IT" dirty="0" smtClean="0"/>
              <a:t> for the Panel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467544" y="1020864"/>
            <a:ext cx="8424936" cy="4784400"/>
          </a:xfrm>
        </p:spPr>
        <p:txBody>
          <a:bodyPr/>
          <a:lstStyle/>
          <a:p>
            <a:r>
              <a:rPr lang="en-US" dirty="0" smtClean="0"/>
              <a:t>How can e-infrastructures collaborate on federated service management? A common approach could be feasible?</a:t>
            </a:r>
          </a:p>
          <a:p>
            <a:r>
              <a:rPr lang="en-US" dirty="0" smtClean="0"/>
              <a:t>Can your e-infra profit of some services provided by another e-infra?</a:t>
            </a:r>
          </a:p>
          <a:p>
            <a:pPr lvl="1"/>
            <a:r>
              <a:rPr lang="en-US" dirty="0"/>
              <a:t>Do you see any overlap in the activities of the 4 e-e-</a:t>
            </a:r>
            <a:r>
              <a:rPr lang="en-US" dirty="0" err="1"/>
              <a:t>infras</a:t>
            </a:r>
            <a:r>
              <a:rPr lang="en-US" dirty="0"/>
              <a:t>? Collaboration between e-infra could reduce the development and maintenance costs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Which services should be make interoperable to give a better experience to our users?</a:t>
            </a:r>
          </a:p>
          <a:p>
            <a:r>
              <a:rPr lang="en-US" dirty="0" smtClean="0"/>
              <a:t>What are the next steps?</a:t>
            </a:r>
          </a:p>
          <a:p>
            <a:pPr lvl="1"/>
            <a:r>
              <a:rPr lang="en-US" dirty="0" smtClean="0"/>
              <a:t>Which collaborations can start now?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Digital Infrastructure for Research 2016 – Krakow 28-30 September 2016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525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1521" y="5376969"/>
            <a:ext cx="8640960" cy="72953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Physical Infrastructure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47664" y="4039483"/>
            <a:ext cx="7344817" cy="117915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EGI Core Infrastructure Platform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AAI, Service Registry, Accounting, Monitoring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Federated Service Management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47664" y="2719296"/>
            <a:ext cx="2232247" cy="1179157"/>
          </a:xfrm>
          <a:prstGeom prst="round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Data-intensive computing</a:t>
            </a:r>
          </a:p>
          <a:p>
            <a:pPr algn="ctr"/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 rot="16200000">
            <a:off x="-1211192" y="2587456"/>
            <a:ext cx="4104584" cy="1179157"/>
          </a:xfrm>
          <a:prstGeom prst="round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Collaboration Platform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VM Image Catalogue of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EGI endorsed VM images, Helpdesk</a:t>
            </a:r>
          </a:p>
          <a:p>
            <a:pPr algn="ctr"/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619148" y="2708920"/>
            <a:ext cx="2104980" cy="1225619"/>
          </a:xfrm>
          <a:prstGeom prst="round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Cloud</a:t>
            </a: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649534" y="1124744"/>
            <a:ext cx="7242946" cy="1507560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Community </a:t>
            </a:r>
            <a:r>
              <a:rPr lang="en-US" sz="2400" dirty="0" smtClean="0">
                <a:solidFill>
                  <a:srgbClr val="000000"/>
                </a:solidFill>
              </a:rPr>
              <a:t>Platforms</a:t>
            </a:r>
            <a:endParaRPr lang="en-US" sz="2400" dirty="0">
              <a:solidFill>
                <a:srgbClr val="000000"/>
              </a:solidFill>
            </a:endParaRPr>
          </a:p>
          <a:p>
            <a:pPr algn="ctr"/>
            <a:r>
              <a:rPr lang="en-US" dirty="0">
                <a:solidFill>
                  <a:srgbClr val="000000"/>
                </a:solidFill>
              </a:rPr>
              <a:t>Brokering</a:t>
            </a:r>
            <a:r>
              <a:rPr lang="en-US" dirty="0" smtClean="0">
                <a:solidFill>
                  <a:srgbClr val="000000"/>
                </a:solidFill>
              </a:rPr>
              <a:t>, community-specific data, </a:t>
            </a:r>
            <a:r>
              <a:rPr lang="en-US" dirty="0">
                <a:solidFill>
                  <a:srgbClr val="000000"/>
                </a:solidFill>
              </a:rPr>
              <a:t>tools and </a:t>
            </a:r>
            <a:r>
              <a:rPr lang="en-US" dirty="0" smtClean="0">
                <a:solidFill>
                  <a:srgbClr val="000000"/>
                </a:solidFill>
              </a:rPr>
              <a:t>applications</a:t>
            </a:r>
          </a:p>
          <a:p>
            <a:pPr algn="ctr"/>
            <a:endParaRPr lang="en-US" sz="2400" b="1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580112" y="2719293"/>
            <a:ext cx="1546207" cy="1225619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GPGPU Platform</a:t>
            </a:r>
          </a:p>
          <a:p>
            <a:pPr algn="ctr"/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020272" y="2708920"/>
            <a:ext cx="1872208" cy="1225619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Open Data Platform</a:t>
            </a: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</p:spPr>
        <p:txBody>
          <a:bodyPr>
            <a:normAutofit fontScale="90000"/>
          </a:bodyPr>
          <a:lstStyle/>
          <a:p>
            <a:r>
              <a:rPr lang="it-IT" sz="2200" dirty="0">
                <a:solidFill>
                  <a:srgbClr val="1F497D">
                    <a:lumMod val="50000"/>
                  </a:srgbClr>
                </a:solidFill>
              </a:rPr>
              <a:t>Services to </a:t>
            </a:r>
            <a:r>
              <a:rPr lang="it-IT" sz="2200" dirty="0" err="1">
                <a:solidFill>
                  <a:srgbClr val="1F497D">
                    <a:lumMod val="50000"/>
                  </a:srgbClr>
                </a:solidFill>
              </a:rPr>
              <a:t>enable</a:t>
            </a:r>
            <a:r>
              <a:rPr lang="it-IT" sz="2200" dirty="0">
                <a:solidFill>
                  <a:srgbClr val="1F497D">
                    <a:lumMod val="50000"/>
                  </a:srgbClr>
                </a:solidFill>
              </a:rPr>
              <a:t> the </a:t>
            </a:r>
            <a:r>
              <a:rPr lang="it-IT" sz="2200" dirty="0" err="1">
                <a:solidFill>
                  <a:srgbClr val="1F497D">
                    <a:lumMod val="50000"/>
                  </a:srgbClr>
                </a:solidFill>
              </a:rPr>
              <a:t>Federation</a:t>
            </a:r>
            <a:r>
              <a:rPr lang="it-IT" sz="2200" dirty="0">
                <a:solidFill>
                  <a:srgbClr val="1F497D">
                    <a:lumMod val="50000"/>
                  </a:srgbClr>
                </a:solidFill>
              </a:rPr>
              <a:t/>
            </a:r>
            <a:br>
              <a:rPr lang="it-IT" sz="2200" dirty="0">
                <a:solidFill>
                  <a:srgbClr val="1F497D">
                    <a:lumMod val="50000"/>
                  </a:srgbClr>
                </a:solidFill>
              </a:rPr>
            </a:br>
            <a:r>
              <a:rPr lang="it-IT" dirty="0" smtClean="0"/>
              <a:t>The EGI </a:t>
            </a:r>
            <a:r>
              <a:rPr lang="it-IT" dirty="0"/>
              <a:t>Platform Architecture</a:t>
            </a:r>
            <a:endParaRPr lang="en-US" dirty="0"/>
          </a:p>
        </p:txBody>
      </p:sp>
      <p:sp>
        <p:nvSpPr>
          <p:cNvPr id="22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187624" y="6453336"/>
            <a:ext cx="6768752" cy="365125"/>
          </a:xfrm>
        </p:spPr>
        <p:txBody>
          <a:bodyPr/>
          <a:lstStyle/>
          <a:p>
            <a:r>
              <a:rPr lang="en-GB" dirty="0" smtClean="0"/>
              <a:t>Digital Infrastructure for Research 2016 – Krakow 28-30 September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618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000" dirty="0">
                <a:solidFill>
                  <a:srgbClr val="1F497D">
                    <a:lumMod val="50000"/>
                  </a:srgbClr>
                </a:solidFill>
              </a:rPr>
              <a:t>Services to </a:t>
            </a:r>
            <a:r>
              <a:rPr lang="it-IT" sz="2000" dirty="0" err="1">
                <a:solidFill>
                  <a:srgbClr val="1F497D">
                    <a:lumMod val="50000"/>
                  </a:srgbClr>
                </a:solidFill>
              </a:rPr>
              <a:t>enable</a:t>
            </a:r>
            <a:r>
              <a:rPr lang="it-IT" sz="2000" dirty="0">
                <a:solidFill>
                  <a:srgbClr val="1F497D">
                    <a:lumMod val="50000"/>
                  </a:srgbClr>
                </a:solidFill>
              </a:rPr>
              <a:t> the </a:t>
            </a:r>
            <a:r>
              <a:rPr lang="it-IT" sz="2000" dirty="0" err="1">
                <a:solidFill>
                  <a:srgbClr val="1F497D">
                    <a:lumMod val="50000"/>
                  </a:srgbClr>
                </a:solidFill>
              </a:rPr>
              <a:t>Federation</a:t>
            </a:r>
            <a:r>
              <a:rPr lang="it-IT" sz="2000" dirty="0">
                <a:solidFill>
                  <a:srgbClr val="1F497D">
                    <a:lumMod val="50000"/>
                  </a:srgbClr>
                </a:solidFill>
              </a:rPr>
              <a:t/>
            </a:r>
            <a:br>
              <a:rPr lang="it-IT" sz="2000" dirty="0">
                <a:solidFill>
                  <a:srgbClr val="1F497D">
                    <a:lumMod val="50000"/>
                  </a:srgbClr>
                </a:solidFill>
              </a:rPr>
            </a:br>
            <a:r>
              <a:rPr lang="it-IT" dirty="0"/>
              <a:t>The EGI </a:t>
            </a:r>
            <a:r>
              <a:rPr lang="it-IT" dirty="0" smtClean="0"/>
              <a:t>Core </a:t>
            </a:r>
            <a:r>
              <a:rPr lang="it-IT" dirty="0" err="1" smtClean="0"/>
              <a:t>Infrastructure</a:t>
            </a:r>
            <a:r>
              <a:rPr lang="it-IT" dirty="0" smtClean="0"/>
              <a:t> Platform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323528" y="1052736"/>
            <a:ext cx="8568952" cy="1407823"/>
          </a:xfrm>
        </p:spPr>
        <p:txBody>
          <a:bodyPr/>
          <a:lstStyle/>
          <a:p>
            <a:pPr marL="0" indent="0">
              <a:buNone/>
            </a:pPr>
            <a:r>
              <a:rPr lang="en-GB" sz="2400" b="1" u="sng" dirty="0">
                <a:solidFill>
                  <a:schemeClr val="accent5">
                    <a:lumMod val="75000"/>
                  </a:schemeClr>
                </a:solidFill>
              </a:rPr>
              <a:t>The EGI Core Infrastructure Platform provides all the tools to operate and manage a distributed infrastructure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Digital Infrastructure for Research 2016 – Krakow 28-30 September 2016</a:t>
            </a:r>
            <a:endParaRPr lang="en-GB" dirty="0"/>
          </a:p>
        </p:txBody>
      </p:sp>
      <p:grpSp>
        <p:nvGrpSpPr>
          <p:cNvPr id="5" name="Gruppo 4"/>
          <p:cNvGrpSpPr/>
          <p:nvPr/>
        </p:nvGrpSpPr>
        <p:grpSpPr>
          <a:xfrm>
            <a:off x="467544" y="1898955"/>
            <a:ext cx="8497069" cy="4535188"/>
            <a:chOff x="467544" y="1898955"/>
            <a:chExt cx="8497069" cy="4535188"/>
          </a:xfrm>
        </p:grpSpPr>
        <p:grpSp>
          <p:nvGrpSpPr>
            <p:cNvPr id="6" name="Gruppo 44"/>
            <p:cNvGrpSpPr>
              <a:grpSpLocks/>
            </p:cNvGrpSpPr>
            <p:nvPr/>
          </p:nvGrpSpPr>
          <p:grpSpPr bwMode="auto">
            <a:xfrm>
              <a:off x="467544" y="1898955"/>
              <a:ext cx="8497069" cy="4535188"/>
              <a:chOff x="1547664" y="2603524"/>
              <a:chExt cx="6336704" cy="3628827"/>
            </a:xfrm>
          </p:grpSpPr>
          <p:grpSp>
            <p:nvGrpSpPr>
              <p:cNvPr id="12" name="Gruppo 8"/>
              <p:cNvGrpSpPr>
                <a:grpSpLocks/>
              </p:cNvGrpSpPr>
              <p:nvPr/>
            </p:nvGrpSpPr>
            <p:grpSpPr bwMode="auto">
              <a:xfrm>
                <a:off x="1547664" y="2603524"/>
                <a:ext cx="6336704" cy="3628827"/>
                <a:chOff x="-34726" y="-4231462"/>
                <a:chExt cx="4000946" cy="8431829"/>
              </a:xfrm>
            </p:grpSpPr>
            <p:sp>
              <p:nvSpPr>
                <p:cNvPr id="31" name="Rettangolo arrotondato 30"/>
                <p:cNvSpPr/>
                <p:nvPr/>
              </p:nvSpPr>
              <p:spPr>
                <a:xfrm>
                  <a:off x="4361" y="-4231462"/>
                  <a:ext cx="3961859" cy="8107294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0">
                  <a:schemeClr val="dk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32" name="Rettangolo 31"/>
                <p:cNvSpPr/>
                <p:nvPr/>
              </p:nvSpPr>
              <p:spPr>
                <a:xfrm>
                  <a:off x="-34726" y="2843222"/>
                  <a:ext cx="3961858" cy="135714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217170" tIns="217170" rIns="217170" bIns="217170" spcCol="1270" anchor="ctr"/>
                <a:lstStyle/>
                <a:p>
                  <a:pPr algn="ctr" defTabSz="17335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2400" b="1" dirty="0"/>
                    <a:t>EGI Core </a:t>
                  </a:r>
                  <a:r>
                    <a:rPr lang="es-ES" sz="2400" b="1" dirty="0" smtClean="0"/>
                    <a:t>Infrastructure Platform</a:t>
                  </a:r>
                  <a:endParaRPr lang="es-ES" sz="2400" b="1" dirty="0"/>
                </a:p>
              </p:txBody>
            </p:sp>
          </p:grpSp>
          <p:grpSp>
            <p:nvGrpSpPr>
              <p:cNvPr id="13" name="Gruppo 12"/>
              <p:cNvGrpSpPr>
                <a:grpSpLocks/>
              </p:cNvGrpSpPr>
              <p:nvPr/>
            </p:nvGrpSpPr>
            <p:grpSpPr bwMode="auto">
              <a:xfrm>
                <a:off x="1784180" y="4873736"/>
                <a:ext cx="4557549" cy="865006"/>
                <a:chOff x="347610" y="1809232"/>
                <a:chExt cx="2425637" cy="1388412"/>
              </a:xfrm>
            </p:grpSpPr>
            <p:sp>
              <p:nvSpPr>
                <p:cNvPr id="29" name="Rettangolo arrotondato 28"/>
                <p:cNvSpPr/>
                <p:nvPr/>
              </p:nvSpPr>
              <p:spPr>
                <a:xfrm>
                  <a:off x="347610" y="1809232"/>
                  <a:ext cx="2425637" cy="1365485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0" name="Rettangolo 29"/>
                <p:cNvSpPr/>
                <p:nvPr/>
              </p:nvSpPr>
              <p:spPr>
                <a:xfrm>
                  <a:off x="387317" y="1911134"/>
                  <a:ext cx="2303442" cy="128651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99060" tIns="74295" rIns="99060" bIns="74295" spcCol="1270" anchor="ctr"/>
                <a:lstStyle/>
                <a:p>
                  <a:pPr algn="ctr" defTabSz="17335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endParaRPr lang="es-ES" sz="2400" dirty="0"/>
                </a:p>
                <a:p>
                  <a:pPr algn="ctr" defTabSz="17335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2400" b="1" dirty="0" smtClean="0"/>
                    <a:t>Messaging Infrastructure</a:t>
                  </a:r>
                  <a:endParaRPr lang="es-ES" sz="2400" b="1" dirty="0"/>
                </a:p>
              </p:txBody>
            </p:sp>
          </p:grpSp>
          <p:grpSp>
            <p:nvGrpSpPr>
              <p:cNvPr id="14" name="Gruppo 28"/>
              <p:cNvGrpSpPr>
                <a:grpSpLocks/>
              </p:cNvGrpSpPr>
              <p:nvPr/>
            </p:nvGrpSpPr>
            <p:grpSpPr bwMode="auto">
              <a:xfrm>
                <a:off x="3503608" y="3136383"/>
                <a:ext cx="1096860" cy="793387"/>
                <a:chOff x="-8761425" y="-819882"/>
                <a:chExt cx="3296696" cy="1387671"/>
              </a:xfrm>
            </p:grpSpPr>
            <p:sp>
              <p:nvSpPr>
                <p:cNvPr id="27" name="Rettangolo arrotondato 26"/>
                <p:cNvSpPr/>
                <p:nvPr/>
              </p:nvSpPr>
              <p:spPr>
                <a:xfrm>
                  <a:off x="-8761425" y="-798019"/>
                  <a:ext cx="3167880" cy="1365808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8" name="Rettangolo 27"/>
                <p:cNvSpPr/>
                <p:nvPr/>
              </p:nvSpPr>
              <p:spPr>
                <a:xfrm>
                  <a:off x="-8723256" y="-819882"/>
                  <a:ext cx="3258527" cy="132694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99060" tIns="74295" rIns="99060" bIns="74295" spcCol="1270" anchor="ctr"/>
                <a:lstStyle/>
                <a:p>
                  <a:pPr algn="ctr" defTabSz="17335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2200" b="1" dirty="0"/>
                    <a:t>Service Registry</a:t>
                  </a:r>
                </a:p>
              </p:txBody>
            </p:sp>
          </p:grpSp>
          <p:grpSp>
            <p:nvGrpSpPr>
              <p:cNvPr id="15" name="Gruppo 31"/>
              <p:cNvGrpSpPr>
                <a:grpSpLocks/>
              </p:cNvGrpSpPr>
              <p:nvPr/>
            </p:nvGrpSpPr>
            <p:grpSpPr bwMode="auto">
              <a:xfrm>
                <a:off x="2030965" y="3152874"/>
                <a:ext cx="1103210" cy="793387"/>
                <a:chOff x="686442" y="-813096"/>
                <a:chExt cx="3315780" cy="1387672"/>
              </a:xfrm>
            </p:grpSpPr>
            <p:sp>
              <p:nvSpPr>
                <p:cNvPr id="25" name="Rettangolo arrotondato 24"/>
                <p:cNvSpPr/>
                <p:nvPr/>
              </p:nvSpPr>
              <p:spPr>
                <a:xfrm>
                  <a:off x="686442" y="-791233"/>
                  <a:ext cx="3186962" cy="1365809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6" name="Rettangolo 25"/>
                <p:cNvSpPr/>
                <p:nvPr/>
              </p:nvSpPr>
              <p:spPr>
                <a:xfrm>
                  <a:off x="738929" y="-813096"/>
                  <a:ext cx="3263293" cy="132694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99060" tIns="74295" rIns="99060" bIns="74295" spcCol="1270" anchor="ctr"/>
                <a:lstStyle/>
                <a:p>
                  <a:pPr algn="ctr" defTabSz="17335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2400" b="1" dirty="0"/>
                    <a:t>AAI</a:t>
                  </a:r>
                </a:p>
              </p:txBody>
            </p:sp>
          </p:grpSp>
          <p:grpSp>
            <p:nvGrpSpPr>
              <p:cNvPr id="16" name="Gruppo 34"/>
              <p:cNvGrpSpPr>
                <a:grpSpLocks/>
              </p:cNvGrpSpPr>
              <p:nvPr/>
            </p:nvGrpSpPr>
            <p:grpSpPr bwMode="auto">
              <a:xfrm>
                <a:off x="2030965" y="4394411"/>
                <a:ext cx="1098447" cy="780888"/>
                <a:chOff x="-2794822" y="1358413"/>
                <a:chExt cx="3301468" cy="1365809"/>
              </a:xfrm>
            </p:grpSpPr>
            <p:sp>
              <p:nvSpPr>
                <p:cNvPr id="23" name="Rettangolo arrotondato 22"/>
                <p:cNvSpPr/>
                <p:nvPr/>
              </p:nvSpPr>
              <p:spPr>
                <a:xfrm>
                  <a:off x="-2794822" y="1358413"/>
                  <a:ext cx="3172652" cy="1365809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4" name="Rettangolo 23"/>
                <p:cNvSpPr/>
                <p:nvPr/>
              </p:nvSpPr>
              <p:spPr>
                <a:xfrm>
                  <a:off x="-2756651" y="1358413"/>
                  <a:ext cx="3263297" cy="132694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99060" tIns="74295" rIns="99060" bIns="74295" spcCol="1270" anchor="ctr"/>
                <a:lstStyle/>
                <a:p>
                  <a:pPr algn="ctr" defTabSz="17335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2100" b="1" dirty="0"/>
                    <a:t>Monitoring</a:t>
                  </a:r>
                </a:p>
              </p:txBody>
            </p:sp>
          </p:grpSp>
          <p:grpSp>
            <p:nvGrpSpPr>
              <p:cNvPr id="17" name="Gruppo 37"/>
              <p:cNvGrpSpPr>
                <a:grpSpLocks/>
              </p:cNvGrpSpPr>
              <p:nvPr/>
            </p:nvGrpSpPr>
            <p:grpSpPr bwMode="auto">
              <a:xfrm>
                <a:off x="3534568" y="4359493"/>
                <a:ext cx="1084160" cy="839610"/>
                <a:chOff x="-1665314" y="1349300"/>
                <a:chExt cx="3258529" cy="1468518"/>
              </a:xfrm>
            </p:grpSpPr>
            <p:sp>
              <p:nvSpPr>
                <p:cNvPr id="21" name="Rettangolo arrotondato 20"/>
                <p:cNvSpPr/>
                <p:nvPr/>
              </p:nvSpPr>
              <p:spPr>
                <a:xfrm>
                  <a:off x="-1627145" y="1443685"/>
                  <a:ext cx="3167884" cy="1374133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2" name="Rettangolo 21"/>
                <p:cNvSpPr/>
                <p:nvPr/>
              </p:nvSpPr>
              <p:spPr>
                <a:xfrm>
                  <a:off x="-1665314" y="1349300"/>
                  <a:ext cx="3258529" cy="133249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99060" tIns="74295" rIns="99060" bIns="74295" spcCol="1270" anchor="ctr"/>
                <a:lstStyle/>
                <a:p>
                  <a:pPr algn="ctr" defTabSz="17335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2100" b="1" dirty="0"/>
                    <a:t>Accounting</a:t>
                  </a:r>
                </a:p>
              </p:txBody>
            </p:sp>
          </p:grpSp>
          <p:grpSp>
            <p:nvGrpSpPr>
              <p:cNvPr id="18" name="Gruppo 40"/>
              <p:cNvGrpSpPr>
                <a:grpSpLocks/>
              </p:cNvGrpSpPr>
              <p:nvPr/>
            </p:nvGrpSpPr>
            <p:grpSpPr bwMode="auto">
              <a:xfrm>
                <a:off x="5101169" y="3168394"/>
                <a:ext cx="1096858" cy="791799"/>
                <a:chOff x="-521206" y="-773857"/>
                <a:chExt cx="3296693" cy="1384894"/>
              </a:xfrm>
            </p:grpSpPr>
            <p:sp>
              <p:nvSpPr>
                <p:cNvPr id="19" name="Rettangolo arrotondato 18"/>
                <p:cNvSpPr/>
                <p:nvPr/>
              </p:nvSpPr>
              <p:spPr>
                <a:xfrm>
                  <a:off x="-521206" y="-751993"/>
                  <a:ext cx="3167879" cy="1363030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0" name="Rettangolo 19"/>
                <p:cNvSpPr/>
                <p:nvPr/>
              </p:nvSpPr>
              <p:spPr>
                <a:xfrm>
                  <a:off x="-483041" y="-773857"/>
                  <a:ext cx="3258528" cy="132416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99060" tIns="74295" rIns="99060" bIns="74295" spcCol="1270" anchor="ctr"/>
                <a:lstStyle/>
                <a:p>
                  <a:pPr algn="ctr" defTabSz="17335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1900" b="1" dirty="0"/>
                    <a:t>Information </a:t>
                  </a:r>
                  <a:r>
                    <a:rPr lang="es-ES" sz="1900" b="1" dirty="0" smtClean="0"/>
                    <a:t>Service</a:t>
                  </a:r>
                  <a:endParaRPr lang="es-ES" sz="1900" b="1" dirty="0"/>
                </a:p>
              </p:txBody>
            </p:sp>
          </p:grpSp>
        </p:grpSp>
        <p:sp>
          <p:nvSpPr>
            <p:cNvPr id="37" name="Rettangolo arrotondato 36"/>
            <p:cNvSpPr/>
            <p:nvPr/>
          </p:nvSpPr>
          <p:spPr bwMode="auto">
            <a:xfrm>
              <a:off x="5251463" y="4208528"/>
              <a:ext cx="1413340" cy="98187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ettangolo 37"/>
            <p:cNvSpPr/>
            <p:nvPr/>
          </p:nvSpPr>
          <p:spPr bwMode="auto">
            <a:xfrm>
              <a:off x="5234434" y="4141086"/>
              <a:ext cx="1453781" cy="9521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060" tIns="74295" rIns="99060" bIns="74295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100" b="1" dirty="0" smtClean="0"/>
                <a:t>Operations Portal</a:t>
              </a:r>
              <a:endParaRPr lang="es-ES" sz="2100" b="1" dirty="0"/>
            </a:p>
          </p:txBody>
        </p:sp>
      </p:grpSp>
      <p:sp>
        <p:nvSpPr>
          <p:cNvPr id="39" name="Rettangolo arrotondato 38"/>
          <p:cNvSpPr/>
          <p:nvPr/>
        </p:nvSpPr>
        <p:spPr bwMode="auto">
          <a:xfrm>
            <a:off x="7310700" y="5213909"/>
            <a:ext cx="1413340" cy="981875"/>
          </a:xfrm>
          <a:prstGeom prst="roundRect">
            <a:avLst>
              <a:gd name="adj" fmla="val 10000"/>
            </a:avLst>
          </a:prstGeom>
          <a:solidFill>
            <a:schemeClr val="accent3">
              <a:lumMod val="75000"/>
              <a:alpha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Rettangolo 39"/>
          <p:cNvSpPr/>
          <p:nvPr/>
        </p:nvSpPr>
        <p:spPr bwMode="auto">
          <a:xfrm>
            <a:off x="7293671" y="5192187"/>
            <a:ext cx="1453781" cy="9521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9060" tIns="74295" rIns="99060" bIns="74295" spcCol="1270" anchor="ctr"/>
          <a:lstStyle/>
          <a:p>
            <a:pPr algn="ctr" defTabSz="17335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b="1" dirty="0" smtClean="0"/>
              <a:t>Security  Coordination</a:t>
            </a:r>
            <a:endParaRPr lang="es-ES" b="1" dirty="0"/>
          </a:p>
        </p:txBody>
      </p:sp>
      <p:sp>
        <p:nvSpPr>
          <p:cNvPr id="41" name="Rettangolo arrotondato 40"/>
          <p:cNvSpPr/>
          <p:nvPr/>
        </p:nvSpPr>
        <p:spPr bwMode="auto">
          <a:xfrm>
            <a:off x="7327935" y="2630281"/>
            <a:ext cx="1413340" cy="98187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Rettangolo 41"/>
          <p:cNvSpPr/>
          <p:nvPr/>
        </p:nvSpPr>
        <p:spPr bwMode="auto">
          <a:xfrm>
            <a:off x="7310906" y="2562839"/>
            <a:ext cx="1453781" cy="9521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9060" tIns="74295" rIns="99060" bIns="74295" spcCol="1270" anchor="ctr"/>
          <a:lstStyle/>
          <a:p>
            <a:pPr algn="ctr" defTabSz="17335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2200" b="1" dirty="0" smtClean="0"/>
              <a:t>Helpdesk</a:t>
            </a:r>
            <a:endParaRPr lang="es-ES" sz="2200" b="1" dirty="0"/>
          </a:p>
        </p:txBody>
      </p:sp>
      <p:sp>
        <p:nvSpPr>
          <p:cNvPr id="43" name="Rettangolo arrotondato 42"/>
          <p:cNvSpPr/>
          <p:nvPr/>
        </p:nvSpPr>
        <p:spPr bwMode="auto">
          <a:xfrm>
            <a:off x="7310700" y="4127574"/>
            <a:ext cx="1413340" cy="981875"/>
          </a:xfrm>
          <a:prstGeom prst="roundRect">
            <a:avLst>
              <a:gd name="adj" fmla="val 10000"/>
            </a:avLst>
          </a:prstGeom>
          <a:solidFill>
            <a:schemeClr val="accent3">
              <a:lumMod val="75000"/>
              <a:alpha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Rettangolo 43"/>
          <p:cNvSpPr/>
          <p:nvPr/>
        </p:nvSpPr>
        <p:spPr bwMode="auto">
          <a:xfrm>
            <a:off x="7293671" y="4133062"/>
            <a:ext cx="1453781" cy="9521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9060" tIns="74295" rIns="99060" bIns="74295" spcCol="1270" anchor="ctr"/>
          <a:lstStyle/>
          <a:p>
            <a:pPr algn="ctr" defTabSz="17335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2000" b="1" dirty="0" smtClean="0"/>
              <a:t>Operations Support</a:t>
            </a:r>
            <a:endParaRPr lang="es-ES" sz="2000" b="1" dirty="0"/>
          </a:p>
        </p:txBody>
      </p:sp>
      <p:sp>
        <p:nvSpPr>
          <p:cNvPr id="45" name="Rettangolo 44"/>
          <p:cNvSpPr/>
          <p:nvPr/>
        </p:nvSpPr>
        <p:spPr bwMode="auto">
          <a:xfrm>
            <a:off x="611881" y="1930625"/>
            <a:ext cx="2381960" cy="7134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17170" tIns="217170" rIns="217170" bIns="217170" spcCol="1270" anchor="ctr"/>
          <a:lstStyle/>
          <a:p>
            <a:pPr algn="ctr" defTabSz="17335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b="1" dirty="0" smtClean="0">
                <a:solidFill>
                  <a:schemeClr val="tx1"/>
                </a:solidFill>
              </a:rPr>
              <a:t>Single Sign-On and VO management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6" name="Rettangolo 45"/>
          <p:cNvSpPr/>
          <p:nvPr/>
        </p:nvSpPr>
        <p:spPr bwMode="auto">
          <a:xfrm>
            <a:off x="2592963" y="1930624"/>
            <a:ext cx="2381960" cy="7134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17170" tIns="217170" rIns="217170" bIns="217170" spcCol="1270" anchor="ctr"/>
          <a:lstStyle/>
          <a:p>
            <a:pPr algn="ctr" defTabSz="17335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b="1" dirty="0" smtClean="0">
                <a:solidFill>
                  <a:schemeClr val="tx1"/>
                </a:solidFill>
              </a:rPr>
              <a:t>Catalogue of the services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7" name="Rettangolo 46"/>
          <p:cNvSpPr/>
          <p:nvPr/>
        </p:nvSpPr>
        <p:spPr bwMode="auto">
          <a:xfrm>
            <a:off x="4730694" y="1916832"/>
            <a:ext cx="2381960" cy="7134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17170" tIns="217170" rIns="217170" bIns="217170" spcCol="1270" anchor="ctr"/>
          <a:lstStyle/>
          <a:p>
            <a:pPr algn="ctr" defTabSz="17335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b="1" dirty="0" smtClean="0">
                <a:solidFill>
                  <a:schemeClr val="tx1"/>
                </a:solidFill>
              </a:rPr>
              <a:t>Status of the infrastructure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8" name="Rettangolo 47"/>
          <p:cNvSpPr/>
          <p:nvPr/>
        </p:nvSpPr>
        <p:spPr bwMode="auto">
          <a:xfrm>
            <a:off x="647088" y="3501008"/>
            <a:ext cx="2381960" cy="78479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17170" tIns="217170" rIns="217170" bIns="217170" spcCol="1270" anchor="ctr"/>
          <a:lstStyle/>
          <a:p>
            <a:pPr algn="ctr" defTabSz="17335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b="1" dirty="0" smtClean="0">
                <a:solidFill>
                  <a:schemeClr val="tx1"/>
                </a:solidFill>
              </a:rPr>
              <a:t>Services A/R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9" name="Rettangolo 48"/>
          <p:cNvSpPr/>
          <p:nvPr/>
        </p:nvSpPr>
        <p:spPr bwMode="auto">
          <a:xfrm>
            <a:off x="2567054" y="3501008"/>
            <a:ext cx="2381960" cy="78479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17170" tIns="217170" rIns="217170" bIns="217170" spcCol="1270" anchor="ctr"/>
          <a:lstStyle/>
          <a:p>
            <a:pPr algn="ctr" defTabSz="17335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b="1" dirty="0" smtClean="0">
                <a:solidFill>
                  <a:schemeClr val="tx1"/>
                </a:solidFill>
              </a:rPr>
              <a:t>Usage or resources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50" name="Rettangolo 49"/>
          <p:cNvSpPr/>
          <p:nvPr/>
        </p:nvSpPr>
        <p:spPr bwMode="auto">
          <a:xfrm>
            <a:off x="4684126" y="3577121"/>
            <a:ext cx="2381960" cy="78479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17170" tIns="217170" rIns="217170" bIns="217170" spcCol="1270" anchor="ctr"/>
          <a:lstStyle/>
          <a:p>
            <a:pPr algn="ctr" defTabSz="17335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b="1" dirty="0" smtClean="0">
                <a:solidFill>
                  <a:schemeClr val="tx1"/>
                </a:solidFill>
              </a:rPr>
              <a:t>VO management &amp; Dashboards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51" name="Rettangolo 50"/>
          <p:cNvSpPr/>
          <p:nvPr/>
        </p:nvSpPr>
        <p:spPr bwMode="auto">
          <a:xfrm>
            <a:off x="6787305" y="1916832"/>
            <a:ext cx="2381960" cy="7134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17170" tIns="217170" rIns="217170" bIns="217170" spcCol="1270" anchor="ctr"/>
          <a:lstStyle/>
          <a:p>
            <a:pPr algn="ctr" defTabSz="17335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b="1" dirty="0" smtClean="0">
                <a:solidFill>
                  <a:schemeClr val="tx1"/>
                </a:solidFill>
              </a:rPr>
              <a:t>Ticketing System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52" name="Rettangolo 51"/>
          <p:cNvSpPr/>
          <p:nvPr/>
        </p:nvSpPr>
        <p:spPr bwMode="auto">
          <a:xfrm>
            <a:off x="6798552" y="3593131"/>
            <a:ext cx="2381960" cy="7134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17170" tIns="217170" rIns="217170" bIns="217170" spcCol="1270" anchor="ctr"/>
          <a:lstStyle/>
          <a:p>
            <a:pPr algn="ctr" defTabSz="17335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b="1" dirty="0" smtClean="0">
                <a:solidFill>
                  <a:schemeClr val="tx1"/>
                </a:solidFill>
              </a:rPr>
              <a:t>Coord. Activities</a:t>
            </a:r>
            <a:endParaRPr lang="es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7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5868144" y="3580040"/>
            <a:ext cx="2520280" cy="29523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Integrated Resource Infrastructure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3203848" y="3580040"/>
            <a:ext cx="2520280" cy="29523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NGI/EIRO’s Resource Infrastructure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467544" y="3508032"/>
            <a:ext cx="2520280" cy="29523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NGI/EIRO’s Resource Infrastructure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Digital Infrastructure for Research 2016 – Krakow 28-30 September 2016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1043608" y="4516144"/>
            <a:ext cx="1368152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dirty="0" smtClean="0"/>
              <a:t>Resource Centre</a:t>
            </a:r>
            <a:endParaRPr lang="en-US" sz="1600" dirty="0"/>
          </a:p>
        </p:txBody>
      </p:sp>
      <p:sp>
        <p:nvSpPr>
          <p:cNvPr id="13" name="Rounded Rectangle 12"/>
          <p:cNvSpPr/>
          <p:nvPr/>
        </p:nvSpPr>
        <p:spPr>
          <a:xfrm>
            <a:off x="1043608" y="5452248"/>
            <a:ext cx="1368152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dirty="0" smtClean="0"/>
              <a:t>Resource Centre</a:t>
            </a:r>
            <a:endParaRPr lang="en-US" sz="1600" dirty="0"/>
          </a:p>
        </p:txBody>
      </p:sp>
      <p:sp>
        <p:nvSpPr>
          <p:cNvPr id="14" name="Rounded Rectangle 13"/>
          <p:cNvSpPr/>
          <p:nvPr/>
        </p:nvSpPr>
        <p:spPr>
          <a:xfrm>
            <a:off x="3707904" y="4516144"/>
            <a:ext cx="1368152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dirty="0" smtClean="0"/>
              <a:t>Resource Centre</a:t>
            </a:r>
            <a:endParaRPr lang="en-US" sz="1600" dirty="0"/>
          </a:p>
        </p:txBody>
      </p:sp>
      <p:sp>
        <p:nvSpPr>
          <p:cNvPr id="15" name="Rounded Rectangle 14"/>
          <p:cNvSpPr/>
          <p:nvPr/>
        </p:nvSpPr>
        <p:spPr>
          <a:xfrm>
            <a:off x="3707904" y="5452248"/>
            <a:ext cx="1368152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dirty="0" smtClean="0"/>
              <a:t>Resource Centre</a:t>
            </a:r>
            <a:endParaRPr lang="en-US" sz="1600" dirty="0"/>
          </a:p>
        </p:txBody>
      </p:sp>
      <p:sp>
        <p:nvSpPr>
          <p:cNvPr id="16" name="Rounded Rectangle 15"/>
          <p:cNvSpPr/>
          <p:nvPr/>
        </p:nvSpPr>
        <p:spPr>
          <a:xfrm>
            <a:off x="6444208" y="4516144"/>
            <a:ext cx="1368152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dirty="0" smtClean="0"/>
              <a:t>Resource Centre</a:t>
            </a:r>
            <a:endParaRPr lang="en-US" sz="1600" dirty="0"/>
          </a:p>
        </p:txBody>
      </p:sp>
      <p:sp>
        <p:nvSpPr>
          <p:cNvPr id="17" name="Rounded Rectangle 16"/>
          <p:cNvSpPr/>
          <p:nvPr/>
        </p:nvSpPr>
        <p:spPr>
          <a:xfrm>
            <a:off x="6444208" y="5452248"/>
            <a:ext cx="1368152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dirty="0" smtClean="0"/>
              <a:t>Resource Centre</a:t>
            </a:r>
            <a:endParaRPr lang="en-US" sz="1600" dirty="0"/>
          </a:p>
        </p:txBody>
      </p:sp>
      <p:sp>
        <p:nvSpPr>
          <p:cNvPr id="21" name="Rounded Rectangle 20"/>
          <p:cNvSpPr/>
          <p:nvPr/>
        </p:nvSpPr>
        <p:spPr>
          <a:xfrm>
            <a:off x="251520" y="1707832"/>
            <a:ext cx="2592288" cy="8640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Operations coordination</a:t>
            </a:r>
            <a:br>
              <a:rPr lang="en-US" dirty="0" smtClean="0"/>
            </a:br>
            <a:r>
              <a:rPr lang="en-US" dirty="0" err="1" smtClean="0"/>
              <a:t>EGI.eu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179512" y="3147992"/>
            <a:ext cx="1296144" cy="2774398"/>
            <a:chOff x="179512" y="2564904"/>
            <a:chExt cx="1296144" cy="2774398"/>
          </a:xfrm>
        </p:grpSpPr>
        <p:sp>
          <p:nvSpPr>
            <p:cNvPr id="22" name="Rounded Rectangle 21"/>
            <p:cNvSpPr/>
            <p:nvPr/>
          </p:nvSpPr>
          <p:spPr>
            <a:xfrm>
              <a:off x="179512" y="2564904"/>
              <a:ext cx="1296144" cy="93610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Ops Centre</a:t>
              </a:r>
              <a:endParaRPr lang="en-US" dirty="0"/>
            </a:p>
          </p:txBody>
        </p:sp>
        <p:cxnSp>
          <p:nvCxnSpPr>
            <p:cNvPr id="26" name="Elbow Connector 25"/>
            <p:cNvCxnSpPr>
              <a:stCxn id="22" idx="2"/>
              <a:endCxn id="7" idx="1"/>
            </p:cNvCxnSpPr>
            <p:nvPr/>
          </p:nvCxnSpPr>
          <p:spPr>
            <a:xfrm rot="16200000" flipH="1">
              <a:off x="514924" y="3813668"/>
              <a:ext cx="841344" cy="216024"/>
            </a:xfrm>
            <a:prstGeom prst="bentConnector2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/>
            <p:nvPr/>
          </p:nvCxnSpPr>
          <p:spPr>
            <a:xfrm rot="16200000" flipH="1">
              <a:off x="-44812" y="4313188"/>
              <a:ext cx="1764196" cy="288032"/>
            </a:xfrm>
            <a:prstGeom prst="bentConnector2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3131840" y="3220000"/>
            <a:ext cx="1224136" cy="2700300"/>
            <a:chOff x="3131840" y="2636912"/>
            <a:chExt cx="1224136" cy="2700300"/>
          </a:xfrm>
        </p:grpSpPr>
        <p:sp>
          <p:nvSpPr>
            <p:cNvPr id="23" name="Rounded Rectangle 22"/>
            <p:cNvSpPr/>
            <p:nvPr/>
          </p:nvSpPr>
          <p:spPr>
            <a:xfrm>
              <a:off x="3131840" y="2636912"/>
              <a:ext cx="1224136" cy="93610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Ops Centre</a:t>
              </a:r>
              <a:endParaRPr lang="en-US" dirty="0"/>
            </a:p>
          </p:txBody>
        </p:sp>
        <p:cxnSp>
          <p:nvCxnSpPr>
            <p:cNvPr id="29" name="Elbow Connector 28"/>
            <p:cNvCxnSpPr/>
            <p:nvPr/>
          </p:nvCxnSpPr>
          <p:spPr>
            <a:xfrm rot="16200000" flipH="1">
              <a:off x="3149842" y="3843046"/>
              <a:ext cx="828092" cy="288032"/>
            </a:xfrm>
            <a:prstGeom prst="bentConnector2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Elbow Connector 29"/>
            <p:cNvCxnSpPr/>
            <p:nvPr/>
          </p:nvCxnSpPr>
          <p:spPr>
            <a:xfrm rot="16200000" flipH="1">
              <a:off x="2681790" y="4311098"/>
              <a:ext cx="1764196" cy="288032"/>
            </a:xfrm>
            <a:prstGeom prst="bentConnector2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5796136" y="3147992"/>
            <a:ext cx="1296144" cy="2700300"/>
            <a:chOff x="5796136" y="2564904"/>
            <a:chExt cx="1296144" cy="2700300"/>
          </a:xfrm>
        </p:grpSpPr>
        <p:sp>
          <p:nvSpPr>
            <p:cNvPr id="24" name="Rounded Rectangle 23"/>
            <p:cNvSpPr/>
            <p:nvPr/>
          </p:nvSpPr>
          <p:spPr>
            <a:xfrm>
              <a:off x="5796136" y="2564904"/>
              <a:ext cx="1296144" cy="93610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Ops Centre</a:t>
              </a:r>
              <a:endParaRPr lang="en-US" dirty="0"/>
            </a:p>
          </p:txBody>
        </p:sp>
        <p:cxnSp>
          <p:nvCxnSpPr>
            <p:cNvPr id="31" name="Elbow Connector 30"/>
            <p:cNvCxnSpPr/>
            <p:nvPr/>
          </p:nvCxnSpPr>
          <p:spPr>
            <a:xfrm rot="16200000" flipH="1">
              <a:off x="5886146" y="3771038"/>
              <a:ext cx="828092" cy="288032"/>
            </a:xfrm>
            <a:prstGeom prst="bentConnector2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Elbow Connector 31"/>
            <p:cNvCxnSpPr/>
            <p:nvPr/>
          </p:nvCxnSpPr>
          <p:spPr>
            <a:xfrm rot="16200000" flipH="1">
              <a:off x="5418094" y="4239090"/>
              <a:ext cx="1764196" cy="288032"/>
            </a:xfrm>
            <a:prstGeom prst="bentConnector2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7" name="Elbow Connector 36"/>
          <p:cNvCxnSpPr>
            <a:stCxn id="21" idx="2"/>
            <a:endCxn id="22" idx="0"/>
          </p:cNvCxnSpPr>
          <p:nvPr/>
        </p:nvCxnSpPr>
        <p:spPr>
          <a:xfrm rot="5400000">
            <a:off x="899592" y="2499920"/>
            <a:ext cx="576064" cy="720080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21" idx="2"/>
            <a:endCxn id="23" idx="0"/>
          </p:cNvCxnSpPr>
          <p:nvPr/>
        </p:nvCxnSpPr>
        <p:spPr>
          <a:xfrm rot="16200000" flipH="1">
            <a:off x="2321750" y="1797842"/>
            <a:ext cx="648072" cy="2196244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21" idx="2"/>
            <a:endCxn id="24" idx="0"/>
          </p:cNvCxnSpPr>
          <p:nvPr/>
        </p:nvCxnSpPr>
        <p:spPr>
          <a:xfrm rot="16200000" flipH="1">
            <a:off x="3707904" y="411688"/>
            <a:ext cx="576064" cy="4896544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6" name="Group 75"/>
          <p:cNvGrpSpPr/>
          <p:nvPr/>
        </p:nvGrpSpPr>
        <p:grpSpPr>
          <a:xfrm>
            <a:off x="2411760" y="1707832"/>
            <a:ext cx="5976664" cy="4212468"/>
            <a:chOff x="2411760" y="1124744"/>
            <a:chExt cx="5976664" cy="4212468"/>
          </a:xfrm>
        </p:grpSpPr>
        <p:sp>
          <p:nvSpPr>
            <p:cNvPr id="45" name="Rounded Rectangle 44"/>
            <p:cNvSpPr/>
            <p:nvPr/>
          </p:nvSpPr>
          <p:spPr>
            <a:xfrm>
              <a:off x="4572000" y="1124744"/>
              <a:ext cx="3816424" cy="79208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Core infrastructure platform</a:t>
              </a:r>
              <a:endParaRPr lang="en-US" dirty="0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2411760" y="1520788"/>
              <a:ext cx="5976664" cy="3816424"/>
              <a:chOff x="2411760" y="1520788"/>
              <a:chExt cx="5976664" cy="3816424"/>
            </a:xfrm>
          </p:grpSpPr>
          <p:cxnSp>
            <p:nvCxnSpPr>
              <p:cNvPr id="50" name="Elbow Connector 49"/>
              <p:cNvCxnSpPr>
                <a:endCxn id="21" idx="3"/>
              </p:cNvCxnSpPr>
              <p:nvPr/>
            </p:nvCxnSpPr>
            <p:spPr>
              <a:xfrm rot="10800000">
                <a:off x="2843808" y="1556792"/>
                <a:ext cx="1728192" cy="12700"/>
              </a:xfrm>
              <a:prstGeom prst="bentConnector3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2" name="Elbow Connector 51"/>
              <p:cNvCxnSpPr>
                <a:stCxn id="45" idx="2"/>
              </p:cNvCxnSpPr>
              <p:nvPr/>
            </p:nvCxnSpPr>
            <p:spPr>
              <a:xfrm rot="16200000" flipH="1">
                <a:off x="6318194" y="2078850"/>
                <a:ext cx="648072" cy="324036"/>
              </a:xfrm>
              <a:prstGeom prst="bentConnector3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9" name="Elbow Connector 58"/>
              <p:cNvCxnSpPr>
                <a:stCxn id="45" idx="2"/>
              </p:cNvCxnSpPr>
              <p:nvPr/>
            </p:nvCxnSpPr>
            <p:spPr>
              <a:xfrm rot="5400000">
                <a:off x="4806026" y="1394774"/>
                <a:ext cx="1152128" cy="2196244"/>
              </a:xfrm>
              <a:prstGeom prst="bentConnector2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4" name="Elbow Connector 63"/>
              <p:cNvCxnSpPr>
                <a:stCxn id="45" idx="3"/>
                <a:endCxn id="16" idx="3"/>
              </p:cNvCxnSpPr>
              <p:nvPr/>
            </p:nvCxnSpPr>
            <p:spPr>
              <a:xfrm flipH="1">
                <a:off x="7812360" y="1520788"/>
                <a:ext cx="576064" cy="2821564"/>
              </a:xfrm>
              <a:prstGeom prst="bentConnector3">
                <a:avLst>
                  <a:gd name="adj1" fmla="val -39683"/>
                </a:avLst>
              </a:prstGeom>
              <a:ln>
                <a:headEnd type="arrow"/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5" name="Elbow Connector 64"/>
              <p:cNvCxnSpPr>
                <a:stCxn id="45" idx="3"/>
                <a:endCxn id="17" idx="3"/>
              </p:cNvCxnSpPr>
              <p:nvPr/>
            </p:nvCxnSpPr>
            <p:spPr>
              <a:xfrm flipH="1">
                <a:off x="7812360" y="1520788"/>
                <a:ext cx="576064" cy="3757668"/>
              </a:xfrm>
              <a:prstGeom prst="bentConnector3">
                <a:avLst>
                  <a:gd name="adj1" fmla="val -39683"/>
                </a:avLst>
              </a:prstGeom>
              <a:ln>
                <a:headEnd type="arrow"/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0" name="Elbow Connector 69"/>
              <p:cNvCxnSpPr/>
              <p:nvPr/>
            </p:nvCxnSpPr>
            <p:spPr>
              <a:xfrm rot="10800000" flipV="1">
                <a:off x="2411760" y="2169340"/>
                <a:ext cx="2808312" cy="2412268"/>
              </a:xfrm>
              <a:prstGeom prst="bentConnector3">
                <a:avLst>
                  <a:gd name="adj1" fmla="val -11"/>
                </a:avLst>
              </a:prstGeom>
              <a:ln>
                <a:headEnd type="arrow"/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2" name="Elbow Connector 71"/>
              <p:cNvCxnSpPr/>
              <p:nvPr/>
            </p:nvCxnSpPr>
            <p:spPr>
              <a:xfrm rot="5400000">
                <a:off x="2105726" y="2222865"/>
                <a:ext cx="3420381" cy="2808313"/>
              </a:xfrm>
              <a:prstGeom prst="bentConnector3">
                <a:avLst>
                  <a:gd name="adj1" fmla="val 99981"/>
                </a:avLst>
              </a:prstGeom>
              <a:ln>
                <a:headEnd type="arrow"/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Oval 4"/>
          <p:cNvSpPr/>
          <p:nvPr/>
        </p:nvSpPr>
        <p:spPr>
          <a:xfrm>
            <a:off x="755576" y="2139880"/>
            <a:ext cx="5760640" cy="151216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  <a:alpha val="87000"/>
                </a:schemeClr>
              </a:gs>
              <a:gs pos="35000">
                <a:schemeClr val="accent1">
                  <a:tint val="37000"/>
                  <a:satMod val="300000"/>
                  <a:alpha val="87000"/>
                </a:schemeClr>
              </a:gs>
              <a:gs pos="100000">
                <a:schemeClr val="accent1">
                  <a:tint val="15000"/>
                  <a:satMod val="350000"/>
                  <a:alpha val="87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Operations Management Board</a:t>
            </a:r>
            <a:endParaRPr lang="en-US" dirty="0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</p:spPr>
        <p:txBody>
          <a:bodyPr>
            <a:normAutofit fontScale="90000"/>
          </a:bodyPr>
          <a:lstStyle/>
          <a:p>
            <a:r>
              <a:rPr lang="it-IT" sz="2000" dirty="0">
                <a:solidFill>
                  <a:srgbClr val="1F497D">
                    <a:lumMod val="50000"/>
                  </a:srgbClr>
                </a:solidFill>
              </a:rPr>
              <a:t>Services to </a:t>
            </a:r>
            <a:r>
              <a:rPr lang="it-IT" sz="2000" dirty="0" err="1">
                <a:solidFill>
                  <a:srgbClr val="1F497D">
                    <a:lumMod val="50000"/>
                  </a:srgbClr>
                </a:solidFill>
              </a:rPr>
              <a:t>enable</a:t>
            </a:r>
            <a:r>
              <a:rPr lang="it-IT" sz="2000" dirty="0">
                <a:solidFill>
                  <a:srgbClr val="1F497D">
                    <a:lumMod val="50000"/>
                  </a:srgbClr>
                </a:solidFill>
              </a:rPr>
              <a:t> the </a:t>
            </a:r>
            <a:r>
              <a:rPr lang="it-IT" sz="2000" dirty="0" err="1">
                <a:solidFill>
                  <a:srgbClr val="1F497D">
                    <a:lumMod val="50000"/>
                  </a:srgbClr>
                </a:solidFill>
              </a:rPr>
              <a:t>Federation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EGI </a:t>
            </a:r>
            <a:r>
              <a:rPr lang="en-US" dirty="0" smtClean="0"/>
              <a:t>Federated operations</a:t>
            </a:r>
            <a:endParaRPr lang="en-US" dirty="0"/>
          </a:p>
        </p:txBody>
      </p:sp>
      <p:sp>
        <p:nvSpPr>
          <p:cNvPr id="43" name="CasellaDiTesto 42"/>
          <p:cNvSpPr txBox="1"/>
          <p:nvPr/>
        </p:nvSpPr>
        <p:spPr>
          <a:xfrm>
            <a:off x="107504" y="972307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u="sng" dirty="0" smtClean="0">
                <a:solidFill>
                  <a:schemeClr val="accent5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The EGI Federated Operations is organized in a distributed and </a:t>
            </a:r>
            <a:r>
              <a:rPr lang="en-US" sz="2000" b="1" u="sng" dirty="0" err="1" smtClean="0">
                <a:solidFill>
                  <a:schemeClr val="accent5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hierchical</a:t>
            </a:r>
            <a:r>
              <a:rPr lang="en-US" sz="2000" b="1" u="sng" dirty="0" smtClean="0">
                <a:solidFill>
                  <a:schemeClr val="accent5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 structure.</a:t>
            </a:r>
            <a:endParaRPr lang="en-US" sz="2000" b="1" u="sng" dirty="0">
              <a:solidFill>
                <a:schemeClr val="accent5">
                  <a:lumMod val="7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08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000" dirty="0" err="1">
                <a:solidFill>
                  <a:srgbClr val="1F497D">
                    <a:lumMod val="50000"/>
                  </a:srgbClr>
                </a:solidFill>
              </a:rPr>
              <a:t>Authentication</a:t>
            </a:r>
            <a:r>
              <a:rPr lang="it-IT" sz="2000" dirty="0">
                <a:solidFill>
                  <a:srgbClr val="1F497D">
                    <a:lumMod val="50000"/>
                  </a:srgbClr>
                </a:solidFill>
              </a:rPr>
              <a:t> and </a:t>
            </a:r>
            <a:r>
              <a:rPr lang="it-IT" sz="2000" dirty="0" err="1">
                <a:solidFill>
                  <a:srgbClr val="1F497D">
                    <a:lumMod val="50000"/>
                  </a:srgbClr>
                </a:solidFill>
              </a:rPr>
              <a:t>Authorisation</a:t>
            </a:r>
            <a:r>
              <a:rPr lang="it-IT" sz="2000" dirty="0" smtClean="0">
                <a:solidFill>
                  <a:srgbClr val="1F497D">
                    <a:lumMod val="50000"/>
                  </a:srgbClr>
                </a:solidFill>
              </a:rPr>
              <a:t/>
            </a:r>
            <a:br>
              <a:rPr lang="it-IT" sz="2000" dirty="0" smtClean="0">
                <a:solidFill>
                  <a:srgbClr val="1F497D">
                    <a:lumMod val="50000"/>
                  </a:srgbClr>
                </a:solidFill>
              </a:rPr>
            </a:br>
            <a:r>
              <a:rPr lang="it-IT" sz="3300" dirty="0" smtClean="0"/>
              <a:t>The EGI AAI and trust model</a:t>
            </a:r>
            <a:endParaRPr lang="en-GB" sz="33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Digital Infrastructure for Research 2016 – Krakow 28-30 September 2016</a:t>
            </a:r>
            <a:endParaRPr lang="en-GB" dirty="0"/>
          </a:p>
        </p:txBody>
      </p:sp>
      <p:grpSp>
        <p:nvGrpSpPr>
          <p:cNvPr id="5" name="Group 30"/>
          <p:cNvGrpSpPr/>
          <p:nvPr/>
        </p:nvGrpSpPr>
        <p:grpSpPr>
          <a:xfrm>
            <a:off x="1835696" y="3169146"/>
            <a:ext cx="4824536" cy="1800200"/>
            <a:chOff x="1835696" y="2636912"/>
            <a:chExt cx="4824536" cy="1800200"/>
          </a:xfrm>
        </p:grpSpPr>
        <p:sp>
          <p:nvSpPr>
            <p:cNvPr id="6" name="Right Arrow 27"/>
            <p:cNvSpPr/>
            <p:nvPr/>
          </p:nvSpPr>
          <p:spPr>
            <a:xfrm>
              <a:off x="1835696" y="3356992"/>
              <a:ext cx="4824536" cy="36036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7" name="Folded Corner 29"/>
            <p:cNvSpPr/>
            <p:nvPr/>
          </p:nvSpPr>
          <p:spPr>
            <a:xfrm>
              <a:off x="2627784" y="2636912"/>
              <a:ext cx="3600400" cy="1800200"/>
            </a:xfrm>
            <a:prstGeom prst="foldedCorner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1200" dirty="0" smtClean="0"/>
                <a:t>Information sent to service providers</a:t>
              </a:r>
              <a:endParaRPr lang="en-US" sz="1200" dirty="0"/>
            </a:p>
          </p:txBody>
        </p:sp>
      </p:grpSp>
      <p:pic>
        <p:nvPicPr>
          <p:cNvPr id="8" name="Picture 2" descr="H:\Home\davidg\EUGridPMA\IGTF\IGTF-logos\IGTF_logo-interop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524" y="1873672"/>
            <a:ext cx="165258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user_phd_group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473402"/>
            <a:ext cx="11239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4283968" y="5617418"/>
            <a:ext cx="13541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 b="1" dirty="0">
                <a:latin typeface="Arial" charset="0"/>
                <a:cs typeface="Arial" charset="0"/>
              </a:rPr>
              <a:t>Community Attribute</a:t>
            </a:r>
          </a:p>
          <a:p>
            <a:r>
              <a:rPr lang="en-US" sz="1600" b="1" dirty="0">
                <a:latin typeface="Arial" charset="0"/>
                <a:cs typeface="Arial" charset="0"/>
              </a:rPr>
              <a:t>Authority</a:t>
            </a:r>
          </a:p>
        </p:txBody>
      </p:sp>
      <p:pic>
        <p:nvPicPr>
          <p:cNvPr id="11" name="Picture 9" descr="Screen shot 2014-04-01 at 6.43.09 P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75" y="3024609"/>
            <a:ext cx="115411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2"/>
          <p:cNvSpPr/>
          <p:nvPr/>
        </p:nvSpPr>
        <p:spPr>
          <a:xfrm rot="5566772">
            <a:off x="3912340" y="2853069"/>
            <a:ext cx="1008062" cy="36036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3" name="Up Arrow 13"/>
          <p:cNvSpPr/>
          <p:nvPr/>
        </p:nvSpPr>
        <p:spPr>
          <a:xfrm rot="20328836" flipH="1">
            <a:off x="3664334" y="4625345"/>
            <a:ext cx="269418" cy="72600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14" name="Picture 13" descr="image_preview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816772"/>
            <a:ext cx="1920875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eft-Right Arrow 16"/>
          <p:cNvSpPr/>
          <p:nvPr/>
        </p:nvSpPr>
        <p:spPr>
          <a:xfrm rot="2514456">
            <a:off x="5468104" y="2558673"/>
            <a:ext cx="1711494" cy="574675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dirty="0"/>
              <a:t>TRUST</a:t>
            </a:r>
          </a:p>
        </p:txBody>
      </p:sp>
      <p:sp>
        <p:nvSpPr>
          <p:cNvPr id="16" name="Left-Right Arrow 17"/>
          <p:cNvSpPr/>
          <p:nvPr/>
        </p:nvSpPr>
        <p:spPr>
          <a:xfrm rot="19525954">
            <a:off x="5489823" y="5108464"/>
            <a:ext cx="1756722" cy="576262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dirty="0"/>
              <a:t>TRUST</a:t>
            </a:r>
          </a:p>
        </p:txBody>
      </p:sp>
      <p:pic>
        <p:nvPicPr>
          <p:cNvPr id="17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3241154"/>
            <a:ext cx="1700808" cy="1700808"/>
          </a:xfrm>
          <a:prstGeom prst="rect">
            <a:avLst/>
          </a:prstGeom>
        </p:spPr>
      </p:pic>
      <p:grpSp>
        <p:nvGrpSpPr>
          <p:cNvPr id="18" name="Group 21"/>
          <p:cNvGrpSpPr/>
          <p:nvPr/>
        </p:nvGrpSpPr>
        <p:grpSpPr>
          <a:xfrm>
            <a:off x="3059832" y="3673202"/>
            <a:ext cx="1324198" cy="782637"/>
            <a:chOff x="2339752" y="3141663"/>
            <a:chExt cx="1324198" cy="782637"/>
          </a:xfrm>
        </p:grpSpPr>
        <p:pic>
          <p:nvPicPr>
            <p:cNvPr id="19" name="Picture 9" descr="keytag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975" y="3141663"/>
              <a:ext cx="1323975" cy="782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20"/>
            <p:cNvSpPr txBox="1"/>
            <p:nvPr/>
          </p:nvSpPr>
          <p:spPr>
            <a:xfrm>
              <a:off x="2339752" y="3356992"/>
              <a:ext cx="9156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Community</a:t>
              </a:r>
              <a:br>
                <a:rPr lang="en-US" sz="1200" dirty="0" smtClean="0"/>
              </a:br>
              <a:r>
                <a:rPr lang="en-US" sz="1200" dirty="0" smtClean="0"/>
                <a:t> attributes</a:t>
              </a:r>
              <a:endParaRPr lang="en-US" sz="1200" dirty="0"/>
            </a:p>
          </p:txBody>
        </p:sp>
      </p:grpSp>
      <p:pic>
        <p:nvPicPr>
          <p:cNvPr id="21" name="Picture 11" descr="key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4067944" y="3241154"/>
            <a:ext cx="1728143" cy="172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2"/>
          <p:cNvSpPr txBox="1"/>
          <p:nvPr/>
        </p:nvSpPr>
        <p:spPr>
          <a:xfrm>
            <a:off x="635743" y="4825330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User</a:t>
            </a:r>
            <a:endParaRPr lang="en-US" b="1" dirty="0"/>
          </a:p>
        </p:txBody>
      </p:sp>
      <p:sp>
        <p:nvSpPr>
          <p:cNvPr id="23" name="TextBox 23"/>
          <p:cNvSpPr txBox="1"/>
          <p:nvPr/>
        </p:nvSpPr>
        <p:spPr>
          <a:xfrm>
            <a:off x="4499992" y="3889226"/>
            <a:ext cx="813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“User A”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4" name="TextBox 28"/>
          <p:cNvSpPr txBox="1"/>
          <p:nvPr/>
        </p:nvSpPr>
        <p:spPr>
          <a:xfrm>
            <a:off x="6732240" y="540139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EGI Services</a:t>
            </a:r>
            <a:endParaRPr lang="en-US" b="1" dirty="0"/>
          </a:p>
        </p:txBody>
      </p:sp>
      <p:grpSp>
        <p:nvGrpSpPr>
          <p:cNvPr id="34" name="Gruppo 33"/>
          <p:cNvGrpSpPr/>
          <p:nvPr/>
        </p:nvGrpSpPr>
        <p:grpSpPr>
          <a:xfrm>
            <a:off x="1259632" y="1483606"/>
            <a:ext cx="2668314" cy="2222138"/>
            <a:chOff x="1259632" y="951372"/>
            <a:chExt cx="2668314" cy="2222138"/>
          </a:xfrm>
        </p:grpSpPr>
        <p:pic>
          <p:nvPicPr>
            <p:cNvPr id="30" name="Immagine 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3416" y="1648202"/>
              <a:ext cx="1832452" cy="1028017"/>
            </a:xfrm>
            <a:prstGeom prst="rect">
              <a:avLst/>
            </a:prstGeom>
          </p:spPr>
        </p:pic>
        <p:pic>
          <p:nvPicPr>
            <p:cNvPr id="27" name="Immagine 2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7984" y="1389126"/>
              <a:ext cx="1747182" cy="455698"/>
            </a:xfrm>
            <a:prstGeom prst="rect">
              <a:avLst/>
            </a:prstGeom>
          </p:spPr>
        </p:pic>
        <p:sp>
          <p:nvSpPr>
            <p:cNvPr id="28" name="Right Arrow 12"/>
            <p:cNvSpPr/>
            <p:nvPr/>
          </p:nvSpPr>
          <p:spPr>
            <a:xfrm rot="3042317">
              <a:off x="3020900" y="2266464"/>
              <a:ext cx="1405773" cy="408319"/>
            </a:xfrm>
            <a:prstGeom prst="rightArrow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pic>
          <p:nvPicPr>
            <p:cNvPr id="31" name="Immagine 3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4094" y="1930777"/>
              <a:ext cx="413313" cy="413313"/>
            </a:xfrm>
            <a:prstGeom prst="rect">
              <a:avLst/>
            </a:prstGeom>
          </p:spPr>
        </p:pic>
        <p:pic>
          <p:nvPicPr>
            <p:cNvPr id="32" name="Immagine 3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234" y="1902772"/>
              <a:ext cx="479988" cy="479988"/>
            </a:xfrm>
            <a:prstGeom prst="rect">
              <a:avLst/>
            </a:prstGeom>
          </p:spPr>
        </p:pic>
        <p:pic>
          <p:nvPicPr>
            <p:cNvPr id="33" name="Immagine 3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951372"/>
              <a:ext cx="1247775" cy="381000"/>
            </a:xfrm>
            <a:prstGeom prst="rect">
              <a:avLst/>
            </a:prstGeom>
          </p:spPr>
        </p:pic>
      </p:grpSp>
      <p:sp>
        <p:nvSpPr>
          <p:cNvPr id="39" name="Freccia in giù 38"/>
          <p:cNvSpPr/>
          <p:nvPr/>
        </p:nvSpPr>
        <p:spPr>
          <a:xfrm rot="10800000">
            <a:off x="4650324" y="4538713"/>
            <a:ext cx="417446" cy="100399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ttangolo 40"/>
          <p:cNvSpPr/>
          <p:nvPr/>
        </p:nvSpPr>
        <p:spPr bwMode="auto">
          <a:xfrm>
            <a:off x="5918671" y="1945010"/>
            <a:ext cx="2757785" cy="7134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17170" tIns="217170" rIns="217170" bIns="217170" spcCol="1270" anchor="ctr"/>
          <a:lstStyle/>
          <a:p>
            <a:pPr algn="ctr" defTabSz="17335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3200" b="1" dirty="0" smtClean="0">
                <a:solidFill>
                  <a:srgbClr val="C00000"/>
                </a:solidFill>
              </a:rPr>
              <a:t>Level of Assurance</a:t>
            </a:r>
            <a:endParaRPr lang="es-ES" sz="3200" b="1" dirty="0">
              <a:solidFill>
                <a:srgbClr val="C00000"/>
              </a:solidFill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107504" y="1038641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accent5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Single-Sign-On over the whole infrastructure</a:t>
            </a:r>
            <a:endParaRPr lang="en-US" sz="2400" b="1" u="sng" dirty="0">
              <a:solidFill>
                <a:schemeClr val="accent5">
                  <a:lumMod val="7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98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47664" y="112440"/>
            <a:ext cx="7344816" cy="850106"/>
          </a:xfrm>
        </p:spPr>
        <p:txBody>
          <a:bodyPr>
            <a:normAutofit fontScale="90000"/>
          </a:bodyPr>
          <a:lstStyle/>
          <a:p>
            <a:r>
              <a:rPr lang="it-IT" sz="2200" dirty="0" smtClean="0">
                <a:solidFill>
                  <a:srgbClr val="1F497D">
                    <a:lumMod val="50000"/>
                  </a:srgbClr>
                </a:solidFill>
              </a:rPr>
              <a:t>AAI</a:t>
            </a:r>
            <a:r>
              <a:rPr lang="it-IT" sz="2000" dirty="0" smtClean="0">
                <a:solidFill>
                  <a:srgbClr val="1F497D">
                    <a:lumMod val="50000"/>
                  </a:srgbClr>
                </a:solidFill>
              </a:rPr>
              <a:t/>
            </a:r>
            <a:br>
              <a:rPr lang="it-IT" sz="2000" dirty="0" smtClean="0">
                <a:solidFill>
                  <a:srgbClr val="1F497D">
                    <a:lumMod val="50000"/>
                  </a:srgbClr>
                </a:solidFill>
              </a:rPr>
            </a:br>
            <a:r>
              <a:rPr lang="it-IT" sz="3300" dirty="0" smtClean="0"/>
              <a:t>The new EGI AAI </a:t>
            </a:r>
            <a:r>
              <a:rPr lang="it-IT" sz="3300" dirty="0" err="1" smtClean="0"/>
              <a:t>architecture</a:t>
            </a:r>
            <a:endParaRPr lang="en-GB" sz="33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Digital Infrastructure for Research 2016 – Krakow 28-30 September 2016</a:t>
            </a:r>
            <a:endParaRPr lang="en-GB" dirty="0"/>
          </a:p>
        </p:txBody>
      </p:sp>
      <p:sp>
        <p:nvSpPr>
          <p:cNvPr id="5" name="Rettangolo arrotondato 4"/>
          <p:cNvSpPr/>
          <p:nvPr/>
        </p:nvSpPr>
        <p:spPr bwMode="auto">
          <a:xfrm>
            <a:off x="2975822" y="908720"/>
            <a:ext cx="5916657" cy="3390921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uppo 7"/>
          <p:cNvGrpSpPr/>
          <p:nvPr/>
        </p:nvGrpSpPr>
        <p:grpSpPr>
          <a:xfrm>
            <a:off x="2751360" y="3761567"/>
            <a:ext cx="2324696" cy="829123"/>
            <a:chOff x="4917266" y="2636032"/>
            <a:chExt cx="3384376" cy="1328065"/>
          </a:xfrm>
        </p:grpSpPr>
        <p:sp>
          <p:nvSpPr>
            <p:cNvPr id="6" name="Rettangolo arrotondato 5"/>
            <p:cNvSpPr/>
            <p:nvPr/>
          </p:nvSpPr>
          <p:spPr bwMode="auto">
            <a:xfrm>
              <a:off x="4920433" y="2924944"/>
              <a:ext cx="3295787" cy="103915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ttangolo 6"/>
            <p:cNvSpPr/>
            <p:nvPr/>
          </p:nvSpPr>
          <p:spPr bwMode="auto">
            <a:xfrm>
              <a:off x="4917266" y="2636032"/>
              <a:ext cx="3384376" cy="9790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060" tIns="74295" rIns="99060" bIns="74295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2400" dirty="0"/>
            </a:p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400" b="1" dirty="0" smtClean="0"/>
                <a:t>EGI </a:t>
              </a:r>
              <a:r>
                <a:rPr lang="es-ES" sz="2400" b="1" dirty="0" err="1" smtClean="0"/>
                <a:t>CheckIn</a:t>
              </a:r>
              <a:endParaRPr lang="es-ES" sz="2400" b="1" dirty="0"/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7308304" y="2564904"/>
            <a:ext cx="1542897" cy="971537"/>
            <a:chOff x="1570192" y="4799539"/>
            <a:chExt cx="1705664" cy="1189564"/>
          </a:xfrm>
        </p:grpSpPr>
        <p:sp>
          <p:nvSpPr>
            <p:cNvPr id="12" name="Rettangolo arrotondato 11"/>
            <p:cNvSpPr/>
            <p:nvPr/>
          </p:nvSpPr>
          <p:spPr bwMode="auto">
            <a:xfrm>
              <a:off x="1570192" y="4799539"/>
              <a:ext cx="1421853" cy="97592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ttangolo arrotondato 12"/>
            <p:cNvSpPr/>
            <p:nvPr/>
          </p:nvSpPr>
          <p:spPr bwMode="auto">
            <a:xfrm>
              <a:off x="1691680" y="4901345"/>
              <a:ext cx="1421853" cy="97592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9" name="Gruppo 31"/>
            <p:cNvGrpSpPr>
              <a:grpSpLocks/>
            </p:cNvGrpSpPr>
            <p:nvPr/>
          </p:nvGrpSpPr>
          <p:grpSpPr bwMode="auto">
            <a:xfrm>
              <a:off x="1796531" y="5013176"/>
              <a:ext cx="1479325" cy="975927"/>
              <a:chOff x="1638685" y="-2662761"/>
              <a:chExt cx="3315778" cy="1365808"/>
            </a:xfrm>
          </p:grpSpPr>
          <p:sp>
            <p:nvSpPr>
              <p:cNvPr id="10" name="Rettangolo arrotondato 9"/>
              <p:cNvSpPr/>
              <p:nvPr/>
            </p:nvSpPr>
            <p:spPr>
              <a:xfrm>
                <a:off x="1638685" y="-2662761"/>
                <a:ext cx="3186960" cy="136580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Rettangolo 10"/>
              <p:cNvSpPr/>
              <p:nvPr/>
            </p:nvSpPr>
            <p:spPr>
              <a:xfrm>
                <a:off x="1691170" y="-2662761"/>
                <a:ext cx="3263293" cy="13269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9060" tIns="74295" rIns="99060" bIns="74295" spcCol="1270" anchor="ctr"/>
              <a:lstStyle/>
              <a:p>
                <a:pPr algn="ctr" defTabSz="1733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b="1" dirty="0" smtClean="0"/>
                  <a:t>EGI Tools</a:t>
                </a:r>
                <a:endParaRPr lang="es-ES" b="1" dirty="0"/>
              </a:p>
            </p:txBody>
          </p:sp>
        </p:grpSp>
      </p:grpSp>
      <p:grpSp>
        <p:nvGrpSpPr>
          <p:cNvPr id="15" name="Gruppo 14"/>
          <p:cNvGrpSpPr/>
          <p:nvPr/>
        </p:nvGrpSpPr>
        <p:grpSpPr>
          <a:xfrm>
            <a:off x="7164288" y="1484784"/>
            <a:ext cx="1542897" cy="971537"/>
            <a:chOff x="1570192" y="4799539"/>
            <a:chExt cx="1705664" cy="1189564"/>
          </a:xfrm>
        </p:grpSpPr>
        <p:sp>
          <p:nvSpPr>
            <p:cNvPr id="16" name="Rettangolo arrotondato 15"/>
            <p:cNvSpPr/>
            <p:nvPr/>
          </p:nvSpPr>
          <p:spPr bwMode="auto">
            <a:xfrm>
              <a:off x="1570192" y="4799539"/>
              <a:ext cx="1421853" cy="97592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ttangolo arrotondato 16"/>
            <p:cNvSpPr/>
            <p:nvPr/>
          </p:nvSpPr>
          <p:spPr bwMode="auto">
            <a:xfrm>
              <a:off x="1691680" y="4901345"/>
              <a:ext cx="1421853" cy="97592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8" name="Gruppo 31"/>
            <p:cNvGrpSpPr>
              <a:grpSpLocks/>
            </p:cNvGrpSpPr>
            <p:nvPr/>
          </p:nvGrpSpPr>
          <p:grpSpPr bwMode="auto">
            <a:xfrm>
              <a:off x="1796531" y="5013176"/>
              <a:ext cx="1479325" cy="975927"/>
              <a:chOff x="1638685" y="-2662761"/>
              <a:chExt cx="3315778" cy="1365808"/>
            </a:xfrm>
          </p:grpSpPr>
          <p:sp>
            <p:nvSpPr>
              <p:cNvPr id="19" name="Rettangolo arrotondato 18"/>
              <p:cNvSpPr/>
              <p:nvPr/>
            </p:nvSpPr>
            <p:spPr>
              <a:xfrm>
                <a:off x="1638685" y="-2662761"/>
                <a:ext cx="3186960" cy="136580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Rettangolo 19"/>
              <p:cNvSpPr/>
              <p:nvPr/>
            </p:nvSpPr>
            <p:spPr>
              <a:xfrm>
                <a:off x="1691170" y="-2662761"/>
                <a:ext cx="3263293" cy="13269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9060" tIns="74295" rIns="99060" bIns="74295" spcCol="1270" anchor="ctr"/>
              <a:lstStyle/>
              <a:p>
                <a:pPr algn="ctr" defTabSz="1733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b="1" dirty="0" smtClean="0"/>
                  <a:t>EGI Resources</a:t>
                </a:r>
                <a:endParaRPr lang="es-ES" b="1" dirty="0"/>
              </a:p>
            </p:txBody>
          </p:sp>
        </p:grpSp>
      </p:grpSp>
      <p:grpSp>
        <p:nvGrpSpPr>
          <p:cNvPr id="21" name="Gruppo 20"/>
          <p:cNvGrpSpPr/>
          <p:nvPr/>
        </p:nvGrpSpPr>
        <p:grpSpPr>
          <a:xfrm>
            <a:off x="7164288" y="4005064"/>
            <a:ext cx="1542897" cy="971537"/>
            <a:chOff x="1570192" y="4799539"/>
            <a:chExt cx="1705664" cy="1189564"/>
          </a:xfrm>
          <a:solidFill>
            <a:srgbClr val="C00000"/>
          </a:solidFill>
        </p:grpSpPr>
        <p:sp>
          <p:nvSpPr>
            <p:cNvPr id="22" name="Rettangolo arrotondato 21"/>
            <p:cNvSpPr/>
            <p:nvPr/>
          </p:nvSpPr>
          <p:spPr bwMode="auto">
            <a:xfrm>
              <a:off x="1570192" y="4799539"/>
              <a:ext cx="1421853" cy="97592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23" name="Rettangolo arrotondato 22"/>
            <p:cNvSpPr/>
            <p:nvPr/>
          </p:nvSpPr>
          <p:spPr bwMode="auto">
            <a:xfrm>
              <a:off x="1691680" y="4901345"/>
              <a:ext cx="1421853" cy="97592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grpSp>
          <p:nvGrpSpPr>
            <p:cNvPr id="24" name="Gruppo 31"/>
            <p:cNvGrpSpPr>
              <a:grpSpLocks/>
            </p:cNvGrpSpPr>
            <p:nvPr/>
          </p:nvGrpSpPr>
          <p:grpSpPr bwMode="auto">
            <a:xfrm>
              <a:off x="1796531" y="5013176"/>
              <a:ext cx="1479325" cy="975927"/>
              <a:chOff x="1638685" y="-2662761"/>
              <a:chExt cx="3315778" cy="1365808"/>
            </a:xfrm>
            <a:grpFill/>
          </p:grpSpPr>
          <p:sp>
            <p:nvSpPr>
              <p:cNvPr id="25" name="Rettangolo arrotondato 24"/>
              <p:cNvSpPr/>
              <p:nvPr/>
            </p:nvSpPr>
            <p:spPr>
              <a:xfrm>
                <a:off x="1638685" y="-2662761"/>
                <a:ext cx="3186960" cy="136580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26" name="Rettangolo 25"/>
              <p:cNvSpPr/>
              <p:nvPr/>
            </p:nvSpPr>
            <p:spPr>
              <a:xfrm>
                <a:off x="1691170" y="-2662761"/>
                <a:ext cx="3263293" cy="132694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99060" tIns="74295" rIns="99060" bIns="74295" spcCol="1270" anchor="ctr"/>
              <a:lstStyle/>
              <a:p>
                <a:pPr algn="ctr" defTabSz="1733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b="1" dirty="0" smtClean="0"/>
                  <a:t>Attribute Authorities</a:t>
                </a:r>
                <a:endParaRPr lang="es-ES" b="1" dirty="0"/>
              </a:p>
            </p:txBody>
          </p:sp>
        </p:grpSp>
      </p:grpSp>
      <p:grpSp>
        <p:nvGrpSpPr>
          <p:cNvPr id="33" name="Gruppo 32"/>
          <p:cNvGrpSpPr/>
          <p:nvPr/>
        </p:nvGrpSpPr>
        <p:grpSpPr>
          <a:xfrm>
            <a:off x="2339752" y="2420888"/>
            <a:ext cx="1542897" cy="971537"/>
            <a:chOff x="1570192" y="4799539"/>
            <a:chExt cx="1705664" cy="1189564"/>
          </a:xfrm>
          <a:solidFill>
            <a:srgbClr val="C00000"/>
          </a:solidFill>
        </p:grpSpPr>
        <p:sp>
          <p:nvSpPr>
            <p:cNvPr id="34" name="Rettangolo arrotondato 33"/>
            <p:cNvSpPr/>
            <p:nvPr/>
          </p:nvSpPr>
          <p:spPr bwMode="auto">
            <a:xfrm>
              <a:off x="1570192" y="4799539"/>
              <a:ext cx="1421853" cy="97592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35" name="Rettangolo arrotondato 34"/>
            <p:cNvSpPr/>
            <p:nvPr/>
          </p:nvSpPr>
          <p:spPr bwMode="auto">
            <a:xfrm>
              <a:off x="1691680" y="4901345"/>
              <a:ext cx="1421853" cy="97592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grpSp>
          <p:nvGrpSpPr>
            <p:cNvPr id="36" name="Gruppo 31"/>
            <p:cNvGrpSpPr>
              <a:grpSpLocks/>
            </p:cNvGrpSpPr>
            <p:nvPr/>
          </p:nvGrpSpPr>
          <p:grpSpPr bwMode="auto">
            <a:xfrm>
              <a:off x="1796531" y="5013176"/>
              <a:ext cx="1479325" cy="975927"/>
              <a:chOff x="1638685" y="-2662761"/>
              <a:chExt cx="3315778" cy="1365808"/>
            </a:xfrm>
            <a:grpFill/>
          </p:grpSpPr>
          <p:sp>
            <p:nvSpPr>
              <p:cNvPr id="37" name="Rettangolo arrotondato 36"/>
              <p:cNvSpPr/>
              <p:nvPr/>
            </p:nvSpPr>
            <p:spPr>
              <a:xfrm>
                <a:off x="1638685" y="-2662761"/>
                <a:ext cx="3186960" cy="136580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38" name="Rettangolo 37"/>
              <p:cNvSpPr/>
              <p:nvPr/>
            </p:nvSpPr>
            <p:spPr>
              <a:xfrm>
                <a:off x="1691170" y="-2662761"/>
                <a:ext cx="3263293" cy="132694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99060" tIns="74295" rIns="99060" bIns="74295" spcCol="1270" anchor="ctr"/>
              <a:lstStyle/>
              <a:p>
                <a:pPr algn="ctr" defTabSz="1733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b="1" dirty="0" smtClean="0"/>
                  <a:t>Community Portals</a:t>
                </a:r>
                <a:endParaRPr lang="es-ES" b="1" dirty="0"/>
              </a:p>
            </p:txBody>
          </p:sp>
        </p:grpSp>
      </p:grpSp>
      <p:grpSp>
        <p:nvGrpSpPr>
          <p:cNvPr id="40" name="Gruppo 31"/>
          <p:cNvGrpSpPr>
            <a:grpSpLocks/>
          </p:cNvGrpSpPr>
          <p:nvPr/>
        </p:nvGrpSpPr>
        <p:grpSpPr bwMode="auto">
          <a:xfrm>
            <a:off x="3498768" y="4586935"/>
            <a:ext cx="838085" cy="367275"/>
            <a:chOff x="1638685" y="-2662761"/>
            <a:chExt cx="3315779" cy="1365808"/>
          </a:xfrm>
        </p:grpSpPr>
        <p:sp>
          <p:nvSpPr>
            <p:cNvPr id="41" name="Rettangolo arrotondato 40"/>
            <p:cNvSpPr/>
            <p:nvPr/>
          </p:nvSpPr>
          <p:spPr>
            <a:xfrm>
              <a:off x="1638685" y="-2662761"/>
              <a:ext cx="3186960" cy="136580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ettangolo 41"/>
            <p:cNvSpPr/>
            <p:nvPr/>
          </p:nvSpPr>
          <p:spPr>
            <a:xfrm>
              <a:off x="1691170" y="-2662761"/>
              <a:ext cx="3263294" cy="13269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060" tIns="74295" rIns="99060" bIns="74295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b="1" dirty="0" smtClean="0"/>
                <a:t>SP</a:t>
              </a:r>
              <a:endParaRPr lang="es-ES" b="1" dirty="0"/>
            </a:p>
          </p:txBody>
        </p:sp>
      </p:grpSp>
      <p:grpSp>
        <p:nvGrpSpPr>
          <p:cNvPr id="43" name="Gruppo 31"/>
          <p:cNvGrpSpPr>
            <a:grpSpLocks/>
          </p:cNvGrpSpPr>
          <p:nvPr/>
        </p:nvGrpSpPr>
        <p:grpSpPr bwMode="auto">
          <a:xfrm>
            <a:off x="3491880" y="3573016"/>
            <a:ext cx="838085" cy="367275"/>
            <a:chOff x="1638685" y="-2662761"/>
            <a:chExt cx="3315779" cy="1365808"/>
          </a:xfrm>
        </p:grpSpPr>
        <p:sp>
          <p:nvSpPr>
            <p:cNvPr id="44" name="Rettangolo arrotondato 43"/>
            <p:cNvSpPr/>
            <p:nvPr/>
          </p:nvSpPr>
          <p:spPr>
            <a:xfrm>
              <a:off x="1638685" y="-2662761"/>
              <a:ext cx="3186960" cy="136580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Rettangolo 44"/>
            <p:cNvSpPr/>
            <p:nvPr/>
          </p:nvSpPr>
          <p:spPr>
            <a:xfrm>
              <a:off x="1691170" y="-2662761"/>
              <a:ext cx="3263294" cy="13269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060" tIns="74295" rIns="99060" bIns="74295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b="1" dirty="0" smtClean="0"/>
                <a:t>IdP</a:t>
              </a:r>
              <a:endParaRPr lang="es-ES" b="1" dirty="0"/>
            </a:p>
          </p:txBody>
        </p:sp>
      </p:grpSp>
      <p:grpSp>
        <p:nvGrpSpPr>
          <p:cNvPr id="49" name="Gruppo 48"/>
          <p:cNvGrpSpPr/>
          <p:nvPr/>
        </p:nvGrpSpPr>
        <p:grpSpPr>
          <a:xfrm>
            <a:off x="4434622" y="5243520"/>
            <a:ext cx="1789057" cy="1055597"/>
            <a:chOff x="764570" y="5129033"/>
            <a:chExt cx="1789057" cy="1055597"/>
          </a:xfrm>
        </p:grpSpPr>
        <p:sp>
          <p:nvSpPr>
            <p:cNvPr id="50" name="Nuvola 49"/>
            <p:cNvSpPr/>
            <p:nvPr/>
          </p:nvSpPr>
          <p:spPr>
            <a:xfrm>
              <a:off x="764570" y="5129033"/>
              <a:ext cx="1789057" cy="1055597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CasellaDiTesto 50"/>
            <p:cNvSpPr txBox="1"/>
            <p:nvPr/>
          </p:nvSpPr>
          <p:spPr>
            <a:xfrm>
              <a:off x="1135558" y="5412628"/>
              <a:ext cx="995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err="1" smtClean="0"/>
                <a:t>eGOV</a:t>
              </a:r>
              <a:r>
                <a:rPr lang="it-IT" b="1" dirty="0" smtClean="0"/>
                <a:t> ID</a:t>
              </a:r>
              <a:endParaRPr lang="en-GB" b="1" dirty="0"/>
            </a:p>
          </p:txBody>
        </p:sp>
      </p:grpSp>
      <p:sp>
        <p:nvSpPr>
          <p:cNvPr id="80" name="CasellaDiTesto 79"/>
          <p:cNvSpPr txBox="1"/>
          <p:nvPr/>
        </p:nvSpPr>
        <p:spPr>
          <a:xfrm>
            <a:off x="4399126" y="922254"/>
            <a:ext cx="262065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b="1" dirty="0" smtClean="0"/>
              <a:t>EGI </a:t>
            </a:r>
            <a:r>
              <a:rPr lang="it-IT" sz="2600" b="1" dirty="0" err="1" smtClean="0"/>
              <a:t>infrastructure</a:t>
            </a:r>
            <a:endParaRPr lang="en-GB" sz="2600" b="1" dirty="0"/>
          </a:p>
        </p:txBody>
      </p:sp>
      <p:grpSp>
        <p:nvGrpSpPr>
          <p:cNvPr id="7170" name="Gruppo 7169"/>
          <p:cNvGrpSpPr/>
          <p:nvPr/>
        </p:nvGrpSpPr>
        <p:grpSpPr>
          <a:xfrm>
            <a:off x="305073" y="3776821"/>
            <a:ext cx="1182060" cy="1554861"/>
            <a:chOff x="187130" y="2522211"/>
            <a:chExt cx="1182060" cy="1554861"/>
          </a:xfrm>
        </p:grpSpPr>
        <p:pic>
          <p:nvPicPr>
            <p:cNvPr id="7172" name="Immagine 717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7130" y="2522211"/>
              <a:ext cx="1182060" cy="1179581"/>
            </a:xfrm>
            <a:prstGeom prst="rect">
              <a:avLst/>
            </a:prstGeom>
          </p:spPr>
        </p:pic>
        <p:sp>
          <p:nvSpPr>
            <p:cNvPr id="91" name="TextBox 22"/>
            <p:cNvSpPr txBox="1"/>
            <p:nvPr/>
          </p:nvSpPr>
          <p:spPr>
            <a:xfrm>
              <a:off x="466215" y="3707740"/>
              <a:ext cx="623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User</a:t>
              </a:r>
              <a:endParaRPr lang="en-US" b="1" dirty="0"/>
            </a:p>
          </p:txBody>
        </p:sp>
      </p:grpSp>
      <p:grpSp>
        <p:nvGrpSpPr>
          <p:cNvPr id="7175" name="Gruppo 7174"/>
          <p:cNvGrpSpPr/>
          <p:nvPr/>
        </p:nvGrpSpPr>
        <p:grpSpPr>
          <a:xfrm>
            <a:off x="1403648" y="5229200"/>
            <a:ext cx="1789057" cy="1055597"/>
            <a:chOff x="251125" y="4245611"/>
            <a:chExt cx="1789057" cy="1055597"/>
          </a:xfrm>
        </p:grpSpPr>
        <p:sp>
          <p:nvSpPr>
            <p:cNvPr id="7168" name="Nuvola 7167"/>
            <p:cNvSpPr/>
            <p:nvPr/>
          </p:nvSpPr>
          <p:spPr>
            <a:xfrm>
              <a:off x="251125" y="4245611"/>
              <a:ext cx="1789057" cy="1055597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8" name="Immagine 9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547" y="4552138"/>
              <a:ext cx="1429232" cy="355096"/>
            </a:xfrm>
            <a:prstGeom prst="rect">
              <a:avLst/>
            </a:prstGeom>
          </p:spPr>
        </p:pic>
      </p:grpSp>
      <p:grpSp>
        <p:nvGrpSpPr>
          <p:cNvPr id="7171" name="Group 7170"/>
          <p:cNvGrpSpPr/>
          <p:nvPr/>
        </p:nvGrpSpPr>
        <p:grpSpPr>
          <a:xfrm>
            <a:off x="251520" y="2852936"/>
            <a:ext cx="1586537" cy="936104"/>
            <a:chOff x="6228184" y="5301208"/>
            <a:chExt cx="1789057" cy="1055597"/>
          </a:xfrm>
        </p:grpSpPr>
        <p:sp>
          <p:nvSpPr>
            <p:cNvPr id="103" name="Nuvola 49"/>
            <p:cNvSpPr/>
            <p:nvPr/>
          </p:nvSpPr>
          <p:spPr>
            <a:xfrm>
              <a:off x="6228184" y="5301208"/>
              <a:ext cx="1789057" cy="1055597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9" name="Picture 2" descr="H:\Home\davidg\EUGridPMA\IGTF\IGTF-logos\IGTF_logo-interop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5517232"/>
              <a:ext cx="1186030" cy="549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73" name="Group 7172"/>
          <p:cNvGrpSpPr/>
          <p:nvPr/>
        </p:nvGrpSpPr>
        <p:grpSpPr>
          <a:xfrm>
            <a:off x="2915816" y="5229200"/>
            <a:ext cx="2092763" cy="1102418"/>
            <a:chOff x="2915816" y="5229200"/>
            <a:chExt cx="2092763" cy="1102418"/>
          </a:xfrm>
        </p:grpSpPr>
        <p:grpSp>
          <p:nvGrpSpPr>
            <p:cNvPr id="52" name="Gruppo 51"/>
            <p:cNvGrpSpPr/>
            <p:nvPr/>
          </p:nvGrpSpPr>
          <p:grpSpPr>
            <a:xfrm>
              <a:off x="2915816" y="5229200"/>
              <a:ext cx="2092763" cy="1102418"/>
              <a:chOff x="764570" y="5129033"/>
              <a:chExt cx="1789057" cy="1102418"/>
            </a:xfrm>
          </p:grpSpPr>
          <p:sp>
            <p:nvSpPr>
              <p:cNvPr id="53" name="Nuvola 52"/>
              <p:cNvSpPr/>
              <p:nvPr/>
            </p:nvSpPr>
            <p:spPr>
              <a:xfrm>
                <a:off x="764570" y="5129033"/>
                <a:ext cx="1789057" cy="1102418"/>
              </a:xfrm>
              <a:prstGeom prst="cloud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CasellaDiTesto 53"/>
              <p:cNvSpPr txBox="1"/>
              <p:nvPr/>
            </p:nvSpPr>
            <p:spPr>
              <a:xfrm>
                <a:off x="1135558" y="5330737"/>
                <a:ext cx="10903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/>
                  <a:t>Social </a:t>
                </a:r>
                <a:r>
                  <a:rPr lang="it-IT" b="1" dirty="0" err="1" smtClean="0"/>
                  <a:t>IDs</a:t>
                </a:r>
                <a:endParaRPr lang="en-GB" b="1" dirty="0"/>
              </a:p>
            </p:txBody>
          </p:sp>
        </p:grpSp>
        <p:pic>
          <p:nvPicPr>
            <p:cNvPr id="93" name="Immagine 9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75" t="26617" r="37121" b="29920"/>
            <a:stretch/>
          </p:blipFill>
          <p:spPr>
            <a:xfrm>
              <a:off x="4211960" y="5805264"/>
              <a:ext cx="347361" cy="314811"/>
            </a:xfrm>
            <a:prstGeom prst="rect">
              <a:avLst/>
            </a:prstGeom>
          </p:spPr>
        </p:pic>
        <p:pic>
          <p:nvPicPr>
            <p:cNvPr id="94" name="Immagine 9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4823" y="5851590"/>
              <a:ext cx="291217" cy="291217"/>
            </a:xfrm>
            <a:prstGeom prst="rect">
              <a:avLst/>
            </a:prstGeom>
          </p:spPr>
        </p:pic>
        <p:pic>
          <p:nvPicPr>
            <p:cNvPr id="95" name="Immagine 9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1838" y="5821839"/>
              <a:ext cx="338196" cy="338196"/>
            </a:xfrm>
            <a:prstGeom prst="rect">
              <a:avLst/>
            </a:prstGeom>
          </p:spPr>
        </p:pic>
      </p:grpSp>
      <p:cxnSp>
        <p:nvCxnSpPr>
          <p:cNvPr id="115" name="Connettore 4 7197"/>
          <p:cNvCxnSpPr>
            <a:stCxn id="53" idx="3"/>
            <a:endCxn id="41" idx="2"/>
          </p:cNvCxnSpPr>
          <p:nvPr/>
        </p:nvCxnSpPr>
        <p:spPr>
          <a:xfrm rot="16200000" flipV="1">
            <a:off x="3762854" y="5092887"/>
            <a:ext cx="338022" cy="60667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ttore 4 7197"/>
          <p:cNvCxnSpPr>
            <a:stCxn id="50" idx="3"/>
            <a:endCxn id="41" idx="3"/>
          </p:cNvCxnSpPr>
          <p:nvPr/>
        </p:nvCxnSpPr>
        <p:spPr>
          <a:xfrm rot="16200000" flipV="1">
            <a:off x="4550071" y="4524795"/>
            <a:ext cx="533302" cy="1024858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ttore 4 7197"/>
          <p:cNvCxnSpPr>
            <a:stCxn id="7168" idx="3"/>
            <a:endCxn id="41" idx="1"/>
          </p:cNvCxnSpPr>
          <p:nvPr/>
        </p:nvCxnSpPr>
        <p:spPr>
          <a:xfrm rot="5400000" flipH="1" flipV="1">
            <a:off x="2638981" y="4429769"/>
            <a:ext cx="518982" cy="1200591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11" descr="key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791434" y="2529047"/>
            <a:ext cx="648072" cy="575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" name="Picture 11" descr="key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3527738" y="4833303"/>
            <a:ext cx="648072" cy="575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0" name="Gruppo 31"/>
          <p:cNvGrpSpPr>
            <a:grpSpLocks/>
          </p:cNvGrpSpPr>
          <p:nvPr/>
        </p:nvGrpSpPr>
        <p:grpSpPr bwMode="auto">
          <a:xfrm>
            <a:off x="4644008" y="2492896"/>
            <a:ext cx="1656184" cy="727315"/>
            <a:chOff x="1638685" y="-2662761"/>
            <a:chExt cx="3186960" cy="1365808"/>
          </a:xfrm>
        </p:grpSpPr>
        <p:sp>
          <p:nvSpPr>
            <p:cNvPr id="171" name="Rettangolo arrotondato 43"/>
            <p:cNvSpPr/>
            <p:nvPr/>
          </p:nvSpPr>
          <p:spPr>
            <a:xfrm>
              <a:off x="1638685" y="-2662761"/>
              <a:ext cx="3186960" cy="136580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2" name="Rettangolo 44"/>
            <p:cNvSpPr/>
            <p:nvPr/>
          </p:nvSpPr>
          <p:spPr>
            <a:xfrm>
              <a:off x="1777248" y="-2527539"/>
              <a:ext cx="3048397" cy="9993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060" tIns="74295" rIns="99060" bIns="74295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b="1" dirty="0" err="1" smtClean="0"/>
                <a:t>Token</a:t>
              </a:r>
              <a:r>
                <a:rPr lang="es-ES" b="1" dirty="0" smtClean="0"/>
                <a:t> </a:t>
              </a:r>
              <a:r>
                <a:rPr lang="es-ES" b="1" dirty="0" err="1" smtClean="0"/>
                <a:t>translator</a:t>
              </a:r>
              <a:endParaRPr lang="es-ES" b="1" dirty="0"/>
            </a:p>
          </p:txBody>
        </p:sp>
      </p:grpSp>
      <p:cxnSp>
        <p:nvCxnSpPr>
          <p:cNvPr id="56" name="Elbow Connector 55"/>
          <p:cNvCxnSpPr>
            <a:stCxn id="69" idx="1"/>
          </p:cNvCxnSpPr>
          <p:nvPr/>
        </p:nvCxnSpPr>
        <p:spPr>
          <a:xfrm rot="5400000" flipH="1" flipV="1">
            <a:off x="3707831" y="-963559"/>
            <a:ext cx="864097" cy="6048817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4" name="Gruppo 85"/>
          <p:cNvGrpSpPr/>
          <p:nvPr/>
        </p:nvGrpSpPr>
        <p:grpSpPr>
          <a:xfrm>
            <a:off x="5004048" y="1268760"/>
            <a:ext cx="1267200" cy="588920"/>
            <a:chOff x="4317646" y="3102120"/>
            <a:chExt cx="1651874" cy="767694"/>
          </a:xfrm>
        </p:grpSpPr>
        <p:grpSp>
          <p:nvGrpSpPr>
            <p:cNvPr id="125" name="Group 21"/>
            <p:cNvGrpSpPr/>
            <p:nvPr/>
          </p:nvGrpSpPr>
          <p:grpSpPr>
            <a:xfrm>
              <a:off x="4317646" y="3200464"/>
              <a:ext cx="1262466" cy="504999"/>
              <a:chOff x="2339975" y="3141663"/>
              <a:chExt cx="1323975" cy="782637"/>
            </a:xfrm>
          </p:grpSpPr>
          <p:pic>
            <p:nvPicPr>
              <p:cNvPr id="128" name="Picture 9" descr="keytag.png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9975" y="3141663"/>
                <a:ext cx="1323975" cy="782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9" name="TextBox 20"/>
              <p:cNvSpPr txBox="1"/>
              <p:nvPr/>
            </p:nvSpPr>
            <p:spPr>
              <a:xfrm>
                <a:off x="2409586" y="3356992"/>
                <a:ext cx="952298" cy="386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/>
                  <a:t>Attributes</a:t>
                </a:r>
                <a:endParaRPr lang="en-US" sz="1000" b="1" dirty="0"/>
              </a:p>
            </p:txBody>
          </p:sp>
        </p:grpSp>
        <p:pic>
          <p:nvPicPr>
            <p:cNvPr id="126" name="Picture 11" descr="key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5201826" y="3102120"/>
              <a:ext cx="767694" cy="767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60" name="Elbow Connector 59"/>
          <p:cNvCxnSpPr>
            <a:stCxn id="44" idx="1"/>
            <a:endCxn id="37" idx="2"/>
          </p:cNvCxnSpPr>
          <p:nvPr/>
        </p:nvCxnSpPr>
        <p:spPr>
          <a:xfrm rot="10800000">
            <a:off x="3187578" y="3392426"/>
            <a:ext cx="304303" cy="364229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0" name="Elbow Connector 69"/>
          <p:cNvCxnSpPr>
            <a:stCxn id="44" idx="3"/>
            <a:endCxn id="171" idx="2"/>
          </p:cNvCxnSpPr>
          <p:nvPr/>
        </p:nvCxnSpPr>
        <p:spPr>
          <a:xfrm flipV="1">
            <a:off x="4297405" y="3220211"/>
            <a:ext cx="1174695" cy="53644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stCxn id="34" idx="0"/>
          </p:cNvCxnSpPr>
          <p:nvPr/>
        </p:nvCxnSpPr>
        <p:spPr>
          <a:xfrm rot="5400000" flipH="1" flipV="1">
            <a:off x="4893542" y="150143"/>
            <a:ext cx="360040" cy="418145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43" name="Gruppo 85"/>
          <p:cNvGrpSpPr/>
          <p:nvPr/>
        </p:nvGrpSpPr>
        <p:grpSpPr>
          <a:xfrm>
            <a:off x="5004048" y="1844824"/>
            <a:ext cx="1267200" cy="588920"/>
            <a:chOff x="4317646" y="3102120"/>
            <a:chExt cx="1651874" cy="767694"/>
          </a:xfrm>
        </p:grpSpPr>
        <p:grpSp>
          <p:nvGrpSpPr>
            <p:cNvPr id="144" name="Group 21"/>
            <p:cNvGrpSpPr/>
            <p:nvPr/>
          </p:nvGrpSpPr>
          <p:grpSpPr>
            <a:xfrm>
              <a:off x="4317646" y="3200464"/>
              <a:ext cx="1262466" cy="504999"/>
              <a:chOff x="2339975" y="3141663"/>
              <a:chExt cx="1323975" cy="782637"/>
            </a:xfrm>
          </p:grpSpPr>
          <p:pic>
            <p:nvPicPr>
              <p:cNvPr id="151" name="Picture 9" descr="keytag.png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9975" y="3141663"/>
                <a:ext cx="1323975" cy="782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2" name="TextBox 20"/>
              <p:cNvSpPr txBox="1"/>
              <p:nvPr/>
            </p:nvSpPr>
            <p:spPr>
              <a:xfrm>
                <a:off x="2409586" y="3356992"/>
                <a:ext cx="952298" cy="386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/>
                  <a:t>Attributes</a:t>
                </a:r>
                <a:endParaRPr lang="en-US" sz="1000" b="1" dirty="0"/>
              </a:p>
            </p:txBody>
          </p:sp>
        </p:grpSp>
        <p:pic>
          <p:nvPicPr>
            <p:cNvPr id="145" name="Picture 11" descr="key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5201826" y="3102120"/>
              <a:ext cx="767694" cy="767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" name="Rounded Rectangle 60"/>
          <p:cNvSpPr/>
          <p:nvPr/>
        </p:nvSpPr>
        <p:spPr>
          <a:xfrm>
            <a:off x="3707904" y="1412776"/>
            <a:ext cx="1152128" cy="79208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X.509 Attribute Authority</a:t>
            </a:r>
            <a:endParaRPr lang="en-US" sz="1400" dirty="0"/>
          </a:p>
        </p:txBody>
      </p:sp>
      <p:cxnSp>
        <p:nvCxnSpPr>
          <p:cNvPr id="77" name="Elbow Connector 76"/>
          <p:cNvCxnSpPr>
            <a:stCxn id="22" idx="1"/>
            <a:endCxn id="6" idx="3"/>
          </p:cNvCxnSpPr>
          <p:nvPr/>
        </p:nvCxnSpPr>
        <p:spPr>
          <a:xfrm rot="10800000">
            <a:off x="5017380" y="4266314"/>
            <a:ext cx="2146908" cy="13727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6" name="Group 21"/>
          <p:cNvGrpSpPr/>
          <p:nvPr/>
        </p:nvGrpSpPr>
        <p:grpSpPr>
          <a:xfrm>
            <a:off x="6156176" y="4293096"/>
            <a:ext cx="900105" cy="360051"/>
            <a:chOff x="2339975" y="3141663"/>
            <a:chExt cx="1323975" cy="782637"/>
          </a:xfrm>
        </p:grpSpPr>
        <p:pic>
          <p:nvPicPr>
            <p:cNvPr id="67" name="Picture 9" descr="keytag.pn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975" y="3141663"/>
              <a:ext cx="1323975" cy="782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TextBox 20"/>
            <p:cNvSpPr txBox="1"/>
            <p:nvPr/>
          </p:nvSpPr>
          <p:spPr>
            <a:xfrm>
              <a:off x="2409586" y="3356992"/>
              <a:ext cx="952298" cy="386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Attributes</a:t>
              </a:r>
              <a:endParaRPr lang="en-US" sz="1000" b="1" dirty="0"/>
            </a:p>
          </p:txBody>
        </p:sp>
      </p:grpSp>
      <p:cxnSp>
        <p:nvCxnSpPr>
          <p:cNvPr id="82" name="Straight Arrow Connector 81"/>
          <p:cNvCxnSpPr>
            <a:stCxn id="38" idx="3"/>
          </p:cNvCxnSpPr>
          <p:nvPr/>
        </p:nvCxnSpPr>
        <p:spPr>
          <a:xfrm>
            <a:off x="3882649" y="2982556"/>
            <a:ext cx="761359" cy="143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42" name="Picture 11" descr="key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4175810" y="2601055"/>
            <a:ext cx="648072" cy="575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4" name="Elbow Connector 83"/>
          <p:cNvCxnSpPr>
            <a:endCxn id="12" idx="1"/>
          </p:cNvCxnSpPr>
          <p:nvPr/>
        </p:nvCxnSpPr>
        <p:spPr>
          <a:xfrm flipV="1">
            <a:off x="4283968" y="2963432"/>
            <a:ext cx="3024336" cy="897616"/>
          </a:xfrm>
          <a:prstGeom prst="bentConnector3">
            <a:avLst>
              <a:gd name="adj1" fmla="val 7921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4 26"/>
          <p:cNvCxnSpPr>
            <a:stCxn id="7172" idx="3"/>
            <a:endCxn id="35" idx="1"/>
          </p:cNvCxnSpPr>
          <p:nvPr/>
        </p:nvCxnSpPr>
        <p:spPr>
          <a:xfrm flipV="1">
            <a:off x="1487133" y="2902563"/>
            <a:ext cx="962514" cy="1464049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99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 smtClean="0">
                <a:solidFill>
                  <a:srgbClr val="1F497D">
                    <a:lumMod val="50000"/>
                  </a:srgbClr>
                </a:solidFill>
              </a:rPr>
              <a:t>Configuration management</a:t>
            </a:r>
            <a:br>
              <a:rPr lang="en-US" sz="2200" dirty="0" smtClean="0">
                <a:solidFill>
                  <a:srgbClr val="1F497D">
                    <a:lumMod val="50000"/>
                  </a:srgbClr>
                </a:solidFill>
              </a:rPr>
            </a:br>
            <a:r>
              <a:rPr lang="it-IT" sz="3300" dirty="0" smtClean="0"/>
              <a:t>The </a:t>
            </a:r>
            <a:r>
              <a:rPr lang="it-IT" sz="3300" dirty="0"/>
              <a:t>EGI Service </a:t>
            </a:r>
            <a:r>
              <a:rPr lang="it-IT" sz="3300" dirty="0" err="1"/>
              <a:t>Registry</a:t>
            </a:r>
            <a:r>
              <a:rPr lang="it-IT" sz="3300" dirty="0"/>
              <a:t> - </a:t>
            </a:r>
            <a:r>
              <a:rPr lang="it-IT" sz="3300" dirty="0" smtClean="0"/>
              <a:t>GOCDB</a:t>
            </a:r>
            <a:endParaRPr lang="en-US" sz="3300" i="1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179512" y="1988840"/>
            <a:ext cx="4752528" cy="2232248"/>
          </a:xfrm>
        </p:spPr>
        <p:txBody>
          <a:bodyPr/>
          <a:lstStyle/>
          <a:p>
            <a:r>
              <a:rPr lang="en-GB" sz="2400" dirty="0"/>
              <a:t>Central input system for recording </a:t>
            </a:r>
            <a:r>
              <a:rPr lang="en-GB" sz="2400" dirty="0" smtClean="0"/>
              <a:t>topology information of the infra</a:t>
            </a:r>
          </a:p>
          <a:p>
            <a:r>
              <a:rPr lang="en-GB" sz="2400" dirty="0" smtClean="0"/>
              <a:t>Store:</a:t>
            </a:r>
          </a:p>
          <a:p>
            <a:pPr lvl="1"/>
            <a:r>
              <a:rPr lang="en-GB" sz="2000" dirty="0" smtClean="0"/>
              <a:t>Service Endpoints</a:t>
            </a:r>
          </a:p>
          <a:p>
            <a:pPr lvl="1"/>
            <a:r>
              <a:rPr lang="en-GB" sz="2000" dirty="0" smtClean="0"/>
              <a:t>Service </a:t>
            </a:r>
            <a:r>
              <a:rPr lang="en-GB" sz="2000" dirty="0"/>
              <a:t>downtime </a:t>
            </a:r>
            <a:r>
              <a:rPr lang="en-GB" sz="2000" dirty="0" smtClean="0"/>
              <a:t>information</a:t>
            </a:r>
          </a:p>
          <a:p>
            <a:pPr lvl="1"/>
            <a:r>
              <a:rPr lang="en-GB" sz="2000" dirty="0" smtClean="0"/>
              <a:t>Contact </a:t>
            </a:r>
            <a:r>
              <a:rPr lang="en-GB" sz="2000" dirty="0"/>
              <a:t>details for participants who maintain the </a:t>
            </a:r>
            <a:r>
              <a:rPr lang="en-GB" sz="2000" dirty="0" smtClean="0"/>
              <a:t>infrastructure</a:t>
            </a:r>
          </a:p>
          <a:p>
            <a:r>
              <a:rPr lang="en-GB" sz="2400" dirty="0" smtClean="0"/>
              <a:t>Accessed by:</a:t>
            </a:r>
          </a:p>
          <a:p>
            <a:pPr lvl="1"/>
            <a:r>
              <a:rPr lang="en-GB" sz="2000" dirty="0" smtClean="0"/>
              <a:t>end-users</a:t>
            </a:r>
            <a:r>
              <a:rPr lang="en-GB" sz="2000" dirty="0"/>
              <a:t>, </a:t>
            </a:r>
            <a:r>
              <a:rPr lang="en-GB" sz="2000" dirty="0" smtClean="0"/>
              <a:t>RP managers</a:t>
            </a:r>
            <a:r>
              <a:rPr lang="en-GB" sz="2000" dirty="0"/>
              <a:t>, support teams, VO </a:t>
            </a:r>
            <a:r>
              <a:rPr lang="en-GB" sz="2000" dirty="0" smtClean="0"/>
              <a:t>managers, </a:t>
            </a:r>
            <a:r>
              <a:rPr lang="en-GB" sz="2000" dirty="0"/>
              <a:t>by other </a:t>
            </a:r>
            <a:r>
              <a:rPr lang="en-GB" sz="2000" dirty="0" smtClean="0"/>
              <a:t>tools (e.g. monitoring)</a:t>
            </a:r>
            <a:endParaRPr lang="en-US" sz="20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Digital Infrastructure for Research 2016 – Krakow 28-30 September 2016</a:t>
            </a:r>
            <a:endParaRPr lang="en-GB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51520" y="1157843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accent5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Catalogue to record information about resource providers, services, service-endpoint of a digital </a:t>
            </a:r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i</a:t>
            </a:r>
            <a:r>
              <a:rPr lang="en-US" sz="2400" b="1" u="sng" dirty="0" smtClean="0">
                <a:solidFill>
                  <a:schemeClr val="accent5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nfrastructure</a:t>
            </a:r>
            <a:endParaRPr lang="en-US" sz="2400" b="1" u="sng" dirty="0">
              <a:solidFill>
                <a:schemeClr val="accent5">
                  <a:lumMod val="7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3911780"/>
            <a:ext cx="4355976" cy="2363361"/>
          </a:xfrm>
          <a:prstGeom prst="rect">
            <a:avLst/>
          </a:prstGeom>
        </p:spPr>
      </p:pic>
      <p:sp>
        <p:nvSpPr>
          <p:cNvPr id="7" name="Segnaposto contenuto 2"/>
          <p:cNvSpPr txBox="1">
            <a:spLocks/>
          </p:cNvSpPr>
          <p:nvPr/>
        </p:nvSpPr>
        <p:spPr>
          <a:xfrm>
            <a:off x="4499992" y="2023160"/>
            <a:ext cx="4752528" cy="203249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Fine-grained access model</a:t>
            </a:r>
          </a:p>
          <a:p>
            <a:r>
              <a:rPr lang="en-US" sz="2400" dirty="0" smtClean="0"/>
              <a:t>Provisioned via a central instance</a:t>
            </a:r>
          </a:p>
          <a:p>
            <a:pPr lvl="1"/>
            <a:r>
              <a:rPr lang="en-US" sz="2000" dirty="0" smtClean="0"/>
              <a:t>Support multiple projects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9927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 smtClean="0">
                <a:solidFill>
                  <a:srgbClr val="1F497D">
                    <a:lumMod val="50000"/>
                  </a:srgbClr>
                </a:solidFill>
              </a:rPr>
              <a:t>Monitoring</a:t>
            </a:r>
            <a:br>
              <a:rPr lang="en-US" sz="2200" dirty="0" smtClean="0">
                <a:solidFill>
                  <a:srgbClr val="1F497D">
                    <a:lumMod val="50000"/>
                  </a:srgbClr>
                </a:solidFill>
              </a:rPr>
            </a:br>
            <a:r>
              <a:rPr lang="it-IT" sz="3300" dirty="0" smtClean="0"/>
              <a:t>The EGI </a:t>
            </a:r>
            <a:r>
              <a:rPr lang="it-IT" sz="3300" dirty="0" err="1" smtClean="0"/>
              <a:t>Monitoring</a:t>
            </a:r>
            <a:r>
              <a:rPr lang="it-IT" sz="3300" dirty="0" smtClean="0"/>
              <a:t> System - ARGO</a:t>
            </a:r>
            <a:endParaRPr lang="en-GB" sz="330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-25464" y="1484784"/>
            <a:ext cx="4957504" cy="4352352"/>
          </a:xfrm>
        </p:spPr>
        <p:txBody>
          <a:bodyPr/>
          <a:lstStyle/>
          <a:p>
            <a:r>
              <a:rPr lang="en-US" sz="2400" dirty="0" smtClean="0"/>
              <a:t>Availability &amp; Reliability monitoring:</a:t>
            </a:r>
          </a:p>
          <a:p>
            <a:pPr lvl="1"/>
            <a:r>
              <a:rPr lang="en-US" sz="1800" dirty="0" smtClean="0"/>
              <a:t>Rack a vast number of monitoring metrics</a:t>
            </a:r>
          </a:p>
          <a:p>
            <a:pPr lvl="1"/>
            <a:r>
              <a:rPr lang="en-US" sz="1800" dirty="0"/>
              <a:t>P</a:t>
            </a:r>
            <a:r>
              <a:rPr lang="en-US" sz="1800" dirty="0" smtClean="0"/>
              <a:t>rovide real-time notifications and status reports</a:t>
            </a:r>
          </a:p>
          <a:p>
            <a:pPr lvl="1"/>
            <a:r>
              <a:rPr lang="en-US" sz="1800" dirty="0"/>
              <a:t>M</a:t>
            </a:r>
            <a:r>
              <a:rPr lang="en-US" sz="1800" dirty="0" smtClean="0"/>
              <a:t>onitor SLAs/OLAs</a:t>
            </a:r>
          </a:p>
          <a:p>
            <a:pPr lvl="1"/>
            <a:r>
              <a:rPr lang="en-US" sz="1800" dirty="0" smtClean="0"/>
              <a:t>Relies on Nagios for status monitoring</a:t>
            </a:r>
          </a:p>
          <a:p>
            <a:r>
              <a:rPr lang="en-US" sz="2400" dirty="0" smtClean="0"/>
              <a:t>Multiple reports using customer defined profiles</a:t>
            </a:r>
          </a:p>
          <a:p>
            <a:pPr lvl="1"/>
            <a:r>
              <a:rPr lang="en-US" sz="2000" dirty="0" smtClean="0"/>
              <a:t>Custom monitoring for each community</a:t>
            </a:r>
          </a:p>
          <a:p>
            <a:r>
              <a:rPr lang="en-US" sz="2400" dirty="0" smtClean="0"/>
              <a:t>Centrally provisioned</a:t>
            </a:r>
          </a:p>
          <a:p>
            <a:pPr lvl="1"/>
            <a:r>
              <a:rPr lang="en-US" sz="2000" dirty="0" smtClean="0"/>
              <a:t>Monitoring as a Service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Digital Infrastructure for Research 2016 – Krakow 28-30 September 2016</a:t>
            </a:r>
            <a:endParaRPr lang="en-GB" dirty="0"/>
          </a:p>
        </p:txBody>
      </p:sp>
      <p:pic>
        <p:nvPicPr>
          <p:cNvPr id="9218" name="Picture 2" descr="https://lh5.googleusercontent.com/dSdQGcIFsp6BvFYtV2YG4DL2qjdLY66PgErQ13iBrbsl9K0DYZaEOzAly-EqQpQ5Ev82pPcaZlZmRPGLGem3W78wovbbJH_xPATESf83YF4H6o61BV13Paf7-yojsRwR08Mwngvz1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70970"/>
            <a:ext cx="4103259" cy="451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251520" y="1085835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>
                <a:solidFill>
                  <a:schemeClr val="accent5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Framework </a:t>
            </a:r>
            <a:r>
              <a:rPr lang="en-GB" sz="2400" b="1" u="sng" dirty="0">
                <a:solidFill>
                  <a:schemeClr val="accent5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for monitoring status, availability and </a:t>
            </a:r>
            <a:r>
              <a:rPr lang="en-GB" sz="2400" b="1" u="sng" dirty="0" smtClean="0">
                <a:solidFill>
                  <a:schemeClr val="accent5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reliability</a:t>
            </a:r>
            <a:endParaRPr lang="en-US" sz="2400" b="1" u="sng" dirty="0">
              <a:solidFill>
                <a:schemeClr val="accent5">
                  <a:lumMod val="7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23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200" dirty="0" smtClean="0">
                <a:solidFill>
                  <a:srgbClr val="1F497D">
                    <a:lumMod val="50000"/>
                  </a:srgbClr>
                </a:solidFill>
              </a:rPr>
              <a:t>Accounting</a:t>
            </a:r>
            <a:r>
              <a:rPr lang="it-IT" sz="2000" dirty="0" smtClean="0">
                <a:solidFill>
                  <a:srgbClr val="1F497D">
                    <a:lumMod val="50000"/>
                  </a:srgbClr>
                </a:solidFill>
              </a:rPr>
              <a:t/>
            </a:r>
            <a:br>
              <a:rPr lang="it-IT" sz="2000" dirty="0" smtClean="0">
                <a:solidFill>
                  <a:srgbClr val="1F497D">
                    <a:lumMod val="50000"/>
                  </a:srgbClr>
                </a:solidFill>
              </a:rPr>
            </a:br>
            <a:r>
              <a:rPr lang="it-IT" sz="3300" dirty="0" smtClean="0"/>
              <a:t>The EGI Accounting </a:t>
            </a:r>
            <a:r>
              <a:rPr lang="it-IT" sz="3300" dirty="0" err="1" smtClean="0"/>
              <a:t>system</a:t>
            </a:r>
            <a:endParaRPr lang="en-GB" sz="33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Digital Infrastructure for Research 2016 – Krakow 28-30 September 2016</a:t>
            </a:r>
            <a:endParaRPr lang="en-GB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51177"/>
            <a:ext cx="7704856" cy="3592049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2713044" y="4179365"/>
            <a:ext cx="792088" cy="720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 anchor="ctr" anchorCtr="1">
            <a:spAutoFit/>
          </a:bodyPr>
          <a:lstStyle/>
          <a:p>
            <a:r>
              <a:rPr lang="it-IT" dirty="0" smtClean="0"/>
              <a:t>Probe</a:t>
            </a:r>
            <a:endParaRPr lang="en-GB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732044" y="5436554"/>
            <a:ext cx="792088" cy="720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 anchor="ctr" anchorCtr="1">
            <a:spAutoFit/>
          </a:bodyPr>
          <a:lstStyle/>
          <a:p>
            <a:r>
              <a:rPr lang="it-IT" dirty="0" smtClean="0"/>
              <a:t>Probe</a:t>
            </a:r>
            <a:endParaRPr lang="en-GB" dirty="0"/>
          </a:p>
        </p:txBody>
      </p:sp>
      <p:sp>
        <p:nvSpPr>
          <p:cNvPr id="9" name="Rettangolo 8"/>
          <p:cNvSpPr/>
          <p:nvPr/>
        </p:nvSpPr>
        <p:spPr bwMode="auto">
          <a:xfrm>
            <a:off x="6084168" y="3591640"/>
            <a:ext cx="3384376" cy="7134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17170" tIns="217170" rIns="217170" bIns="217170" spcCol="1270" anchor="ctr"/>
          <a:lstStyle/>
          <a:p>
            <a:pPr algn="ctr" defTabSz="17335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2400" b="1" dirty="0" smtClean="0"/>
              <a:t>Accounting Repository</a:t>
            </a:r>
            <a:endParaRPr lang="es-ES" sz="2400" b="1" dirty="0"/>
          </a:p>
        </p:txBody>
      </p:sp>
      <p:sp>
        <p:nvSpPr>
          <p:cNvPr id="10" name="Rettangolo 9"/>
          <p:cNvSpPr/>
          <p:nvPr/>
        </p:nvSpPr>
        <p:spPr bwMode="auto">
          <a:xfrm>
            <a:off x="5759624" y="4788827"/>
            <a:ext cx="3384376" cy="7134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17170" tIns="217170" rIns="217170" bIns="217170" spcCol="1270" anchor="ctr"/>
          <a:lstStyle/>
          <a:p>
            <a:pPr algn="ctr" defTabSz="17335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2400" b="1" dirty="0" smtClean="0"/>
              <a:t>Accounting Portal</a:t>
            </a:r>
            <a:endParaRPr lang="es-ES" sz="2400" b="1" dirty="0"/>
          </a:p>
        </p:txBody>
      </p:sp>
      <p:grpSp>
        <p:nvGrpSpPr>
          <p:cNvPr id="6" name="Gruppo 5"/>
          <p:cNvGrpSpPr/>
          <p:nvPr/>
        </p:nvGrpSpPr>
        <p:grpSpPr>
          <a:xfrm>
            <a:off x="736692" y="2777681"/>
            <a:ext cx="810972" cy="389791"/>
            <a:chOff x="470640" y="1581604"/>
            <a:chExt cx="808424" cy="432048"/>
          </a:xfrm>
        </p:grpSpPr>
        <p:sp>
          <p:nvSpPr>
            <p:cNvPr id="3" name="Ovale 2"/>
            <p:cNvSpPr/>
            <p:nvPr/>
          </p:nvSpPr>
          <p:spPr>
            <a:xfrm>
              <a:off x="524312" y="1581604"/>
              <a:ext cx="432048" cy="43204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470640" y="1659128"/>
              <a:ext cx="8084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 smtClean="0"/>
                <a:t>Service</a:t>
              </a:r>
              <a:endParaRPr lang="en-GB" sz="1000" dirty="0"/>
            </a:p>
          </p:txBody>
        </p:sp>
      </p:grpSp>
      <p:sp>
        <p:nvSpPr>
          <p:cNvPr id="11" name="CasellaDiTesto 10"/>
          <p:cNvSpPr txBox="1"/>
          <p:nvPr/>
        </p:nvSpPr>
        <p:spPr>
          <a:xfrm>
            <a:off x="468984" y="1045575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>
                <a:solidFill>
                  <a:schemeClr val="accent5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Gather usage information across the whole infrastructure</a:t>
            </a:r>
            <a:endParaRPr lang="en-US" sz="2400" b="1" u="sng" dirty="0">
              <a:solidFill>
                <a:schemeClr val="accent5">
                  <a:lumMod val="7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110601" y="1485866"/>
            <a:ext cx="8925895" cy="22322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System </a:t>
            </a:r>
            <a:r>
              <a:rPr lang="en-GB" sz="2000" dirty="0"/>
              <a:t>that involves various sensors in different regions, all publishing data to a central </a:t>
            </a:r>
            <a:r>
              <a:rPr lang="en-GB" sz="2000" dirty="0" smtClean="0"/>
              <a:t>repository</a:t>
            </a:r>
          </a:p>
          <a:p>
            <a:r>
              <a:rPr lang="en-GB" sz="2000" dirty="0"/>
              <a:t>The data is processed, summarized and displayed in the accounting portal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63595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 Engage powerpoint presentation v3.2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 Engage powerpoint presentation v3.2-3</Template>
  <TotalTime>1651</TotalTime>
  <Words>806</Words>
  <Application>Microsoft Office PowerPoint</Application>
  <PresentationFormat>Presentazione su schermo (4:3)</PresentationFormat>
  <Paragraphs>172</Paragraphs>
  <Slides>13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13</vt:i4>
      </vt:variant>
    </vt:vector>
  </HeadingPairs>
  <TitlesOfParts>
    <vt:vector size="21" baseType="lpstr">
      <vt:lpstr>ＭＳ Ｐゴシック</vt:lpstr>
      <vt:lpstr>Arial</vt:lpstr>
      <vt:lpstr>Calibri</vt:lpstr>
      <vt:lpstr>Segoe UI</vt:lpstr>
      <vt:lpstr>Verdana</vt:lpstr>
      <vt:lpstr>EGI Engage powerpoint presentation v3.2</vt:lpstr>
      <vt:lpstr>EGI Powerpoint Presentation (body)</vt:lpstr>
      <vt:lpstr>EGI Powerpoint Presentation (closing)</vt:lpstr>
      <vt:lpstr>Solutions for federated services management EGI</vt:lpstr>
      <vt:lpstr>Services to enable the Federation The EGI Platform Architecture</vt:lpstr>
      <vt:lpstr>Services to enable the Federation The EGI Core Infrastructure Platform</vt:lpstr>
      <vt:lpstr>Services to enable the Federation EGI Federated operations</vt:lpstr>
      <vt:lpstr>Authentication and Authorisation The EGI AAI and trust model</vt:lpstr>
      <vt:lpstr>AAI The new EGI AAI architecture</vt:lpstr>
      <vt:lpstr>Configuration management The EGI Service Registry - GOCDB</vt:lpstr>
      <vt:lpstr>Monitoring The EGI Monitoring System - ARGO</vt:lpstr>
      <vt:lpstr>Accounting The EGI Accounting system</vt:lpstr>
      <vt:lpstr>Security EGI Security monitoring tools</vt:lpstr>
      <vt:lpstr>Other Services Other services</vt:lpstr>
      <vt:lpstr>Presentazione standard di PowerPoint</vt:lpstr>
      <vt:lpstr>Questions for the Panel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dscardaci</dc:creator>
  <cp:lastModifiedBy>dscardaci</cp:lastModifiedBy>
  <cp:revision>63</cp:revision>
  <dcterms:created xsi:type="dcterms:W3CDTF">2016-09-07T14:57:58Z</dcterms:created>
  <dcterms:modified xsi:type="dcterms:W3CDTF">2016-09-27T20:19:32Z</dcterms:modified>
</cp:coreProperties>
</file>