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7"/>
  </p:notesMasterIdLst>
  <p:handoutMasterIdLst>
    <p:handoutMasterId r:id="rId38"/>
  </p:handoutMasterIdLst>
  <p:sldIdLst>
    <p:sldId id="338" r:id="rId4"/>
    <p:sldId id="377" r:id="rId5"/>
    <p:sldId id="631" r:id="rId6"/>
    <p:sldId id="383" r:id="rId7"/>
    <p:sldId id="630" r:id="rId8"/>
    <p:sldId id="549" r:id="rId9"/>
    <p:sldId id="633" r:id="rId10"/>
    <p:sldId id="601" r:id="rId11"/>
    <p:sldId id="602" r:id="rId12"/>
    <p:sldId id="607" r:id="rId13"/>
    <p:sldId id="608" r:id="rId14"/>
    <p:sldId id="610" r:id="rId15"/>
    <p:sldId id="634" r:id="rId16"/>
    <p:sldId id="611" r:id="rId17"/>
    <p:sldId id="612" r:id="rId18"/>
    <p:sldId id="613" r:id="rId19"/>
    <p:sldId id="614" r:id="rId20"/>
    <p:sldId id="618" r:id="rId21"/>
    <p:sldId id="620" r:id="rId22"/>
    <p:sldId id="621" r:id="rId23"/>
    <p:sldId id="623" r:id="rId24"/>
    <p:sldId id="635" r:id="rId25"/>
    <p:sldId id="624" r:id="rId26"/>
    <p:sldId id="599" r:id="rId27"/>
    <p:sldId id="625" r:id="rId28"/>
    <p:sldId id="626" r:id="rId29"/>
    <p:sldId id="629" r:id="rId30"/>
    <p:sldId id="628" r:id="rId31"/>
    <p:sldId id="627" r:id="rId32"/>
    <p:sldId id="636" r:id="rId33"/>
    <p:sldId id="638" r:id="rId34"/>
    <p:sldId id="639" r:id="rId35"/>
    <p:sldId id="284" r:id="rId36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3122" autoAdjust="0"/>
  </p:normalViewPr>
  <p:slideViewPr>
    <p:cSldViewPr showGuides="1">
      <p:cViewPr varScale="1">
        <p:scale>
          <a:sx n="70" d="100"/>
          <a:sy n="70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29-9-2016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29-9-2016</a:t>
            </a:fld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56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0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9/29/2016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1" r:id="rId4"/>
    <p:sldLayoutId id="2147483696" r:id="rId5"/>
    <p:sldLayoutId id="214748369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440495" y="3501008"/>
            <a:ext cx="6697290" cy="13699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Technical Outreach Expert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diego.scardaci@egi.eu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206680" cy="1440000"/>
          </a:xfrm>
        </p:spPr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r>
              <a:rPr lang="en-GB" dirty="0" smtClean="0"/>
              <a:t> Training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1520" y="2313488"/>
            <a:ext cx="8352928" cy="504056"/>
          </a:xfrm>
        </p:spPr>
        <p:txBody>
          <a:bodyPr/>
          <a:lstStyle/>
          <a:p>
            <a:r>
              <a:rPr lang="en-US" dirty="0" smtClean="0"/>
              <a:t>Diego Scardaci (EGI.eu)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 </a:t>
            </a:r>
            <a:r>
              <a:rPr lang="it-IT" dirty="0" err="1" smtClean="0"/>
              <a:t>Copernicus</a:t>
            </a:r>
            <a:r>
              <a:rPr lang="it-IT" dirty="0" smtClean="0"/>
              <a:t> Data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2676525" cy="4057650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131840" y="3609268"/>
            <a:ext cx="3463760" cy="914325"/>
            <a:chOff x="5076056" y="5191195"/>
            <a:chExt cx="3463760" cy="914325"/>
          </a:xfrm>
        </p:grpSpPr>
        <p:sp>
          <p:nvSpPr>
            <p:cNvPr id="7" name="Freccia a destra 6"/>
            <p:cNvSpPr/>
            <p:nvPr/>
          </p:nvSpPr>
          <p:spPr>
            <a:xfrm rot="10800000">
              <a:off x="5076056" y="5622082"/>
              <a:ext cx="1304714" cy="4834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158826" y="5191195"/>
              <a:ext cx="3380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b="1" dirty="0" smtClean="0"/>
                <a:t>1. Select GO TO YOUR FILES</a:t>
              </a:r>
              <a:endParaRPr lang="en-GB" sz="2200" b="1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131840" y="4471042"/>
            <a:ext cx="3097250" cy="914325"/>
            <a:chOff x="5076056" y="5191195"/>
            <a:chExt cx="3097250" cy="914325"/>
          </a:xfrm>
        </p:grpSpPr>
        <p:sp>
          <p:nvSpPr>
            <p:cNvPr id="10" name="Freccia a destra 9"/>
            <p:cNvSpPr/>
            <p:nvPr/>
          </p:nvSpPr>
          <p:spPr>
            <a:xfrm rot="10800000">
              <a:off x="5076056" y="5622082"/>
              <a:ext cx="1304714" cy="4834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158826" y="5191195"/>
              <a:ext cx="30144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b="1" dirty="0" smtClean="0"/>
                <a:t>2. Select </a:t>
              </a:r>
              <a:r>
                <a:rPr lang="it-IT" sz="2200" b="1" dirty="0" err="1" smtClean="0"/>
                <a:t>PlGrid</a:t>
              </a:r>
              <a:r>
                <a:rPr lang="it-IT" sz="2200" b="1" dirty="0" smtClean="0"/>
                <a:t> provider</a:t>
              </a:r>
              <a:endParaRPr lang="en-GB" sz="2200" b="1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509815" y="1357219"/>
            <a:ext cx="5008561" cy="1933575"/>
            <a:chOff x="3509815" y="1357219"/>
            <a:chExt cx="5008561" cy="193357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1357219"/>
              <a:ext cx="2362200" cy="1933575"/>
            </a:xfrm>
            <a:prstGeom prst="rect">
              <a:avLst/>
            </a:prstGeom>
          </p:spPr>
        </p:pic>
        <p:grpSp>
          <p:nvGrpSpPr>
            <p:cNvPr id="15" name="Gruppo 14"/>
            <p:cNvGrpSpPr/>
            <p:nvPr/>
          </p:nvGrpSpPr>
          <p:grpSpPr>
            <a:xfrm>
              <a:off x="3509815" y="2003460"/>
              <a:ext cx="3022622" cy="966877"/>
              <a:chOff x="3509815" y="2003460"/>
              <a:chExt cx="3022622" cy="966877"/>
            </a:xfrm>
          </p:grpSpPr>
          <p:sp>
            <p:nvSpPr>
              <p:cNvPr id="13" name="Freccia a destra 12"/>
              <p:cNvSpPr/>
              <p:nvPr/>
            </p:nvSpPr>
            <p:spPr>
              <a:xfrm>
                <a:off x="5092549" y="2486899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3509815" y="2003460"/>
                <a:ext cx="30226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/>
                  <a:t>3. Select Go to </a:t>
                </a:r>
                <a:r>
                  <a:rPr lang="it-IT" sz="2200" b="1" dirty="0" err="1" smtClean="0"/>
                  <a:t>your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files</a:t>
                </a:r>
                <a:endParaRPr lang="en-GB" sz="2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68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Provider </a:t>
            </a:r>
            <a:r>
              <a:rPr lang="it-IT" dirty="0" err="1" smtClean="0"/>
              <a:t>view</a:t>
            </a:r>
            <a:endParaRPr lang="en-GB" dirty="0"/>
          </a:p>
        </p:txBody>
      </p:sp>
      <p:grpSp>
        <p:nvGrpSpPr>
          <p:cNvPr id="8" name="Gruppo 7"/>
          <p:cNvGrpSpPr/>
          <p:nvPr/>
        </p:nvGrpSpPr>
        <p:grpSpPr>
          <a:xfrm>
            <a:off x="251521" y="1470794"/>
            <a:ext cx="8640960" cy="3830414"/>
            <a:chOff x="251521" y="1470794"/>
            <a:chExt cx="8640960" cy="3830414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1" y="1470794"/>
              <a:ext cx="8640960" cy="3830414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1907704" y="2276872"/>
              <a:ext cx="2925215" cy="914325"/>
              <a:chOff x="5076056" y="5191195"/>
              <a:chExt cx="2925215" cy="914325"/>
            </a:xfrm>
          </p:grpSpPr>
          <p:sp>
            <p:nvSpPr>
              <p:cNvPr id="6" name="Freccia a destra 5"/>
              <p:cNvSpPr/>
              <p:nvPr/>
            </p:nvSpPr>
            <p:spPr>
              <a:xfrm rot="10800000">
                <a:off x="5076056" y="5622082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158826" y="5191195"/>
                <a:ext cx="28424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/>
                  <a:t>Go </a:t>
                </a:r>
                <a:r>
                  <a:rPr lang="it-IT" sz="2200" b="1" dirty="0" err="1" smtClean="0"/>
                  <a:t>through</a:t>
                </a:r>
                <a:r>
                  <a:rPr lang="it-IT" sz="2200" b="1" dirty="0" smtClean="0"/>
                  <a:t> the folders</a:t>
                </a:r>
                <a:endParaRPr lang="en-GB" sz="2200" b="1" dirty="0"/>
              </a:p>
            </p:txBody>
          </p:sp>
        </p:grpSp>
      </p:grpSp>
      <p:grpSp>
        <p:nvGrpSpPr>
          <p:cNvPr id="13" name="Gruppo 12"/>
          <p:cNvGrpSpPr/>
          <p:nvPr/>
        </p:nvGrpSpPr>
        <p:grpSpPr>
          <a:xfrm>
            <a:off x="1331640" y="1340768"/>
            <a:ext cx="6852942" cy="4619625"/>
            <a:chOff x="1331640" y="1340768"/>
            <a:chExt cx="6852942" cy="461962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640" y="1340768"/>
              <a:ext cx="6143625" cy="4619625"/>
            </a:xfrm>
            <a:prstGeom prst="rect">
              <a:avLst/>
            </a:prstGeom>
          </p:spPr>
        </p:pic>
        <p:grpSp>
          <p:nvGrpSpPr>
            <p:cNvPr id="12" name="Gruppo 11"/>
            <p:cNvGrpSpPr/>
            <p:nvPr/>
          </p:nvGrpSpPr>
          <p:grpSpPr>
            <a:xfrm>
              <a:off x="5652120" y="2852936"/>
              <a:ext cx="2532462" cy="1252879"/>
              <a:chOff x="5917418" y="3054628"/>
              <a:chExt cx="2532462" cy="1252879"/>
            </a:xfrm>
          </p:grpSpPr>
          <p:sp>
            <p:nvSpPr>
              <p:cNvPr id="10" name="Freccia a destra 9"/>
              <p:cNvSpPr/>
              <p:nvPr/>
            </p:nvSpPr>
            <p:spPr>
              <a:xfrm rot="10800000">
                <a:off x="5940152" y="3824069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5917418" y="3054628"/>
                <a:ext cx="25324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b="1" dirty="0" smtClean="0"/>
                  <a:t>Click on a file to download </a:t>
                </a:r>
                <a:r>
                  <a:rPr lang="it-IT" sz="2200" b="1" dirty="0" err="1" smtClean="0"/>
                  <a:t>it</a:t>
                </a:r>
                <a:endParaRPr lang="en-GB" sz="2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7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114920" y="3429000"/>
            <a:ext cx="6697080" cy="1369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280" y="2421408"/>
            <a:ext cx="820620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Excercise 2</a:t>
            </a:r>
            <a:endParaRPr lang="nl-NL"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Create a new space in the EGI </a:t>
            </a:r>
            <a:r>
              <a:rPr lang="en-GB" sz="3000" b="1" dirty="0" err="1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DataHub</a:t>
            </a:r>
            <a:endParaRPr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400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you have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new space in the EGI </a:t>
            </a:r>
            <a:r>
              <a:rPr lang="en-US" dirty="0" err="1" smtClean="0"/>
              <a:t>DataHub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 the new space with your provider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Get a token to support the new </a:t>
            </a:r>
            <a:r>
              <a:rPr lang="en-US" dirty="0" smtClean="0"/>
              <a:t>space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Login into the web admin interface of your provider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Support the new space with some storage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 some data on the new space through the web interface</a:t>
            </a:r>
            <a:endParaRPr lang="en-GB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</a:t>
            </a:r>
            <a:r>
              <a:rPr lang="en-US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dirty="0"/>
              <a:t>Create a new space in the EGI </a:t>
            </a:r>
            <a:r>
              <a:rPr lang="en-GB" dirty="0" err="1"/>
              <a:t>DataHub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Create a new </a:t>
            </a:r>
            <a:r>
              <a:rPr lang="it-IT" dirty="0" err="1" smtClean="0"/>
              <a:t>space</a:t>
            </a:r>
            <a:endParaRPr lang="en-GB" dirty="0"/>
          </a:p>
        </p:txBody>
      </p:sp>
      <p:grpSp>
        <p:nvGrpSpPr>
          <p:cNvPr id="9" name="Gruppo 8"/>
          <p:cNvGrpSpPr/>
          <p:nvPr/>
        </p:nvGrpSpPr>
        <p:grpSpPr>
          <a:xfrm>
            <a:off x="107504" y="1281533"/>
            <a:ext cx="5040706" cy="4114800"/>
            <a:chOff x="283926" y="1281533"/>
            <a:chExt cx="5040706" cy="41148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926" y="1281533"/>
              <a:ext cx="2695575" cy="4114800"/>
            </a:xfrm>
            <a:prstGeom prst="rect">
              <a:avLst/>
            </a:prstGeom>
          </p:spPr>
        </p:pic>
        <p:grpSp>
          <p:nvGrpSpPr>
            <p:cNvPr id="6" name="Gruppo 5"/>
            <p:cNvGrpSpPr/>
            <p:nvPr/>
          </p:nvGrpSpPr>
          <p:grpSpPr>
            <a:xfrm>
              <a:off x="2999902" y="3645024"/>
              <a:ext cx="2324730" cy="914325"/>
              <a:chOff x="5076056" y="5191195"/>
              <a:chExt cx="2324730" cy="914325"/>
            </a:xfrm>
          </p:grpSpPr>
          <p:sp>
            <p:nvSpPr>
              <p:cNvPr id="7" name="Freccia a destra 6"/>
              <p:cNvSpPr/>
              <p:nvPr/>
            </p:nvSpPr>
            <p:spPr>
              <a:xfrm rot="10800000">
                <a:off x="5076056" y="5622082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5158826" y="5191195"/>
                <a:ext cx="22419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/>
                  <a:t>Create new </a:t>
                </a:r>
                <a:r>
                  <a:rPr lang="it-IT" sz="2200" b="1" dirty="0" err="1" smtClean="0"/>
                  <a:t>space</a:t>
                </a:r>
                <a:endParaRPr lang="en-GB" sz="2200" b="1" dirty="0"/>
              </a:p>
            </p:txBody>
          </p:sp>
        </p:grpSp>
      </p:grpSp>
      <p:grpSp>
        <p:nvGrpSpPr>
          <p:cNvPr id="13" name="Gruppo 12"/>
          <p:cNvGrpSpPr/>
          <p:nvPr/>
        </p:nvGrpSpPr>
        <p:grpSpPr>
          <a:xfrm>
            <a:off x="3131840" y="1258416"/>
            <a:ext cx="4709921" cy="4114800"/>
            <a:chOff x="2663236" y="1523227"/>
            <a:chExt cx="4709921" cy="41148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3236" y="1523227"/>
              <a:ext cx="2695575" cy="4114800"/>
            </a:xfrm>
            <a:prstGeom prst="rect">
              <a:avLst/>
            </a:prstGeom>
          </p:spPr>
        </p:pic>
        <p:grpSp>
          <p:nvGrpSpPr>
            <p:cNvPr id="10" name="Gruppo 9"/>
            <p:cNvGrpSpPr/>
            <p:nvPr/>
          </p:nvGrpSpPr>
          <p:grpSpPr>
            <a:xfrm>
              <a:off x="5296720" y="3954835"/>
              <a:ext cx="2076437" cy="801140"/>
              <a:chOff x="4212704" y="5191195"/>
              <a:chExt cx="2076437" cy="801140"/>
            </a:xfrm>
          </p:grpSpPr>
          <p:sp>
            <p:nvSpPr>
              <p:cNvPr id="11" name="Freccia a destra 10"/>
              <p:cNvSpPr/>
              <p:nvPr/>
            </p:nvSpPr>
            <p:spPr>
              <a:xfrm rot="10800000">
                <a:off x="4212704" y="5508897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4315524" y="5191195"/>
                <a:ext cx="19736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err="1" smtClean="0"/>
                  <a:t>Choose</a:t>
                </a:r>
                <a:r>
                  <a:rPr lang="it-IT" sz="2200" b="1" dirty="0" smtClean="0"/>
                  <a:t> a </a:t>
                </a:r>
                <a:r>
                  <a:rPr lang="it-IT" sz="2200" b="1" dirty="0" err="1" smtClean="0"/>
                  <a:t>name</a:t>
                </a:r>
                <a:endParaRPr lang="en-GB" sz="2200" b="1" dirty="0"/>
              </a:p>
            </p:txBody>
          </p:sp>
        </p:grpSp>
      </p:grpSp>
      <p:grpSp>
        <p:nvGrpSpPr>
          <p:cNvPr id="18" name="Gruppo 17"/>
          <p:cNvGrpSpPr/>
          <p:nvPr/>
        </p:nvGrpSpPr>
        <p:grpSpPr>
          <a:xfrm>
            <a:off x="6115447" y="1281533"/>
            <a:ext cx="2736304" cy="4114800"/>
            <a:chOff x="6115447" y="1281533"/>
            <a:chExt cx="2736304" cy="41148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176" y="1281533"/>
              <a:ext cx="2695575" cy="4114800"/>
            </a:xfrm>
            <a:prstGeom prst="rect">
              <a:avLst/>
            </a:prstGeom>
          </p:spPr>
        </p:pic>
        <p:sp>
          <p:nvSpPr>
            <p:cNvPr id="17" name="Ovale 16"/>
            <p:cNvSpPr/>
            <p:nvPr/>
          </p:nvSpPr>
          <p:spPr>
            <a:xfrm>
              <a:off x="6115447" y="3600312"/>
              <a:ext cx="2736304" cy="430887"/>
            </a:xfrm>
            <a:prstGeom prst="ellipse">
              <a:avLst/>
            </a:pr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85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Support</a:t>
            </a:r>
            <a:r>
              <a:rPr lang="it-IT" dirty="0" smtClean="0"/>
              <a:t> the new </a:t>
            </a:r>
            <a:r>
              <a:rPr lang="it-IT" dirty="0" err="1" smtClean="0"/>
              <a:t>space</a:t>
            </a:r>
            <a:r>
              <a:rPr lang="it-IT" dirty="0" smtClean="0"/>
              <a:t> with </a:t>
            </a:r>
            <a:r>
              <a:rPr lang="it-IT" dirty="0" err="1" smtClean="0"/>
              <a:t>your</a:t>
            </a:r>
            <a:r>
              <a:rPr lang="it-IT" dirty="0" smtClean="0"/>
              <a:t> provider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920880" cy="4229491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287524" y="5440233"/>
            <a:ext cx="8424936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Select the just created </a:t>
            </a:r>
            <a:r>
              <a:rPr lang="en-GB" sz="2600" dirty="0"/>
              <a:t>space </a:t>
            </a:r>
            <a:endParaRPr lang="en-GB" sz="2600" dirty="0" smtClean="0"/>
          </a:p>
          <a:p>
            <a:r>
              <a:rPr lang="it-IT" sz="2600" dirty="0" smtClean="0"/>
              <a:t>Click on </a:t>
            </a:r>
            <a:r>
              <a:rPr lang="it-IT" sz="2600" dirty="0" err="1" smtClean="0"/>
              <a:t>Get</a:t>
            </a:r>
            <a:r>
              <a:rPr lang="it-IT" sz="2600" dirty="0" smtClean="0"/>
              <a:t> </a:t>
            </a:r>
            <a:r>
              <a:rPr lang="it-IT" sz="2600" dirty="0" err="1" smtClean="0"/>
              <a:t>support</a:t>
            </a:r>
            <a:r>
              <a:rPr lang="it-IT" sz="2600" dirty="0" smtClean="0"/>
              <a:t> and copy the </a:t>
            </a:r>
            <a:r>
              <a:rPr lang="it-IT" sz="2600" dirty="0" err="1" smtClean="0"/>
              <a:t>token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8430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85010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Support</a:t>
            </a:r>
            <a:r>
              <a:rPr lang="it-IT" dirty="0"/>
              <a:t> the new </a:t>
            </a:r>
            <a:r>
              <a:rPr lang="it-IT" dirty="0" err="1"/>
              <a:t>space</a:t>
            </a:r>
            <a:r>
              <a:rPr lang="it-IT" dirty="0"/>
              <a:t> with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smtClean="0"/>
              <a:t>provider (1)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95736" y="4005064"/>
            <a:ext cx="5410200" cy="2257425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51520" y="1173845"/>
            <a:ext cx="8424936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Open your browser and access the </a:t>
            </a:r>
            <a:r>
              <a:rPr lang="en-GB" sz="2600" dirty="0" err="1" smtClean="0"/>
              <a:t>OneProvider</a:t>
            </a:r>
            <a:r>
              <a:rPr lang="en-GB" sz="2600" dirty="0" smtClean="0"/>
              <a:t> web administration interface:</a:t>
            </a:r>
          </a:p>
          <a:p>
            <a:pPr lvl="1"/>
            <a:r>
              <a:rPr lang="it-IT" sz="2400" b="1" dirty="0">
                <a:solidFill>
                  <a:srgbClr val="C00000"/>
                </a:solidFill>
              </a:rPr>
              <a:t>https://&lt;OneProvider IP&gt;:9443</a:t>
            </a:r>
            <a:endParaRPr lang="en-GB" sz="2400" b="1" dirty="0">
              <a:solidFill>
                <a:srgbClr val="C00000"/>
              </a:solidFill>
            </a:endParaRPr>
          </a:p>
          <a:p>
            <a:r>
              <a:rPr lang="it-IT" sz="2600" dirty="0" err="1" smtClean="0"/>
              <a:t>Credentials</a:t>
            </a:r>
            <a:endParaRPr lang="it-IT" sz="2600" dirty="0" smtClean="0"/>
          </a:p>
          <a:p>
            <a:pPr lvl="1"/>
            <a:r>
              <a:rPr lang="it-IT" sz="2200" dirty="0" smtClean="0"/>
              <a:t>Username: </a:t>
            </a:r>
            <a:r>
              <a:rPr lang="it-IT" sz="2200" dirty="0" err="1" smtClean="0"/>
              <a:t>admin</a:t>
            </a:r>
            <a:endParaRPr lang="it-IT" sz="2200" dirty="0" smtClean="0"/>
          </a:p>
          <a:p>
            <a:pPr lvl="1"/>
            <a:r>
              <a:rPr lang="it-IT" sz="2200" dirty="0" smtClean="0"/>
              <a:t>Password: password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694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85010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Support</a:t>
            </a:r>
            <a:r>
              <a:rPr lang="it-IT" dirty="0"/>
              <a:t> the new </a:t>
            </a:r>
            <a:r>
              <a:rPr lang="it-IT" dirty="0" err="1"/>
              <a:t>space</a:t>
            </a:r>
            <a:r>
              <a:rPr lang="it-IT" dirty="0"/>
              <a:t> with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smtClean="0"/>
              <a:t>provider (2)</a:t>
            </a:r>
            <a:endParaRPr lang="en-GB" dirty="0"/>
          </a:p>
        </p:txBody>
      </p:sp>
      <p:grpSp>
        <p:nvGrpSpPr>
          <p:cNvPr id="9" name="Gruppo 8"/>
          <p:cNvGrpSpPr/>
          <p:nvPr/>
        </p:nvGrpSpPr>
        <p:grpSpPr>
          <a:xfrm>
            <a:off x="971600" y="1412776"/>
            <a:ext cx="7190038" cy="3286125"/>
            <a:chOff x="971600" y="1412776"/>
            <a:chExt cx="7190038" cy="328612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1412776"/>
              <a:ext cx="7086600" cy="3286125"/>
            </a:xfrm>
            <a:prstGeom prst="rect">
              <a:avLst/>
            </a:prstGeom>
          </p:spPr>
        </p:pic>
        <p:grpSp>
          <p:nvGrpSpPr>
            <p:cNvPr id="8" name="Gruppo 7"/>
            <p:cNvGrpSpPr/>
            <p:nvPr/>
          </p:nvGrpSpPr>
          <p:grpSpPr>
            <a:xfrm>
              <a:off x="5940152" y="2564904"/>
              <a:ext cx="2221486" cy="1202357"/>
              <a:chOff x="5940152" y="2564904"/>
              <a:chExt cx="2221486" cy="1202357"/>
            </a:xfrm>
          </p:grpSpPr>
          <p:sp>
            <p:nvSpPr>
              <p:cNvPr id="6" name="Freccia a destra 5"/>
              <p:cNvSpPr/>
              <p:nvPr/>
            </p:nvSpPr>
            <p:spPr>
              <a:xfrm rot="10800000">
                <a:off x="5940152" y="3283823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940152" y="2564904"/>
                <a:ext cx="22214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b="1" dirty="0" smtClean="0"/>
                  <a:t>Select </a:t>
                </a:r>
                <a:r>
                  <a:rPr lang="it-IT" sz="2200" b="1" dirty="0" err="1" smtClean="0"/>
                  <a:t>Support</a:t>
                </a:r>
                <a:r>
                  <a:rPr lang="it-IT" sz="2200" b="1" dirty="0" smtClean="0"/>
                  <a:t> Space</a:t>
                </a:r>
                <a:endParaRPr lang="en-GB" sz="2200" b="1" dirty="0"/>
              </a:p>
            </p:txBody>
          </p:sp>
        </p:grpSp>
      </p:grpSp>
      <p:grpSp>
        <p:nvGrpSpPr>
          <p:cNvPr id="20" name="Gruppo 19"/>
          <p:cNvGrpSpPr/>
          <p:nvPr/>
        </p:nvGrpSpPr>
        <p:grpSpPr>
          <a:xfrm>
            <a:off x="287524" y="1567457"/>
            <a:ext cx="8847059" cy="4520848"/>
            <a:chOff x="287524" y="1567457"/>
            <a:chExt cx="8847059" cy="4520848"/>
          </a:xfrm>
        </p:grpSpPr>
        <p:grpSp>
          <p:nvGrpSpPr>
            <p:cNvPr id="18" name="Gruppo 17"/>
            <p:cNvGrpSpPr/>
            <p:nvPr/>
          </p:nvGrpSpPr>
          <p:grpSpPr>
            <a:xfrm>
              <a:off x="323528" y="1567457"/>
              <a:ext cx="8811055" cy="3533775"/>
              <a:chOff x="323528" y="1567457"/>
              <a:chExt cx="8811055" cy="3533775"/>
            </a:xfrm>
          </p:grpSpPr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1567457"/>
                <a:ext cx="5781675" cy="3533775"/>
              </a:xfrm>
              <a:prstGeom prst="rect">
                <a:avLst/>
              </a:prstGeom>
            </p:spPr>
          </p:pic>
          <p:grpSp>
            <p:nvGrpSpPr>
              <p:cNvPr id="11" name="Gruppo 10"/>
              <p:cNvGrpSpPr/>
              <p:nvPr/>
            </p:nvGrpSpPr>
            <p:grpSpPr>
              <a:xfrm>
                <a:off x="5512986" y="2435858"/>
                <a:ext cx="2778829" cy="914325"/>
                <a:chOff x="5076056" y="5191195"/>
                <a:chExt cx="2778829" cy="914325"/>
              </a:xfrm>
            </p:grpSpPr>
            <p:sp>
              <p:nvSpPr>
                <p:cNvPr id="12" name="Freccia a destra 11"/>
                <p:cNvSpPr/>
                <p:nvPr/>
              </p:nvSpPr>
              <p:spPr>
                <a:xfrm rot="10800000">
                  <a:off x="5076056" y="5622082"/>
                  <a:ext cx="1304714" cy="483438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5158826" y="5191195"/>
                  <a:ext cx="269605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200" b="1" dirty="0" smtClean="0"/>
                    <a:t>Copy </a:t>
                  </a:r>
                  <a:r>
                    <a:rPr lang="it-IT" sz="2200" b="1" dirty="0" err="1" smtClean="0"/>
                    <a:t>here</a:t>
                  </a:r>
                  <a:r>
                    <a:rPr lang="it-IT" sz="2200" b="1" dirty="0" smtClean="0"/>
                    <a:t> </a:t>
                  </a:r>
                  <a:r>
                    <a:rPr lang="it-IT" sz="2200" b="1" dirty="0" err="1" smtClean="0"/>
                    <a:t>your</a:t>
                  </a:r>
                  <a:r>
                    <a:rPr lang="it-IT" sz="2200" b="1" dirty="0" smtClean="0"/>
                    <a:t> </a:t>
                  </a:r>
                  <a:r>
                    <a:rPr lang="it-IT" sz="2200" b="1" dirty="0" err="1" smtClean="0"/>
                    <a:t>token</a:t>
                  </a:r>
                  <a:endParaRPr lang="en-GB" sz="2200" b="1" dirty="0"/>
                </a:p>
              </p:txBody>
            </p:sp>
          </p:grpSp>
          <p:grpSp>
            <p:nvGrpSpPr>
              <p:cNvPr id="17" name="Gruppo 16"/>
              <p:cNvGrpSpPr/>
              <p:nvPr/>
            </p:nvGrpSpPr>
            <p:grpSpPr>
              <a:xfrm>
                <a:off x="5512986" y="3406389"/>
                <a:ext cx="3621597" cy="857468"/>
                <a:chOff x="5512986" y="3406389"/>
                <a:chExt cx="3621597" cy="857468"/>
              </a:xfrm>
            </p:grpSpPr>
            <p:sp>
              <p:nvSpPr>
                <p:cNvPr id="15" name="Freccia a destra 14"/>
                <p:cNvSpPr/>
                <p:nvPr/>
              </p:nvSpPr>
              <p:spPr>
                <a:xfrm rot="10800000">
                  <a:off x="5512986" y="3406389"/>
                  <a:ext cx="1304714" cy="483438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5575724" y="3832970"/>
                  <a:ext cx="355885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200" b="1" dirty="0" smtClean="0"/>
                    <a:t>Select the </a:t>
                  </a:r>
                  <a:r>
                    <a:rPr lang="it-IT" sz="2200" b="1" dirty="0" err="1" smtClean="0"/>
                    <a:t>amount</a:t>
                  </a:r>
                  <a:r>
                    <a:rPr lang="it-IT" sz="2200" b="1" dirty="0" smtClean="0"/>
                    <a:t> of </a:t>
                  </a:r>
                  <a:r>
                    <a:rPr lang="it-IT" sz="2200" b="1" dirty="0" err="1" smtClean="0"/>
                    <a:t>storage</a:t>
                  </a:r>
                  <a:endParaRPr lang="en-GB" sz="2200" b="1" dirty="0"/>
                </a:p>
              </p:txBody>
            </p:sp>
          </p:grpSp>
        </p:grpSp>
        <p:sp>
          <p:nvSpPr>
            <p:cNvPr id="19" name="Marcador de contenido 2"/>
            <p:cNvSpPr txBox="1">
              <a:spLocks/>
            </p:cNvSpPr>
            <p:nvPr/>
          </p:nvSpPr>
          <p:spPr>
            <a:xfrm>
              <a:off x="287524" y="5440233"/>
              <a:ext cx="8424936" cy="64807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600" dirty="0" smtClean="0"/>
                <a:t>NB: test provider can </a:t>
              </a:r>
              <a:r>
                <a:rPr lang="it-IT" sz="2600" dirty="0" err="1" smtClean="0"/>
                <a:t>offer</a:t>
              </a:r>
              <a:r>
                <a:rPr lang="it-IT" sz="2600" dirty="0" smtClean="0"/>
                <a:t> </a:t>
              </a:r>
              <a:r>
                <a:rPr lang="it-IT" sz="2600" dirty="0" err="1" smtClean="0"/>
                <a:t>not</a:t>
              </a:r>
              <a:r>
                <a:rPr lang="it-IT" sz="2600" dirty="0" smtClean="0"/>
                <a:t> more </a:t>
              </a:r>
              <a:r>
                <a:rPr lang="it-IT" sz="2600" dirty="0" err="1" smtClean="0"/>
                <a:t>than</a:t>
              </a:r>
              <a:r>
                <a:rPr lang="it-IT" sz="2600" dirty="0" smtClean="0"/>
                <a:t> 20 GB</a:t>
              </a:r>
              <a:endParaRPr lang="en-GB" sz="2600" dirty="0" smtClean="0"/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7" y="1735323"/>
            <a:ext cx="5495925" cy="3143250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395607" y="1412776"/>
            <a:ext cx="8424936" cy="5035574"/>
            <a:chOff x="395607" y="1412776"/>
            <a:chExt cx="8424936" cy="5035574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7179" y="1412776"/>
              <a:ext cx="6905625" cy="4019550"/>
            </a:xfrm>
            <a:prstGeom prst="rect">
              <a:avLst/>
            </a:prstGeom>
          </p:spPr>
        </p:pic>
        <p:sp>
          <p:nvSpPr>
            <p:cNvPr id="23" name="Marcador de contenido 2"/>
            <p:cNvSpPr txBox="1">
              <a:spLocks/>
            </p:cNvSpPr>
            <p:nvPr/>
          </p:nvSpPr>
          <p:spPr>
            <a:xfrm>
              <a:off x="395607" y="5800278"/>
              <a:ext cx="8424936" cy="64807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600" dirty="0" smtClean="0"/>
                <a:t>Your provider </a:t>
              </a:r>
              <a:r>
                <a:rPr lang="it-IT" sz="2600" dirty="0" err="1" smtClean="0"/>
                <a:t>is</a:t>
              </a:r>
              <a:r>
                <a:rPr lang="it-IT" sz="2600" dirty="0" smtClean="0"/>
                <a:t> </a:t>
              </a:r>
              <a:r>
                <a:rPr lang="it-IT" sz="2600" dirty="0" err="1" smtClean="0"/>
                <a:t>now</a:t>
              </a:r>
              <a:r>
                <a:rPr lang="it-IT" sz="2600" dirty="0" smtClean="0"/>
                <a:t> </a:t>
              </a:r>
              <a:r>
                <a:rPr lang="it-IT" sz="2600" dirty="0" err="1" smtClean="0"/>
                <a:t>supporting</a:t>
              </a:r>
              <a:r>
                <a:rPr lang="it-IT" sz="2600" dirty="0" smtClean="0"/>
                <a:t> the new </a:t>
              </a:r>
              <a:r>
                <a:rPr lang="it-IT" sz="2600" dirty="0" err="1" smtClean="0"/>
                <a:t>space</a:t>
              </a:r>
              <a:endParaRPr lang="en-GB" sz="2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289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Upload data in the new </a:t>
            </a:r>
            <a:r>
              <a:rPr lang="it-IT" dirty="0" err="1" smtClean="0"/>
              <a:t>space</a:t>
            </a:r>
            <a:r>
              <a:rPr lang="it-IT" dirty="0" smtClean="0"/>
              <a:t> (1)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2705100" cy="4305300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251520" y="1173845"/>
            <a:ext cx="8424936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Go back to the EGI </a:t>
            </a:r>
            <a:r>
              <a:rPr lang="en-GB" sz="2600" dirty="0" err="1" smtClean="0"/>
              <a:t>DataHub</a:t>
            </a:r>
            <a:r>
              <a:rPr lang="en-GB" sz="2600" dirty="0" smtClean="0"/>
              <a:t> web interface</a:t>
            </a:r>
          </a:p>
          <a:p>
            <a:pPr lvl="1"/>
            <a:r>
              <a:rPr lang="it-IT" sz="1800" dirty="0" smtClean="0"/>
              <a:t>The new </a:t>
            </a:r>
            <a:r>
              <a:rPr lang="it-IT" sz="1800" dirty="0" err="1" smtClean="0"/>
              <a:t>space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now</a:t>
            </a:r>
            <a:r>
              <a:rPr lang="it-IT" sz="1800" dirty="0" smtClean="0"/>
              <a:t> </a:t>
            </a:r>
            <a:r>
              <a:rPr lang="it-IT" sz="1800" dirty="0" err="1" smtClean="0"/>
              <a:t>supported</a:t>
            </a:r>
            <a:r>
              <a:rPr lang="it-IT" sz="1800" dirty="0" smtClean="0"/>
              <a:t> by </a:t>
            </a:r>
            <a:r>
              <a:rPr lang="it-IT" sz="1800" dirty="0" err="1" smtClean="0"/>
              <a:t>your</a:t>
            </a:r>
            <a:r>
              <a:rPr lang="it-IT" sz="1800" dirty="0" smtClean="0"/>
              <a:t> provider.</a:t>
            </a:r>
          </a:p>
          <a:p>
            <a:pPr lvl="1"/>
            <a:endParaRPr lang="en-GB" sz="1800" dirty="0" smtClean="0"/>
          </a:p>
        </p:txBody>
      </p:sp>
      <p:grpSp>
        <p:nvGrpSpPr>
          <p:cNvPr id="7" name="Gruppo 6"/>
          <p:cNvGrpSpPr/>
          <p:nvPr/>
        </p:nvGrpSpPr>
        <p:grpSpPr>
          <a:xfrm>
            <a:off x="3111032" y="4365104"/>
            <a:ext cx="5580493" cy="914325"/>
            <a:chOff x="5076056" y="5191195"/>
            <a:chExt cx="5580493" cy="914325"/>
          </a:xfrm>
        </p:grpSpPr>
        <p:sp>
          <p:nvSpPr>
            <p:cNvPr id="8" name="Freccia a destra 7"/>
            <p:cNvSpPr/>
            <p:nvPr/>
          </p:nvSpPr>
          <p:spPr>
            <a:xfrm rot="10800000">
              <a:off x="5076056" y="5622082"/>
              <a:ext cx="1304714" cy="4834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158826" y="5191195"/>
              <a:ext cx="54977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b="1" dirty="0" smtClean="0"/>
                <a:t>1. Select </a:t>
              </a:r>
              <a:r>
                <a:rPr lang="it-IT" sz="2200" b="1" dirty="0" err="1" smtClean="0"/>
                <a:t>your</a:t>
              </a:r>
              <a:r>
                <a:rPr lang="it-IT" sz="2200" b="1" dirty="0" smtClean="0"/>
                <a:t> provider </a:t>
              </a:r>
              <a:r>
                <a:rPr lang="it-IT" sz="2200" b="1" dirty="0" err="1" smtClean="0"/>
                <a:t>name</a:t>
              </a:r>
              <a:r>
                <a:rPr lang="it-IT" sz="2200" b="1" dirty="0" smtClean="0"/>
                <a:t> under the </a:t>
              </a:r>
              <a:r>
                <a:rPr lang="it-IT" sz="2200" b="1" dirty="0" err="1" smtClean="0"/>
                <a:t>space</a:t>
              </a:r>
              <a:endParaRPr lang="en-GB" sz="2200" b="1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493594" y="2492896"/>
            <a:ext cx="4927622" cy="1295400"/>
            <a:chOff x="3493594" y="2492896"/>
            <a:chExt cx="4927622" cy="12954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2492896"/>
              <a:ext cx="1905000" cy="1295400"/>
            </a:xfrm>
            <a:prstGeom prst="rect">
              <a:avLst/>
            </a:prstGeom>
          </p:spPr>
        </p:pic>
        <p:grpSp>
          <p:nvGrpSpPr>
            <p:cNvPr id="13" name="Gruppo 12"/>
            <p:cNvGrpSpPr/>
            <p:nvPr/>
          </p:nvGrpSpPr>
          <p:grpSpPr>
            <a:xfrm>
              <a:off x="3493594" y="2884901"/>
              <a:ext cx="3022622" cy="896773"/>
              <a:chOff x="3493594" y="2884901"/>
              <a:chExt cx="3022622" cy="896773"/>
            </a:xfrm>
          </p:grpSpPr>
          <p:sp>
            <p:nvSpPr>
              <p:cNvPr id="11" name="Freccia a destra 10"/>
              <p:cNvSpPr/>
              <p:nvPr/>
            </p:nvSpPr>
            <p:spPr>
              <a:xfrm>
                <a:off x="5211502" y="3298236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3493594" y="2884901"/>
                <a:ext cx="30226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/>
                  <a:t>2. Select Go to </a:t>
                </a:r>
                <a:r>
                  <a:rPr lang="it-IT" sz="2200" b="1" dirty="0" err="1" smtClean="0"/>
                  <a:t>your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files</a:t>
                </a:r>
                <a:endParaRPr lang="it-IT" sz="2200" b="1" dirty="0" smtClean="0"/>
              </a:p>
              <a:p>
                <a:r>
                  <a:rPr lang="it-IT" sz="2200" b="1" dirty="0" smtClean="0"/>
                  <a:t>in the </a:t>
                </a:r>
                <a:r>
                  <a:rPr lang="it-IT" sz="2200" b="1" dirty="0" err="1" smtClean="0"/>
                  <a:t>map</a:t>
                </a:r>
                <a:endParaRPr lang="en-GB" sz="2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6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Upload data in the new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smtClean="0"/>
              <a:t>(2)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276872"/>
            <a:ext cx="3009900" cy="371475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51520" y="1173845"/>
            <a:ext cx="8640960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 err="1" smtClean="0"/>
              <a:t>You</a:t>
            </a:r>
            <a:r>
              <a:rPr lang="it-IT" sz="2600" dirty="0" smtClean="0"/>
              <a:t> </a:t>
            </a:r>
            <a:r>
              <a:rPr lang="it-IT" sz="2600" dirty="0" err="1" smtClean="0"/>
              <a:t>will</a:t>
            </a:r>
            <a:r>
              <a:rPr lang="it-IT" sz="2600" dirty="0" smtClean="0"/>
              <a:t> be </a:t>
            </a:r>
            <a:r>
              <a:rPr lang="it-IT" sz="2600" dirty="0" err="1" smtClean="0"/>
              <a:t>redirected</a:t>
            </a:r>
            <a:r>
              <a:rPr lang="it-IT" sz="2600" dirty="0" smtClean="0"/>
              <a:t> to the </a:t>
            </a:r>
            <a:r>
              <a:rPr lang="it-IT" sz="2600" dirty="0" err="1" smtClean="0"/>
              <a:t>OneProvider</a:t>
            </a:r>
            <a:r>
              <a:rPr lang="it-IT" sz="2600" dirty="0" smtClean="0"/>
              <a:t> </a:t>
            </a:r>
            <a:r>
              <a:rPr lang="it-IT" sz="2600" dirty="0" err="1" smtClean="0"/>
              <a:t>user</a:t>
            </a:r>
            <a:r>
              <a:rPr lang="it-IT" sz="2600" dirty="0" smtClean="0"/>
              <a:t> </a:t>
            </a:r>
            <a:r>
              <a:rPr lang="it-IT" sz="2600" dirty="0" err="1" smtClean="0"/>
              <a:t>interface</a:t>
            </a:r>
            <a:endParaRPr lang="it-IT" sz="2600" dirty="0" smtClean="0"/>
          </a:p>
          <a:p>
            <a:pPr lvl="1"/>
            <a:r>
              <a:rPr lang="it-IT" sz="1800" dirty="0"/>
              <a:t>Select the new </a:t>
            </a:r>
            <a:r>
              <a:rPr lang="it-IT" sz="1800" dirty="0" err="1"/>
              <a:t>space</a:t>
            </a:r>
            <a:endParaRPr lang="it-IT" sz="1800" dirty="0"/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9136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236888"/>
            <a:ext cx="8424936" cy="4784400"/>
          </a:xfrm>
        </p:spPr>
        <p:txBody>
          <a:bodyPr/>
          <a:lstStyle/>
          <a:p>
            <a:r>
              <a:rPr lang="en-US" sz="2000" dirty="0"/>
              <a:t>What is the EGI </a:t>
            </a:r>
            <a:r>
              <a:rPr lang="en-US" sz="2000" dirty="0" err="1" smtClean="0"/>
              <a:t>DataHub</a:t>
            </a:r>
            <a:endParaRPr lang="en-US" sz="2000" dirty="0" smtClean="0"/>
          </a:p>
          <a:p>
            <a:r>
              <a:rPr lang="en-US" sz="2000" dirty="0" smtClean="0"/>
              <a:t>Training testbed</a:t>
            </a:r>
            <a:endParaRPr lang="en-US" sz="2000" dirty="0"/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1</a:t>
            </a:r>
            <a:r>
              <a:rPr lang="en-US" sz="2000" dirty="0" smtClean="0"/>
              <a:t>: Access Copernicus Data stored in the EGI </a:t>
            </a:r>
            <a:r>
              <a:rPr lang="en-US" sz="2000" dirty="0" err="1" smtClean="0"/>
              <a:t>DataHub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2</a:t>
            </a:r>
            <a:r>
              <a:rPr lang="en-US" sz="2000" dirty="0" smtClean="0"/>
              <a:t>: Create a new space in the EGI </a:t>
            </a:r>
            <a:r>
              <a:rPr lang="en-US" sz="2000" dirty="0" err="1" smtClean="0"/>
              <a:t>DataHub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Create a new space</a:t>
            </a:r>
          </a:p>
          <a:p>
            <a:pPr lvl="1"/>
            <a:r>
              <a:rPr lang="it-IT" sz="1600" dirty="0" err="1" smtClean="0"/>
              <a:t>Support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with </a:t>
            </a:r>
            <a:r>
              <a:rPr lang="it-IT" sz="1600" dirty="0" err="1" smtClean="0"/>
              <a:t>your</a:t>
            </a:r>
            <a:r>
              <a:rPr lang="it-IT" sz="1600" dirty="0" smtClean="0"/>
              <a:t> provider</a:t>
            </a:r>
          </a:p>
          <a:p>
            <a:pPr lvl="1"/>
            <a:r>
              <a:rPr lang="it-IT" sz="1600" dirty="0" smtClean="0"/>
              <a:t>Upload data </a:t>
            </a:r>
            <a:r>
              <a:rPr lang="it-IT" sz="1600" dirty="0" err="1" smtClean="0"/>
              <a:t>through</a:t>
            </a:r>
            <a:r>
              <a:rPr lang="it-IT" sz="1600" dirty="0" smtClean="0"/>
              <a:t> the web </a:t>
            </a:r>
            <a:r>
              <a:rPr lang="it-IT" sz="1600" dirty="0" err="1" smtClean="0"/>
              <a:t>interface</a:t>
            </a:r>
            <a:endParaRPr lang="en-US" sz="2000" dirty="0" smtClean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Exercise 3: </a:t>
            </a:r>
            <a:r>
              <a:rPr lang="en-US" sz="2000" dirty="0" smtClean="0"/>
              <a:t>Access data with </a:t>
            </a:r>
            <a:r>
              <a:rPr lang="en-US" sz="2000" dirty="0" err="1" smtClean="0"/>
              <a:t>OneClient</a:t>
            </a:r>
            <a:endParaRPr lang="en-US" sz="2000" dirty="0" smtClean="0"/>
          </a:p>
          <a:p>
            <a:pPr lvl="1"/>
            <a:r>
              <a:rPr lang="en-US" sz="1600" dirty="0"/>
              <a:t>Mount a virtual file-system in your machine</a:t>
            </a:r>
          </a:p>
          <a:p>
            <a:pPr lvl="1"/>
            <a:r>
              <a:rPr lang="en-US" sz="1600" dirty="0"/>
              <a:t>Create a new </a:t>
            </a:r>
            <a:r>
              <a:rPr lang="en-US" sz="1600" dirty="0" smtClean="0"/>
              <a:t>file in the virtual file-system</a:t>
            </a:r>
            <a:endParaRPr lang="en-US" sz="1600" dirty="0"/>
          </a:p>
          <a:p>
            <a:pPr lvl="1"/>
            <a:r>
              <a:rPr lang="en-US" sz="1600" dirty="0"/>
              <a:t>Download the file from the EGI </a:t>
            </a:r>
            <a:r>
              <a:rPr lang="en-US" sz="1600" dirty="0" err="1" smtClean="0"/>
              <a:t>DataHub</a:t>
            </a:r>
            <a:r>
              <a:rPr lang="en-US" sz="1600" dirty="0" smtClean="0"/>
              <a:t> web interface</a:t>
            </a:r>
            <a:endParaRPr lang="en-GB" sz="1600" dirty="0"/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4: </a:t>
            </a:r>
            <a:r>
              <a:rPr lang="en-US" sz="2000" dirty="0" smtClean="0"/>
              <a:t>Share your data!</a:t>
            </a:r>
          </a:p>
          <a:p>
            <a:pPr lvl="1"/>
            <a:r>
              <a:rPr lang="en-US" sz="1600" dirty="0"/>
              <a:t>Give access to your </a:t>
            </a:r>
            <a:r>
              <a:rPr lang="en-US" sz="1600" dirty="0" smtClean="0"/>
              <a:t>test data </a:t>
            </a:r>
            <a:r>
              <a:rPr lang="en-US" sz="1600" dirty="0"/>
              <a:t>to </a:t>
            </a:r>
            <a:r>
              <a:rPr lang="en-US" sz="1600" dirty="0" smtClean="0"/>
              <a:t>the other </a:t>
            </a:r>
            <a:r>
              <a:rPr lang="en-US" sz="1600" dirty="0"/>
              <a:t>attendees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Upload data in the new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smtClean="0"/>
              <a:t>(3)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51520" y="1173845"/>
            <a:ext cx="8640960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 smtClean="0"/>
              <a:t>Upload some </a:t>
            </a:r>
            <a:r>
              <a:rPr lang="it-IT" sz="2600" dirty="0" err="1" smtClean="0"/>
              <a:t>files</a:t>
            </a:r>
            <a:endParaRPr lang="it-IT" sz="1800" dirty="0"/>
          </a:p>
          <a:p>
            <a:pPr lvl="1"/>
            <a:endParaRPr lang="en-GB" sz="1800" dirty="0" smtClean="0"/>
          </a:p>
        </p:txBody>
      </p:sp>
      <p:grpSp>
        <p:nvGrpSpPr>
          <p:cNvPr id="7" name="Gruppo 6"/>
          <p:cNvGrpSpPr/>
          <p:nvPr/>
        </p:nvGrpSpPr>
        <p:grpSpPr>
          <a:xfrm>
            <a:off x="130997" y="2161223"/>
            <a:ext cx="8882005" cy="4120108"/>
            <a:chOff x="130997" y="2161223"/>
            <a:chExt cx="8882005" cy="4120108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997" y="2161223"/>
              <a:ext cx="8882005" cy="4120108"/>
            </a:xfrm>
            <a:prstGeom prst="rect">
              <a:avLst/>
            </a:prstGeom>
          </p:spPr>
        </p:pic>
        <p:sp>
          <p:nvSpPr>
            <p:cNvPr id="6" name="Ovale 5"/>
            <p:cNvSpPr/>
            <p:nvPr/>
          </p:nvSpPr>
          <p:spPr>
            <a:xfrm>
              <a:off x="5251136" y="2205935"/>
              <a:ext cx="1296144" cy="547697"/>
            </a:xfrm>
            <a:prstGeom prst="ellipse">
              <a:avLst/>
            </a:pr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1" y="2132855"/>
            <a:ext cx="8752329" cy="41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114920" y="3429000"/>
            <a:ext cx="6697080" cy="1369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280" y="2421408"/>
            <a:ext cx="820620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Excercise 3</a:t>
            </a:r>
            <a:endParaRPr lang="nl-NL"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Access data with OneClient</a:t>
            </a:r>
            <a:endParaRPr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60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you have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an access token from the EGI </a:t>
            </a:r>
            <a:r>
              <a:rPr lang="en-US" dirty="0" err="1" smtClean="0"/>
              <a:t>DataHub</a:t>
            </a:r>
            <a:r>
              <a:rPr lang="en-US" dirty="0" smtClean="0"/>
              <a:t> web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Mount the virtual file-system with </a:t>
            </a:r>
            <a:r>
              <a:rPr lang="en-US" dirty="0" err="1" smtClean="0"/>
              <a:t>OneClient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Access your </a:t>
            </a:r>
            <a:r>
              <a:rPr lang="en-US" dirty="0" err="1" smtClean="0"/>
              <a:t>OneProvider</a:t>
            </a:r>
            <a:r>
              <a:rPr lang="en-US" dirty="0" smtClean="0"/>
              <a:t> machine via </a:t>
            </a:r>
            <a:r>
              <a:rPr lang="en-US" dirty="0" err="1" smtClean="0"/>
              <a:t>ssh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Configure and run </a:t>
            </a:r>
            <a:r>
              <a:rPr lang="en-US" dirty="0" err="1" smtClean="0"/>
              <a:t>OneClient</a:t>
            </a:r>
            <a:endParaRPr lang="en-U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Create a new file in the virtual file-system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the new file from the EGI </a:t>
            </a:r>
            <a:r>
              <a:rPr lang="en-US" dirty="0" err="1" smtClean="0"/>
              <a:t>DataHub</a:t>
            </a:r>
            <a:r>
              <a:rPr lang="en-US" dirty="0" smtClean="0"/>
              <a:t> web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Unmount the virtual file-system</a:t>
            </a:r>
            <a:endParaRPr lang="en-GB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NL" dirty="0"/>
              <a:t>Access data with OneClient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Get</a:t>
            </a:r>
            <a:r>
              <a:rPr lang="it-IT" dirty="0" smtClean="0"/>
              <a:t> an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token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2724150" cy="3743325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134245" y="3364145"/>
            <a:ext cx="2957275" cy="914325"/>
            <a:chOff x="5076056" y="5191195"/>
            <a:chExt cx="2957275" cy="914325"/>
          </a:xfrm>
        </p:grpSpPr>
        <p:sp>
          <p:nvSpPr>
            <p:cNvPr id="7" name="Freccia a destra 6"/>
            <p:cNvSpPr/>
            <p:nvPr/>
          </p:nvSpPr>
          <p:spPr>
            <a:xfrm rot="10800000">
              <a:off x="5076056" y="5622082"/>
              <a:ext cx="1304714" cy="4834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158826" y="5191195"/>
              <a:ext cx="28745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b="1" dirty="0" smtClean="0"/>
                <a:t>1. Select Access </a:t>
              </a:r>
              <a:r>
                <a:rPr lang="it-IT" sz="2200" b="1" dirty="0" err="1" smtClean="0"/>
                <a:t>Tokens</a:t>
              </a:r>
              <a:endParaRPr lang="en-GB" sz="2200" b="1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067944" y="1484784"/>
            <a:ext cx="5121199" cy="4143375"/>
            <a:chOff x="4067944" y="1484784"/>
            <a:chExt cx="5121199" cy="4143375"/>
          </a:xfrm>
        </p:grpSpPr>
        <p:grpSp>
          <p:nvGrpSpPr>
            <p:cNvPr id="9" name="Gruppo 8"/>
            <p:cNvGrpSpPr/>
            <p:nvPr/>
          </p:nvGrpSpPr>
          <p:grpSpPr>
            <a:xfrm>
              <a:off x="6848960" y="4264822"/>
              <a:ext cx="2340183" cy="914325"/>
              <a:chOff x="5076056" y="5191195"/>
              <a:chExt cx="2340183" cy="914325"/>
            </a:xfrm>
          </p:grpSpPr>
          <p:sp>
            <p:nvSpPr>
              <p:cNvPr id="10" name="Freccia a destra 9"/>
              <p:cNvSpPr/>
              <p:nvPr/>
            </p:nvSpPr>
            <p:spPr>
              <a:xfrm rot="10800000">
                <a:off x="5076056" y="5622082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5158826" y="5191195"/>
                <a:ext cx="22574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/>
                  <a:t>2</a:t>
                </a:r>
                <a:r>
                  <a:rPr lang="it-IT" sz="2200" b="1" dirty="0" smtClean="0"/>
                  <a:t>. Copy the </a:t>
                </a:r>
                <a:r>
                  <a:rPr lang="it-IT" sz="2200" b="1" dirty="0" err="1" smtClean="0"/>
                  <a:t>Token</a:t>
                </a:r>
                <a:endParaRPr lang="en-GB" sz="2200" b="1" dirty="0"/>
              </a:p>
            </p:txBody>
          </p:sp>
        </p:grp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944" y="1484784"/>
              <a:ext cx="2705100" cy="414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1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</a:t>
            </a:r>
            <a:r>
              <a:rPr lang="en-GB" noProof="0" dirty="0" err="1" smtClean="0"/>
              <a:t>OneProvider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</a:t>
            </a:r>
            <a:r>
              <a:rPr lang="en-GB" noProof="0" dirty="0" err="1" smtClean="0"/>
              <a:t>OneProvider</a:t>
            </a:r>
            <a:r>
              <a:rPr lang="en-GB" noProof="0" dirty="0" smtClean="0"/>
              <a:t> shell</a:t>
            </a:r>
          </a:p>
          <a:p>
            <a:pPr lvl="1"/>
            <a:r>
              <a:rPr lang="en-GB" dirty="0" err="1" smtClean="0"/>
              <a:t>ssh</a:t>
            </a:r>
            <a:r>
              <a:rPr lang="en-GB" dirty="0" smtClean="0"/>
              <a:t> </a:t>
            </a:r>
            <a:r>
              <a:rPr lang="en-GB" dirty="0" smtClean="0"/>
              <a:t>–</a:t>
            </a:r>
            <a:r>
              <a:rPr lang="en-GB" dirty="0" err="1" smtClean="0"/>
              <a:t>i</a:t>
            </a:r>
            <a:r>
              <a:rPr lang="en-GB" dirty="0" smtClean="0"/>
              <a:t> &lt;</a:t>
            </a:r>
            <a:r>
              <a:rPr lang="en-GB" dirty="0" err="1" smtClean="0"/>
              <a:t>your_key</a:t>
            </a:r>
            <a:r>
              <a:rPr lang="en-GB" dirty="0" smtClean="0"/>
              <a:t>&gt; </a:t>
            </a:r>
            <a:r>
              <a:rPr lang="en-GB" dirty="0" err="1" smtClean="0"/>
              <a:t>ubuntu</a:t>
            </a:r>
            <a:r>
              <a:rPr lang="en-GB" dirty="0" smtClean="0"/>
              <a:t>@&lt;</a:t>
            </a:r>
            <a:r>
              <a:rPr lang="en-GB" dirty="0" err="1" smtClean="0"/>
              <a:t>Oneprovider</a:t>
            </a:r>
            <a:r>
              <a:rPr lang="en-GB" dirty="0" smtClean="0"/>
              <a:t> IP&gt;</a:t>
            </a:r>
          </a:p>
          <a:p>
            <a:r>
              <a:rPr lang="it-IT" dirty="0" err="1"/>
              <a:t>Configure</a:t>
            </a:r>
            <a:r>
              <a:rPr lang="it-IT" dirty="0"/>
              <a:t> </a:t>
            </a:r>
            <a:r>
              <a:rPr lang="it-IT" dirty="0" err="1" smtClean="0"/>
              <a:t>OneClient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Create a folder</a:t>
            </a:r>
            <a:r>
              <a:rPr lang="en-GB" dirty="0"/>
              <a:t> to mount the </a:t>
            </a:r>
            <a:r>
              <a:rPr lang="en-GB" dirty="0" err="1"/>
              <a:t>OneData</a:t>
            </a:r>
            <a:r>
              <a:rPr lang="en-GB" dirty="0"/>
              <a:t> virtual </a:t>
            </a:r>
            <a:r>
              <a:rPr lang="en-GB" dirty="0" smtClean="0"/>
              <a:t>file-system and export the mount point</a:t>
            </a:r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467544" y="2924944"/>
            <a:ext cx="82089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~$ export PROVIDER_HOSTNAME=&lt;</a:t>
            </a:r>
            <a:r>
              <a:rPr lang="en-GB" dirty="0" err="1" smtClean="0">
                <a:latin typeface="Courier"/>
                <a:cs typeface="Courier"/>
              </a:rPr>
              <a:t>Oneprovider</a:t>
            </a:r>
            <a:r>
              <a:rPr lang="en-GB" dirty="0" smtClean="0">
                <a:latin typeface="Courier"/>
                <a:cs typeface="Courier"/>
              </a:rPr>
              <a:t> IP&gt;</a:t>
            </a:r>
          </a:p>
          <a:p>
            <a:r>
              <a:rPr lang="en-GB" dirty="0" smtClean="0">
                <a:latin typeface="Courier"/>
                <a:cs typeface="Courier"/>
              </a:rPr>
              <a:t>~$ export ONECLIENT_AUTHORIZATION_TOKEN=‘&lt;Token&gt;’</a:t>
            </a:r>
          </a:p>
        </p:txBody>
      </p:sp>
      <p:sp>
        <p:nvSpPr>
          <p:cNvPr id="8" name="Rectángulo 4"/>
          <p:cNvSpPr/>
          <p:nvPr/>
        </p:nvSpPr>
        <p:spPr>
          <a:xfrm>
            <a:off x="467544" y="5154781"/>
            <a:ext cx="82089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mkdir</a:t>
            </a:r>
            <a:r>
              <a:rPr lang="en-GB" dirty="0" smtClean="0">
                <a:latin typeface="Courier"/>
                <a:cs typeface="Courier"/>
              </a:rPr>
              <a:t> </a:t>
            </a:r>
            <a:r>
              <a:rPr lang="en-GB" dirty="0" err="1" smtClean="0">
                <a:latin typeface="Courier"/>
                <a:cs typeface="Courier"/>
              </a:rPr>
              <a:t>onedata</a:t>
            </a:r>
            <a:endParaRPr lang="en-GB" dirty="0" smtClean="0">
              <a:latin typeface="Courier"/>
              <a:cs typeface="Courier"/>
            </a:endParaRPr>
          </a:p>
          <a:p>
            <a:r>
              <a:rPr lang="en-GB" dirty="0" smtClean="0">
                <a:latin typeface="Courier"/>
                <a:cs typeface="Courier"/>
              </a:rPr>
              <a:t>~$ export MOUNT_POINT=/home/</a:t>
            </a:r>
            <a:r>
              <a:rPr lang="en-GB" dirty="0" err="1" smtClean="0">
                <a:latin typeface="Courier"/>
                <a:cs typeface="Courier"/>
              </a:rPr>
              <a:t>ubuntu</a:t>
            </a:r>
            <a:r>
              <a:rPr lang="en-GB" dirty="0" smtClean="0">
                <a:latin typeface="Courier"/>
                <a:cs typeface="Courier"/>
              </a:rPr>
              <a:t>/</a:t>
            </a:r>
            <a:r>
              <a:rPr lang="en-GB" dirty="0" err="1" smtClean="0">
                <a:latin typeface="Courier"/>
                <a:cs typeface="Courier"/>
              </a:rPr>
              <a:t>onedata</a:t>
            </a:r>
            <a:endParaRPr lang="en-GB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80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Mount the </a:t>
            </a:r>
            <a:r>
              <a:rPr lang="it-IT" dirty="0" err="1" smtClean="0"/>
              <a:t>virtual</a:t>
            </a:r>
            <a:r>
              <a:rPr lang="it-IT" dirty="0" smtClean="0"/>
              <a:t> file-</a:t>
            </a:r>
            <a:r>
              <a:rPr lang="it-IT" dirty="0" err="1" smtClean="0"/>
              <a:t>system</a:t>
            </a:r>
            <a:endParaRPr lang="en-GB" dirty="0"/>
          </a:p>
        </p:txBody>
      </p:sp>
      <p:sp>
        <p:nvSpPr>
          <p:cNvPr id="3" name="Rectángulo 4"/>
          <p:cNvSpPr/>
          <p:nvPr/>
        </p:nvSpPr>
        <p:spPr>
          <a:xfrm>
            <a:off x="311703" y="1722488"/>
            <a:ext cx="8208912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oneclient</a:t>
            </a:r>
            <a:r>
              <a:rPr lang="en-GB" dirty="0">
                <a:latin typeface="Courier"/>
                <a:cs typeface="Courier"/>
              </a:rPr>
              <a:t> --authentication token $MOUNT_POINT --no-check-certificate</a:t>
            </a:r>
          </a:p>
          <a:p>
            <a:r>
              <a:rPr lang="en-GB" dirty="0">
                <a:latin typeface="Courier"/>
                <a:cs typeface="Courier"/>
              </a:rPr>
              <a:t>Connecting to provider '147.228.242.168' ...</a:t>
            </a:r>
          </a:p>
          <a:p>
            <a:r>
              <a:rPr lang="en-GB" dirty="0">
                <a:latin typeface="Courier"/>
                <a:cs typeface="Courier"/>
              </a:rPr>
              <a:t>Getting configuration ...</a:t>
            </a:r>
          </a:p>
          <a:p>
            <a:r>
              <a:rPr lang="en-GB" dirty="0" err="1">
                <a:latin typeface="Courier"/>
                <a:cs typeface="Courier"/>
              </a:rPr>
              <a:t>oneclient</a:t>
            </a:r>
            <a:r>
              <a:rPr lang="en-GB" dirty="0">
                <a:latin typeface="Courier"/>
                <a:cs typeface="Courier"/>
              </a:rPr>
              <a:t> has been successfully mounted in /home/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onedata</a:t>
            </a:r>
            <a:endParaRPr lang="en-GB" dirty="0">
              <a:latin typeface="Courier"/>
              <a:cs typeface="Courier"/>
            </a:endParaRPr>
          </a:p>
        </p:txBody>
      </p:sp>
      <p:sp>
        <p:nvSpPr>
          <p:cNvPr id="4" name="Rectángulo 4"/>
          <p:cNvSpPr/>
          <p:nvPr/>
        </p:nvSpPr>
        <p:spPr>
          <a:xfrm>
            <a:off x="323528" y="4149080"/>
            <a:ext cx="820891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n-GB" dirty="0">
                <a:latin typeface="Courier"/>
                <a:cs typeface="Courier"/>
              </a:rPr>
              <a:t>cd </a:t>
            </a:r>
            <a:r>
              <a:rPr lang="en-GB" dirty="0" err="1">
                <a:latin typeface="Courier"/>
                <a:cs typeface="Courier"/>
              </a:rPr>
              <a:t>onedata</a:t>
            </a:r>
            <a:r>
              <a:rPr lang="en-GB" dirty="0">
                <a:latin typeface="Courier"/>
                <a:cs typeface="Courier"/>
              </a:rPr>
              <a:t>/</a:t>
            </a:r>
          </a:p>
          <a:p>
            <a:r>
              <a:rPr lang="en-GB" dirty="0">
                <a:latin typeface="Courier"/>
                <a:cs typeface="Courier"/>
              </a:rPr>
              <a:t>ubuntu@stoor168:~/</a:t>
            </a:r>
            <a:r>
              <a:rPr lang="en-GB" dirty="0" err="1">
                <a:latin typeface="Courier"/>
                <a:cs typeface="Courier"/>
              </a:rPr>
              <a:t>onedata</a:t>
            </a:r>
            <a:r>
              <a:rPr lang="en-GB" dirty="0">
                <a:latin typeface="Courier"/>
                <a:cs typeface="Courier"/>
              </a:rPr>
              <a:t>$ ls -la</a:t>
            </a:r>
          </a:p>
          <a:p>
            <a:r>
              <a:rPr lang="en-GB" dirty="0">
                <a:latin typeface="Courier"/>
                <a:cs typeface="Courier"/>
              </a:rPr>
              <a:t>total 4</a:t>
            </a:r>
          </a:p>
          <a:p>
            <a:r>
              <a:rPr lang="en-GB" dirty="0" err="1">
                <a:latin typeface="Courier"/>
                <a:cs typeface="Courier"/>
              </a:rPr>
              <a:t>drwxr</a:t>
            </a:r>
            <a:r>
              <a:rPr lang="en-GB" dirty="0">
                <a:latin typeface="Courier"/>
                <a:cs typeface="Courier"/>
              </a:rPr>
              <a:t>-</a:t>
            </a:r>
            <a:r>
              <a:rPr lang="en-GB" dirty="0" err="1">
                <a:latin typeface="Courier"/>
                <a:cs typeface="Courier"/>
              </a:rPr>
              <a:t>xr</a:t>
            </a:r>
            <a:r>
              <a:rPr lang="en-GB" dirty="0">
                <a:latin typeface="Courier"/>
                <a:cs typeface="Courier"/>
              </a:rPr>
              <a:t>-x 1 root   </a:t>
            </a:r>
            <a:r>
              <a:rPr lang="en-GB" dirty="0" err="1">
                <a:latin typeface="Courier"/>
                <a:cs typeface="Courier"/>
              </a:rPr>
              <a:t>root</a:t>
            </a:r>
            <a:r>
              <a:rPr lang="en-GB" dirty="0">
                <a:latin typeface="Courier"/>
                <a:cs typeface="Courier"/>
              </a:rPr>
              <a:t>       0 Sep 29 09:24 .</a:t>
            </a:r>
          </a:p>
          <a:p>
            <a:r>
              <a:rPr lang="en-GB" dirty="0" err="1">
                <a:latin typeface="Courier"/>
                <a:cs typeface="Courier"/>
              </a:rPr>
              <a:t>drwxr</a:t>
            </a:r>
            <a:r>
              <a:rPr lang="en-GB" dirty="0">
                <a:latin typeface="Courier"/>
                <a:cs typeface="Courier"/>
              </a:rPr>
              <a:t>-</a:t>
            </a:r>
            <a:r>
              <a:rPr lang="en-GB" dirty="0" err="1">
                <a:latin typeface="Courier"/>
                <a:cs typeface="Courier"/>
              </a:rPr>
              <a:t>xr</a:t>
            </a:r>
            <a:r>
              <a:rPr lang="en-GB" dirty="0">
                <a:latin typeface="Courier"/>
                <a:cs typeface="Courier"/>
              </a:rPr>
              <a:t>-x 7 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  4096 Sep 29 12:26 ..</a:t>
            </a:r>
          </a:p>
          <a:p>
            <a:r>
              <a:rPr lang="en-GB" dirty="0" err="1">
                <a:latin typeface="Courier"/>
                <a:cs typeface="Courier"/>
              </a:rPr>
              <a:t>drwxrwxr</a:t>
            </a:r>
            <a:r>
              <a:rPr lang="en-GB" dirty="0">
                <a:latin typeface="Courier"/>
                <a:cs typeface="Courier"/>
              </a:rPr>
              <a:t>-x 1 root   1338303    0 Sep 29 11:59 </a:t>
            </a:r>
            <a:r>
              <a:rPr lang="en-GB" dirty="0" err="1">
                <a:latin typeface="Courier"/>
                <a:cs typeface="Courier"/>
              </a:rPr>
              <a:t>MySpaceX</a:t>
            </a:r>
            <a:endParaRPr lang="en-GB" dirty="0">
              <a:latin typeface="Courier"/>
              <a:cs typeface="Courier"/>
            </a:endParaRPr>
          </a:p>
          <a:p>
            <a:r>
              <a:rPr lang="en-GB" dirty="0" err="1">
                <a:latin typeface="Courier"/>
                <a:cs typeface="Courier"/>
              </a:rPr>
              <a:t>drwxrwxr</a:t>
            </a:r>
            <a:r>
              <a:rPr lang="en-GB" dirty="0">
                <a:latin typeface="Courier"/>
                <a:cs typeface="Courier"/>
              </a:rPr>
              <a:t>-x 1 root   </a:t>
            </a:r>
            <a:r>
              <a:rPr lang="en-GB" dirty="0" err="1">
                <a:latin typeface="Courier"/>
                <a:cs typeface="Courier"/>
              </a:rPr>
              <a:t>root</a:t>
            </a:r>
            <a:r>
              <a:rPr lang="en-GB" dirty="0">
                <a:latin typeface="Courier"/>
                <a:cs typeface="Courier"/>
              </a:rPr>
              <a:t>       0 Sep 29 09:28 Sentinel2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51520" y="1124744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Mount the virtual file-system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Check</a:t>
            </a:r>
            <a:r>
              <a:rPr lang="it-IT" dirty="0" smtClean="0"/>
              <a:t> the </a:t>
            </a:r>
            <a:r>
              <a:rPr lang="it-IT" dirty="0" err="1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with the </a:t>
            </a:r>
            <a:r>
              <a:rPr lang="it-IT" dirty="0" err="1" smtClean="0"/>
              <a:t>virtual</a:t>
            </a:r>
            <a:r>
              <a:rPr lang="it-IT" dirty="0" smtClean="0"/>
              <a:t> file-</a:t>
            </a:r>
            <a:r>
              <a:rPr lang="it-IT" dirty="0" err="1" smtClean="0"/>
              <a:t>system</a:t>
            </a:r>
            <a:endParaRPr lang="en-GB" dirty="0"/>
          </a:p>
        </p:txBody>
      </p:sp>
      <p:sp>
        <p:nvSpPr>
          <p:cNvPr id="3" name="Rectángulo 4"/>
          <p:cNvSpPr/>
          <p:nvPr/>
        </p:nvSpPr>
        <p:spPr>
          <a:xfrm>
            <a:off x="252616" y="1700808"/>
            <a:ext cx="82089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~/</a:t>
            </a:r>
            <a:r>
              <a:rPr lang="en-GB" dirty="0" err="1">
                <a:latin typeface="Courier"/>
                <a:cs typeface="Courier"/>
              </a:rPr>
              <a:t>onedata</a:t>
            </a:r>
            <a:r>
              <a:rPr lang="en-GB" dirty="0">
                <a:latin typeface="Courier"/>
                <a:cs typeface="Courier"/>
              </a:rPr>
              <a:t>$ cd </a:t>
            </a:r>
            <a:r>
              <a:rPr lang="en-GB" dirty="0" err="1">
                <a:latin typeface="Courier"/>
                <a:cs typeface="Courier"/>
              </a:rPr>
              <a:t>MySpaceX</a:t>
            </a:r>
            <a:r>
              <a:rPr lang="en-GB" dirty="0">
                <a:latin typeface="Courier"/>
                <a:cs typeface="Courier"/>
              </a:rPr>
              <a:t>/</a:t>
            </a:r>
          </a:p>
          <a:p>
            <a:r>
              <a:rPr lang="en-GB" dirty="0">
                <a:latin typeface="Courier"/>
                <a:cs typeface="Courier"/>
              </a:rPr>
              <a:t>ubuntu@stoor168:~/</a:t>
            </a:r>
            <a:r>
              <a:rPr lang="en-GB" dirty="0" err="1">
                <a:latin typeface="Courier"/>
                <a:cs typeface="Courier"/>
              </a:rPr>
              <a:t>onedata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MySpaceX</a:t>
            </a:r>
            <a:r>
              <a:rPr lang="en-GB" dirty="0">
                <a:latin typeface="Courier"/>
                <a:cs typeface="Courier"/>
              </a:rPr>
              <a:t>$ cat TestOneClient.txt </a:t>
            </a:r>
          </a:p>
          <a:p>
            <a:r>
              <a:rPr lang="en-GB" dirty="0">
                <a:latin typeface="Courier"/>
                <a:cs typeface="Courier"/>
              </a:rPr>
              <a:t>my first test with </a:t>
            </a:r>
            <a:r>
              <a:rPr lang="en-GB" dirty="0" err="1">
                <a:latin typeface="Courier"/>
                <a:cs typeface="Courier"/>
              </a:rPr>
              <a:t>OneClient</a:t>
            </a:r>
            <a:r>
              <a:rPr lang="en-GB" dirty="0" smtClean="0">
                <a:latin typeface="Courier"/>
                <a:cs typeface="Courier"/>
              </a:rPr>
              <a:t>.</a:t>
            </a:r>
            <a:endParaRPr lang="en-GB" dirty="0">
              <a:latin typeface="Courier"/>
              <a:cs typeface="Courier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18273"/>
            <a:ext cx="5591175" cy="2943225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51520" y="1124744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Create a new file under </a:t>
            </a:r>
            <a:r>
              <a:rPr lang="it-IT" sz="2800" dirty="0" err="1" smtClean="0"/>
              <a:t>your</a:t>
            </a:r>
            <a:r>
              <a:rPr lang="it-IT" sz="2800" dirty="0" smtClean="0"/>
              <a:t> </a:t>
            </a:r>
            <a:r>
              <a:rPr lang="it-IT" sz="2800" dirty="0" err="1" smtClean="0"/>
              <a:t>space</a:t>
            </a:r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Go back to the web </a:t>
            </a:r>
            <a:r>
              <a:rPr lang="it-IT" sz="2800" dirty="0" err="1" smtClean="0"/>
              <a:t>interface</a:t>
            </a:r>
            <a:r>
              <a:rPr lang="it-IT" sz="2800" dirty="0" smtClean="0"/>
              <a:t> and download the new file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51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Unmount</a:t>
            </a:r>
            <a:r>
              <a:rPr lang="it-IT" dirty="0" smtClean="0"/>
              <a:t> the </a:t>
            </a:r>
            <a:r>
              <a:rPr lang="it-IT" dirty="0" err="1" smtClean="0"/>
              <a:t>virtual</a:t>
            </a:r>
            <a:r>
              <a:rPr lang="it-IT" dirty="0" smtClean="0"/>
              <a:t> file-</a:t>
            </a:r>
            <a:r>
              <a:rPr lang="it-IT" dirty="0" err="1" smtClean="0"/>
              <a:t>system</a:t>
            </a:r>
            <a:endParaRPr lang="en-GB" dirty="0"/>
          </a:p>
        </p:txBody>
      </p:sp>
      <p:sp>
        <p:nvSpPr>
          <p:cNvPr id="3" name="Rectángulo 4"/>
          <p:cNvSpPr/>
          <p:nvPr/>
        </p:nvSpPr>
        <p:spPr>
          <a:xfrm>
            <a:off x="395536" y="162880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fusermount</a:t>
            </a:r>
            <a:r>
              <a:rPr lang="en-GB" dirty="0">
                <a:latin typeface="Courier"/>
                <a:cs typeface="Courier"/>
              </a:rPr>
              <a:t> -u /</a:t>
            </a:r>
            <a:r>
              <a:rPr lang="en-GB" dirty="0" smtClean="0">
                <a:latin typeface="Courier"/>
                <a:cs typeface="Courier"/>
              </a:rPr>
              <a:t>home/</a:t>
            </a:r>
            <a:r>
              <a:rPr lang="en-GB" dirty="0" err="1" smtClean="0">
                <a:latin typeface="Courier"/>
                <a:cs typeface="Courier"/>
              </a:rPr>
              <a:t>ubuntu</a:t>
            </a:r>
            <a:r>
              <a:rPr lang="en-GB" dirty="0" smtClean="0">
                <a:latin typeface="Courier"/>
                <a:cs typeface="Courier"/>
              </a:rPr>
              <a:t>/</a:t>
            </a:r>
            <a:r>
              <a:rPr lang="en-GB" dirty="0" err="1" smtClean="0">
                <a:latin typeface="Courier"/>
                <a:cs typeface="Courier"/>
              </a:rPr>
              <a:t>onedata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073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114920" y="3429000"/>
            <a:ext cx="6697080" cy="1369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280" y="2421408"/>
            <a:ext cx="820620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Exercise 4</a:t>
            </a:r>
            <a:endParaRPr lang="nl-NL"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Share your data</a:t>
            </a:r>
            <a:endParaRPr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91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Share </a:t>
            </a:r>
            <a:r>
              <a:rPr lang="it-IT" dirty="0" err="1" smtClean="0"/>
              <a:t>your</a:t>
            </a:r>
            <a:r>
              <a:rPr lang="it-IT" dirty="0" smtClean="0"/>
              <a:t> data!</a:t>
            </a:r>
            <a:endParaRPr lang="en-GB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Go to the </a:t>
            </a:r>
            <a:r>
              <a:rPr lang="en-GB" dirty="0" err="1" smtClean="0"/>
              <a:t>Oneprovider</a:t>
            </a:r>
            <a:r>
              <a:rPr lang="en-GB" dirty="0" smtClean="0"/>
              <a:t> interface and generate space join token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en-GB" dirty="0"/>
          </a:p>
        </p:txBody>
      </p:sp>
      <p:pic>
        <p:nvPicPr>
          <p:cNvPr id="3" name="Obraz 2" descr="Screen Shot 2016-09-29 at 15.25.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364130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EGI </a:t>
            </a:r>
            <a:r>
              <a:rPr lang="pl-PL" dirty="0" err="1" smtClean="0"/>
              <a:t>DataHub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EGI </a:t>
            </a:r>
            <a:r>
              <a:rPr lang="pl-PL" sz="2800" dirty="0" smtClean="0"/>
              <a:t>DataHub</a:t>
            </a:r>
            <a:endParaRPr lang="it-IT" sz="2800" dirty="0" smtClean="0"/>
          </a:p>
          <a:p>
            <a:pPr lvl="1"/>
            <a:r>
              <a:rPr lang="pl-PL" sz="2400" dirty="0" smtClean="0"/>
              <a:t>single </a:t>
            </a:r>
            <a:r>
              <a:rPr lang="pl-PL" sz="2400" dirty="0"/>
              <a:t>point of entry for </a:t>
            </a:r>
            <a:r>
              <a:rPr lang="pl-PL" sz="2400" dirty="0" smtClean="0"/>
              <a:t>Data </a:t>
            </a:r>
            <a:r>
              <a:rPr lang="pl-PL" sz="2400" dirty="0"/>
              <a:t>sets published and managed on EGI federated </a:t>
            </a:r>
            <a:r>
              <a:rPr lang="pl-PL" sz="2400" dirty="0" smtClean="0"/>
              <a:t>infrastructure</a:t>
            </a:r>
            <a:endParaRPr lang="it-IT" sz="2400" dirty="0" smtClean="0"/>
          </a:p>
          <a:p>
            <a:pPr lvl="1"/>
            <a:r>
              <a:rPr lang="pl-PL" sz="2400" dirty="0" smtClean="0"/>
              <a:t>provides access to</a:t>
            </a:r>
            <a:endParaRPr lang="it-IT" sz="2400" dirty="0" smtClean="0"/>
          </a:p>
          <a:p>
            <a:pPr lvl="2"/>
            <a:r>
              <a:rPr lang="pl-PL" sz="2000" dirty="0" smtClean="0"/>
              <a:t>reference </a:t>
            </a:r>
            <a:r>
              <a:rPr lang="pl-PL" sz="2000" dirty="0"/>
              <a:t>scientific data of public </a:t>
            </a:r>
            <a:r>
              <a:rPr lang="pl-PL" sz="2000" dirty="0" smtClean="0"/>
              <a:t>interest</a:t>
            </a:r>
            <a:endParaRPr lang="it-IT" sz="2000" dirty="0" smtClean="0"/>
          </a:p>
          <a:p>
            <a:pPr lvl="2"/>
            <a:r>
              <a:rPr lang="pl-PL" sz="2000" dirty="0" smtClean="0"/>
              <a:t>hosts </a:t>
            </a:r>
            <a:r>
              <a:rPr lang="pl-PL" sz="2000" dirty="0"/>
              <a:t>experimental or temporary scientific </a:t>
            </a:r>
            <a:r>
              <a:rPr lang="pl-PL" sz="2000" dirty="0" smtClean="0"/>
              <a:t>data</a:t>
            </a:r>
            <a:endParaRPr lang="it-IT" sz="2000" dirty="0" smtClean="0"/>
          </a:p>
          <a:p>
            <a:pPr lvl="1"/>
            <a:r>
              <a:rPr lang="it-IT" sz="2400" dirty="0" err="1" smtClean="0"/>
              <a:t>supports</a:t>
            </a:r>
            <a:r>
              <a:rPr lang="it-IT" sz="2400" dirty="0" smtClean="0"/>
              <a:t> </a:t>
            </a:r>
            <a:r>
              <a:rPr lang="it-IT" sz="2400" dirty="0"/>
              <a:t>fine-</a:t>
            </a:r>
            <a:r>
              <a:rPr lang="it-IT" sz="2400" dirty="0" err="1"/>
              <a:t>graind</a:t>
            </a:r>
            <a:r>
              <a:rPr lang="it-IT" sz="2400" dirty="0"/>
              <a:t> </a:t>
            </a:r>
            <a:r>
              <a:rPr lang="it-IT" sz="2400" dirty="0" err="1"/>
              <a:t>access</a:t>
            </a:r>
            <a:r>
              <a:rPr lang="it-IT" sz="2400" dirty="0"/>
              <a:t> </a:t>
            </a:r>
            <a:r>
              <a:rPr lang="it-IT" sz="2400" dirty="0" err="1"/>
              <a:t>policies</a:t>
            </a:r>
            <a:endParaRPr lang="pl-PL" sz="2400" dirty="0"/>
          </a:p>
          <a:p>
            <a:endParaRPr lang="pl-PL" sz="28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29-9-2016</a:t>
            </a:fld>
            <a:endParaRPr lang="nl-N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4" y="6525344"/>
            <a:ext cx="4149725" cy="332656"/>
          </a:xfrm>
        </p:spPr>
        <p:txBody>
          <a:bodyPr/>
          <a:lstStyle/>
          <a:p>
            <a:r>
              <a:rPr lang="en-US" noProof="0" dirty="0" smtClean="0"/>
              <a:t>DI4R Digital Infrastructures for Research, September 2016, Krakow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8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1520" y="126876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it-IT" sz="4000" dirty="0" err="1"/>
              <a:t>Give</a:t>
            </a:r>
            <a:r>
              <a:rPr lang="it-IT" sz="4000" dirty="0"/>
              <a:t> </a:t>
            </a:r>
            <a:r>
              <a:rPr lang="it-IT" sz="4000" dirty="0" err="1"/>
              <a:t>it</a:t>
            </a:r>
            <a:r>
              <a:rPr lang="it-IT" sz="4000" dirty="0"/>
              <a:t> to </a:t>
            </a:r>
            <a:r>
              <a:rPr lang="it-IT" sz="4000" dirty="0" err="1"/>
              <a:t>another</a:t>
            </a:r>
            <a:r>
              <a:rPr lang="it-IT" sz="4000" dirty="0"/>
              <a:t> </a:t>
            </a:r>
            <a:r>
              <a:rPr lang="it-IT" sz="4000" dirty="0" err="1" smtClean="0"/>
              <a:t>group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170740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1520" y="126876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it-IT" sz="4000" dirty="0" smtClean="0"/>
              <a:t>Copy the </a:t>
            </a:r>
            <a:r>
              <a:rPr lang="it-IT" sz="4000" dirty="0" err="1" smtClean="0"/>
              <a:t>invite</a:t>
            </a:r>
            <a:r>
              <a:rPr lang="it-IT" sz="4000" dirty="0" smtClean="0"/>
              <a:t> </a:t>
            </a:r>
            <a:r>
              <a:rPr lang="it-IT" sz="4000" dirty="0" err="1" smtClean="0"/>
              <a:t>user</a:t>
            </a:r>
            <a:r>
              <a:rPr lang="it-IT" sz="4000" dirty="0" smtClean="0"/>
              <a:t> </a:t>
            </a:r>
            <a:r>
              <a:rPr lang="it-IT" sz="4000" dirty="0" err="1" smtClean="0"/>
              <a:t>token</a:t>
            </a:r>
            <a:endParaRPr lang="it-IT" sz="4000" dirty="0"/>
          </a:p>
        </p:txBody>
      </p:sp>
      <p:pic>
        <p:nvPicPr>
          <p:cNvPr id="3" name="Obraz 2" descr="Screen Shot 2016-09-29 at 15.25.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120680" cy="43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6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1520" y="126876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it-IT" sz="3200" dirty="0" err="1"/>
              <a:t>Give</a:t>
            </a:r>
            <a:r>
              <a:rPr lang="it-IT" sz="3200" dirty="0"/>
              <a:t> </a:t>
            </a:r>
            <a:r>
              <a:rPr lang="it-IT" sz="3200" dirty="0" err="1"/>
              <a:t>it</a:t>
            </a:r>
            <a:r>
              <a:rPr lang="it-IT" sz="3200" dirty="0"/>
              <a:t> to </a:t>
            </a:r>
            <a:r>
              <a:rPr lang="it-IT" sz="3200" dirty="0" err="1"/>
              <a:t>another</a:t>
            </a:r>
            <a:r>
              <a:rPr lang="it-IT" sz="3200" dirty="0"/>
              <a:t> </a:t>
            </a:r>
            <a:r>
              <a:rPr lang="it-IT" sz="3200" dirty="0" err="1" smtClean="0"/>
              <a:t>group</a:t>
            </a:r>
            <a:r>
              <a:rPr lang="it-IT" sz="3200" dirty="0" smtClean="0"/>
              <a:t> </a:t>
            </a:r>
            <a:r>
              <a:rPr lang="it-IT" sz="3200" dirty="0" err="1" smtClean="0"/>
              <a:t>who</a:t>
            </a:r>
            <a:r>
              <a:rPr lang="it-IT" sz="3200" dirty="0" smtClean="0"/>
              <a:t> </a:t>
            </a:r>
            <a:r>
              <a:rPr lang="it-IT" sz="3200" dirty="0" err="1" smtClean="0"/>
              <a:t>should</a:t>
            </a:r>
            <a:r>
              <a:rPr lang="it-IT" sz="3200" dirty="0" smtClean="0"/>
              <a:t> join </a:t>
            </a:r>
            <a:r>
              <a:rPr lang="it-IT" sz="3200" dirty="0" err="1" smtClean="0"/>
              <a:t>your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endParaRPr lang="it-IT" sz="3200" dirty="0"/>
          </a:p>
        </p:txBody>
      </p:sp>
      <p:pic>
        <p:nvPicPr>
          <p:cNvPr id="3" name="Obraz 2" descr="Screen Shot 2016-09-29 at 15.29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2759357" cy="3933056"/>
          </a:xfrm>
          <a:prstGeom prst="rect">
            <a:avLst/>
          </a:prstGeom>
        </p:spPr>
      </p:pic>
      <p:sp>
        <p:nvSpPr>
          <p:cNvPr id="6" name="Freccia a destra 6"/>
          <p:cNvSpPr/>
          <p:nvPr/>
        </p:nvSpPr>
        <p:spPr>
          <a:xfrm rot="10800000">
            <a:off x="2195736" y="2945562"/>
            <a:ext cx="1304714" cy="483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 descr="Screen Shot 2016-09-29 at 15.31.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5254044" cy="3933056"/>
          </a:xfrm>
          <a:prstGeom prst="rect">
            <a:avLst/>
          </a:prstGeom>
        </p:spPr>
      </p:pic>
      <p:sp>
        <p:nvSpPr>
          <p:cNvPr id="9" name="Freccia a destra 6"/>
          <p:cNvSpPr/>
          <p:nvPr/>
        </p:nvSpPr>
        <p:spPr>
          <a:xfrm rot="5400000">
            <a:off x="6537626" y="3479598"/>
            <a:ext cx="1304714" cy="483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3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Training testbed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Testbed</a:t>
            </a:r>
            <a:endParaRPr lang="en-GB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Central </a:t>
            </a:r>
            <a:r>
              <a:rPr lang="pl-PL" dirty="0"/>
              <a:t>EGI DataHub</a:t>
            </a:r>
            <a:endParaRPr lang="it-IT" dirty="0"/>
          </a:p>
          <a:p>
            <a:pPr lvl="1"/>
            <a:r>
              <a:rPr lang="it-IT" sz="2400" dirty="0"/>
              <a:t>d</a:t>
            </a:r>
            <a:r>
              <a:rPr lang="it-IT" sz="2400" dirty="0" smtClean="0"/>
              <a:t>atahub.egi.eu</a:t>
            </a:r>
          </a:p>
          <a:p>
            <a:r>
              <a:rPr lang="it-IT" dirty="0" smtClean="0"/>
              <a:t>5 </a:t>
            </a:r>
            <a:r>
              <a:rPr lang="it-IT" dirty="0" err="1" smtClean="0"/>
              <a:t>pre-installed</a:t>
            </a:r>
            <a:r>
              <a:rPr lang="it-IT" dirty="0" smtClean="0"/>
              <a:t> providers </a:t>
            </a:r>
            <a:r>
              <a:rPr lang="it-IT" dirty="0" err="1" smtClean="0"/>
              <a:t>available</a:t>
            </a:r>
            <a:r>
              <a:rPr lang="it-IT" dirty="0" smtClean="0"/>
              <a:t> for </a:t>
            </a:r>
            <a:r>
              <a:rPr lang="it-IT" dirty="0" err="1" smtClean="0"/>
              <a:t>you</a:t>
            </a:r>
            <a:endParaRPr lang="it-IT" dirty="0" smtClean="0"/>
          </a:p>
          <a:p>
            <a:pPr lvl="1"/>
            <a:r>
              <a:rPr lang="it-IT" sz="2400" dirty="0" err="1"/>
              <a:t>d</a:t>
            </a:r>
            <a:r>
              <a:rPr lang="it-IT" sz="2400" dirty="0" err="1" smtClean="0"/>
              <a:t>eployed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the EGI </a:t>
            </a:r>
            <a:r>
              <a:rPr lang="it-IT" sz="2400" dirty="0" err="1" smtClean="0"/>
              <a:t>Federated</a:t>
            </a:r>
            <a:r>
              <a:rPr lang="it-IT" sz="2400" dirty="0" smtClean="0"/>
              <a:t> </a:t>
            </a:r>
            <a:r>
              <a:rPr lang="it-IT" sz="2400" dirty="0" err="1" smtClean="0"/>
              <a:t>Cloud</a:t>
            </a:r>
            <a:endParaRPr lang="it-IT" sz="2400" dirty="0" smtClean="0"/>
          </a:p>
          <a:p>
            <a:pPr lvl="1"/>
            <a:r>
              <a:rPr lang="it-IT" sz="2400" dirty="0" smtClean="0"/>
              <a:t>5 </a:t>
            </a:r>
            <a:r>
              <a:rPr lang="it-IT" sz="2400" dirty="0" err="1" smtClean="0"/>
              <a:t>groups</a:t>
            </a:r>
            <a:r>
              <a:rPr lang="it-IT" sz="2400" dirty="0" smtClean="0"/>
              <a:t> to be </a:t>
            </a:r>
            <a:r>
              <a:rPr lang="it-IT" sz="2400" dirty="0" err="1" smtClean="0"/>
              <a:t>formed</a:t>
            </a:r>
            <a:endParaRPr lang="it-IT" sz="2400" dirty="0" smtClean="0"/>
          </a:p>
          <a:p>
            <a:pPr lvl="1"/>
            <a:r>
              <a:rPr lang="it-IT" sz="2400" dirty="0" smtClean="0"/>
              <a:t>1 provider </a:t>
            </a:r>
            <a:r>
              <a:rPr lang="it-IT" sz="2400" dirty="0" err="1" smtClean="0"/>
              <a:t>will</a:t>
            </a:r>
            <a:r>
              <a:rPr lang="it-IT" sz="2400" dirty="0" smtClean="0"/>
              <a:t> be </a:t>
            </a:r>
            <a:r>
              <a:rPr lang="it-IT" sz="2400" dirty="0" err="1" smtClean="0"/>
              <a:t>assigned</a:t>
            </a:r>
            <a:r>
              <a:rPr lang="it-IT" sz="2400" dirty="0" smtClean="0"/>
              <a:t> 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group</a:t>
            </a:r>
            <a:endParaRPr lang="it-IT" sz="2400" dirty="0" smtClean="0"/>
          </a:p>
          <a:p>
            <a:r>
              <a:rPr lang="it-IT" dirty="0" smtClean="0"/>
              <a:t>Access via </a:t>
            </a:r>
            <a:r>
              <a:rPr lang="it-IT" dirty="0" err="1" smtClean="0"/>
              <a:t>ssh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a </a:t>
            </a:r>
            <a:r>
              <a:rPr lang="it-IT" dirty="0" err="1" smtClean="0"/>
              <a:t>key</a:t>
            </a:r>
            <a:endParaRPr lang="it-IT" dirty="0" smtClean="0"/>
          </a:p>
          <a:p>
            <a:pPr lvl="1"/>
            <a:r>
              <a:rPr lang="it-IT" sz="2400" dirty="0" smtClean="0"/>
              <a:t>IP and </a:t>
            </a:r>
            <a:r>
              <a:rPr lang="it-IT" sz="2400" dirty="0" err="1" smtClean="0"/>
              <a:t>credentials</a:t>
            </a:r>
            <a:r>
              <a:rPr lang="it-IT" sz="2400" dirty="0" smtClean="0"/>
              <a:t> to </a:t>
            </a:r>
            <a:r>
              <a:rPr lang="it-IT" sz="2400" dirty="0" err="1" smtClean="0"/>
              <a:t>access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be </a:t>
            </a:r>
            <a:r>
              <a:rPr lang="it-IT" sz="2400" dirty="0" err="1" smtClean="0"/>
              <a:t>given</a:t>
            </a:r>
            <a:r>
              <a:rPr lang="it-IT" sz="2400" dirty="0" smtClean="0"/>
              <a:t> 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group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493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114920" y="3429000"/>
            <a:ext cx="6697080" cy="1369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280" y="2421408"/>
            <a:ext cx="820620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Excercise 1</a:t>
            </a:r>
            <a:endParaRPr lang="nl-NL"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Access Copernicus Data stored in the EGI DataHub</a:t>
            </a:r>
            <a:endParaRPr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3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you have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Login to the EGI </a:t>
            </a:r>
            <a:r>
              <a:rPr lang="en-US" dirty="0" err="1" smtClean="0"/>
              <a:t>DataHub</a:t>
            </a:r>
            <a:endParaRPr lang="en-US" dirty="0" smtClean="0"/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You can use your EGI SSO or your institute </a:t>
            </a:r>
            <a:r>
              <a:rPr lang="en-US" dirty="0" err="1" smtClean="0"/>
              <a:t>IdP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the </a:t>
            </a:r>
            <a:r>
              <a:rPr lang="en-US" dirty="0" err="1" smtClean="0"/>
              <a:t>PlGrid</a:t>
            </a:r>
            <a:r>
              <a:rPr lang="en-US" dirty="0" smtClean="0"/>
              <a:t> provider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some Copernicus files</a:t>
            </a:r>
            <a:endParaRPr lang="en-GB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1</a:t>
            </a:r>
            <a:br>
              <a:rPr lang="en-US" dirty="0" smtClean="0"/>
            </a:br>
            <a:r>
              <a:rPr lang="en-US" dirty="0" smtClean="0"/>
              <a:t>Access Copernicus Data in the EGI </a:t>
            </a:r>
            <a:r>
              <a:rPr lang="en-US" dirty="0" err="1" smtClean="0"/>
              <a:t>DataHub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EGI </a:t>
            </a:r>
            <a:r>
              <a:rPr lang="en-GB" noProof="0" dirty="0" err="1" smtClean="0"/>
              <a:t>DataHub</a:t>
            </a:r>
            <a:r>
              <a:rPr lang="en-GB" noProof="0" dirty="0" smtClean="0"/>
              <a:t> (1)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784400"/>
          </a:xfrm>
        </p:spPr>
        <p:txBody>
          <a:bodyPr/>
          <a:lstStyle/>
          <a:p>
            <a:r>
              <a:rPr lang="en-GB" noProof="0" dirty="0" smtClean="0"/>
              <a:t>Open your browser and go to 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datahub.egi.eu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5324964" cy="4036469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076056" y="5191195"/>
            <a:ext cx="1423906" cy="914325"/>
            <a:chOff x="5076056" y="5191195"/>
            <a:chExt cx="1423906" cy="914325"/>
          </a:xfrm>
        </p:grpSpPr>
        <p:sp>
          <p:nvSpPr>
            <p:cNvPr id="8" name="Freccia a destra 7"/>
            <p:cNvSpPr/>
            <p:nvPr/>
          </p:nvSpPr>
          <p:spPr>
            <a:xfrm rot="10800000">
              <a:off x="5076056" y="5622082"/>
              <a:ext cx="1304714" cy="4834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158826" y="5191195"/>
              <a:ext cx="13411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b="1" dirty="0" smtClean="0"/>
                <a:t>Select EGI</a:t>
              </a:r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90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into the EGI </a:t>
            </a:r>
            <a:r>
              <a:rPr lang="en-GB" dirty="0" err="1" smtClean="0"/>
              <a:t>DataHub</a:t>
            </a:r>
            <a:r>
              <a:rPr lang="en-GB" dirty="0" smtClean="0"/>
              <a:t> (2)</a:t>
            </a:r>
            <a:endParaRPr lang="en-GB" dirty="0"/>
          </a:p>
        </p:txBody>
      </p:sp>
      <p:grpSp>
        <p:nvGrpSpPr>
          <p:cNvPr id="6" name="Gruppo 5"/>
          <p:cNvGrpSpPr/>
          <p:nvPr/>
        </p:nvGrpSpPr>
        <p:grpSpPr>
          <a:xfrm>
            <a:off x="11701" y="1196752"/>
            <a:ext cx="9029700" cy="4933950"/>
            <a:chOff x="11701" y="1196752"/>
            <a:chExt cx="9029700" cy="493395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1" y="1196752"/>
              <a:ext cx="9029700" cy="4933950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4139952" y="3203883"/>
              <a:ext cx="34011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b="1" dirty="0" err="1" smtClean="0"/>
                <a:t>Choose</a:t>
              </a:r>
              <a:r>
                <a:rPr lang="it-IT" sz="2200" b="1" dirty="0" smtClean="0"/>
                <a:t> EGI SSO or </a:t>
              </a:r>
              <a:r>
                <a:rPr lang="it-IT" sz="2200" b="1" dirty="0" err="1" smtClean="0"/>
                <a:t>your</a:t>
              </a:r>
              <a:r>
                <a:rPr lang="it-IT" sz="2200" b="1" dirty="0" smtClean="0"/>
                <a:t> IDP</a:t>
              </a:r>
              <a:endParaRPr lang="en-GB" sz="2200" b="1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696914" y="1221408"/>
            <a:ext cx="5571288" cy="5067300"/>
            <a:chOff x="2696914" y="1221408"/>
            <a:chExt cx="5571288" cy="50673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6914" y="1221408"/>
              <a:ext cx="2886075" cy="506730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4587288" y="2048738"/>
              <a:ext cx="36809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b="1" dirty="0" err="1" smtClean="0"/>
                <a:t>Insert</a:t>
              </a:r>
              <a:r>
                <a:rPr lang="it-IT" sz="2200" b="1" dirty="0" smtClean="0"/>
                <a:t> </a:t>
              </a:r>
              <a:r>
                <a:rPr lang="it-IT" sz="2200" b="1" dirty="0" err="1" smtClean="0"/>
                <a:t>your</a:t>
              </a:r>
              <a:r>
                <a:rPr lang="it-IT" sz="2200" b="1" dirty="0" smtClean="0"/>
                <a:t> username and password</a:t>
              </a:r>
              <a:endParaRPr lang="en-GB" sz="2200" b="1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378538" y="1198953"/>
            <a:ext cx="6296025" cy="5219700"/>
            <a:chOff x="1378538" y="1198953"/>
            <a:chExt cx="6296025" cy="521970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8538" y="1198953"/>
              <a:ext cx="6296025" cy="5219700"/>
            </a:xfrm>
            <a:prstGeom prst="rect">
              <a:avLst/>
            </a:prstGeom>
          </p:spPr>
        </p:pic>
        <p:grpSp>
          <p:nvGrpSpPr>
            <p:cNvPr id="10" name="Gruppo 9"/>
            <p:cNvGrpSpPr/>
            <p:nvPr/>
          </p:nvGrpSpPr>
          <p:grpSpPr>
            <a:xfrm>
              <a:off x="5220072" y="5216377"/>
              <a:ext cx="1751313" cy="914325"/>
              <a:chOff x="5052012" y="5191195"/>
              <a:chExt cx="1751313" cy="914325"/>
            </a:xfrm>
          </p:grpSpPr>
          <p:sp>
            <p:nvSpPr>
              <p:cNvPr id="11" name="Freccia a destra 10"/>
              <p:cNvSpPr/>
              <p:nvPr/>
            </p:nvSpPr>
            <p:spPr>
              <a:xfrm rot="10800000">
                <a:off x="5076056" y="5622082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5052012" y="5191195"/>
                <a:ext cx="17513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/>
                  <a:t>Select </a:t>
                </a:r>
                <a:r>
                  <a:rPr lang="it-IT" sz="2200" b="1" dirty="0" err="1"/>
                  <a:t>A</a:t>
                </a:r>
                <a:r>
                  <a:rPr lang="it-IT" sz="2200" b="1" dirty="0" err="1" smtClean="0"/>
                  <a:t>ccept</a:t>
                </a:r>
                <a:endParaRPr lang="en-GB" sz="2200" b="1" dirty="0"/>
              </a:p>
            </p:txBody>
          </p:sp>
        </p:grpSp>
      </p:grpSp>
      <p:grpSp>
        <p:nvGrpSpPr>
          <p:cNvPr id="20" name="Gruppo 19"/>
          <p:cNvGrpSpPr/>
          <p:nvPr/>
        </p:nvGrpSpPr>
        <p:grpSpPr>
          <a:xfrm>
            <a:off x="179512" y="1434754"/>
            <a:ext cx="9100921" cy="4400032"/>
            <a:chOff x="179512" y="1434754"/>
            <a:chExt cx="9100921" cy="4400032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434754"/>
              <a:ext cx="9100921" cy="4400032"/>
            </a:xfrm>
            <a:prstGeom prst="rect">
              <a:avLst/>
            </a:prstGeom>
          </p:spPr>
        </p:pic>
        <p:grpSp>
          <p:nvGrpSpPr>
            <p:cNvPr id="16" name="Gruppo 15"/>
            <p:cNvGrpSpPr/>
            <p:nvPr/>
          </p:nvGrpSpPr>
          <p:grpSpPr>
            <a:xfrm>
              <a:off x="1340185" y="3450778"/>
              <a:ext cx="1330685" cy="914325"/>
              <a:chOff x="5052012" y="5191195"/>
              <a:chExt cx="1330685" cy="914325"/>
            </a:xfrm>
          </p:grpSpPr>
          <p:sp>
            <p:nvSpPr>
              <p:cNvPr id="17" name="Freccia a destra 16"/>
              <p:cNvSpPr/>
              <p:nvPr/>
            </p:nvSpPr>
            <p:spPr>
              <a:xfrm rot="10800000">
                <a:off x="5076056" y="5622082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5052012" y="5191195"/>
                <a:ext cx="13306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/>
                  <a:t>Select Yes</a:t>
                </a:r>
                <a:endParaRPr lang="en-GB" sz="2200" b="1" dirty="0"/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251520" y="1390786"/>
            <a:ext cx="8640960" cy="3803067"/>
            <a:chOff x="251520" y="1390786"/>
            <a:chExt cx="8640960" cy="3803067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520" y="1707703"/>
              <a:ext cx="8640960" cy="3486150"/>
            </a:xfrm>
            <a:prstGeom prst="rect">
              <a:avLst/>
            </a:prstGeom>
          </p:spPr>
        </p:pic>
        <p:grpSp>
          <p:nvGrpSpPr>
            <p:cNvPr id="28" name="Gruppo 27"/>
            <p:cNvGrpSpPr/>
            <p:nvPr/>
          </p:nvGrpSpPr>
          <p:grpSpPr>
            <a:xfrm>
              <a:off x="5203450" y="1390786"/>
              <a:ext cx="2850652" cy="855002"/>
              <a:chOff x="5158826" y="2348880"/>
              <a:chExt cx="2850652" cy="855002"/>
            </a:xfrm>
          </p:grpSpPr>
          <p:sp>
            <p:nvSpPr>
              <p:cNvPr id="26" name="Freccia a destra 25"/>
              <p:cNvSpPr/>
              <p:nvPr/>
            </p:nvSpPr>
            <p:spPr>
              <a:xfrm>
                <a:off x="6577906" y="2720444"/>
                <a:ext cx="1304714" cy="483438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5158826" y="2348880"/>
                <a:ext cx="285065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err="1" smtClean="0"/>
                  <a:t>You</a:t>
                </a:r>
                <a:r>
                  <a:rPr lang="it-IT" sz="2200" b="1" dirty="0" smtClean="0"/>
                  <a:t> are </a:t>
                </a:r>
                <a:r>
                  <a:rPr lang="it-IT" sz="2200" b="1" dirty="0" err="1" smtClean="0"/>
                  <a:t>now</a:t>
                </a:r>
                <a:r>
                  <a:rPr lang="it-IT" sz="2200" b="1" dirty="0" smtClean="0"/>
                  <a:t> </a:t>
                </a:r>
                <a:r>
                  <a:rPr lang="it-IT" sz="2200" b="1" dirty="0" err="1" smtClean="0"/>
                  <a:t>logged</a:t>
                </a:r>
                <a:r>
                  <a:rPr lang="it-IT" sz="2200" b="1" dirty="0" smtClean="0"/>
                  <a:t> in!</a:t>
                </a:r>
                <a:endParaRPr lang="en-GB" sz="2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4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21222</TotalTime>
  <Words>889</Words>
  <Application>Microsoft Office PowerPoint</Application>
  <PresentationFormat>Presentazione su schermo (4:3)</PresentationFormat>
  <Paragraphs>163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</vt:lpstr>
      <vt:lpstr>Segoe UI</vt:lpstr>
      <vt:lpstr>Verdana</vt:lpstr>
      <vt:lpstr>Engage</vt:lpstr>
      <vt:lpstr>EGI Powerpoint Presentation (body)</vt:lpstr>
      <vt:lpstr>EGI Powerpoint Presentation (closing)</vt:lpstr>
      <vt:lpstr>EGI DataHub Training</vt:lpstr>
      <vt:lpstr>Outline</vt:lpstr>
      <vt:lpstr>EGI DataHub</vt:lpstr>
      <vt:lpstr>Training testbed</vt:lpstr>
      <vt:lpstr>Testbed</vt:lpstr>
      <vt:lpstr>Presentazione standard di PowerPoint</vt:lpstr>
      <vt:lpstr>Exercise 1 Access Copernicus Data in the EGI DataHub</vt:lpstr>
      <vt:lpstr>Log into the EGI DataHub (1)</vt:lpstr>
      <vt:lpstr>Log into the EGI DataHub (2)</vt:lpstr>
      <vt:lpstr>Access Copernicus Data</vt:lpstr>
      <vt:lpstr>Provider view</vt:lpstr>
      <vt:lpstr>Presentazione standard di PowerPoint</vt:lpstr>
      <vt:lpstr>Exercise 2 Create a new space in the EGI DataHub</vt:lpstr>
      <vt:lpstr>Create a new space</vt:lpstr>
      <vt:lpstr>Support the new space with your provider</vt:lpstr>
      <vt:lpstr>Support the new space with your provider (1)</vt:lpstr>
      <vt:lpstr>Support the new space with your provider (2)</vt:lpstr>
      <vt:lpstr>Upload data in the new space (1)</vt:lpstr>
      <vt:lpstr>Upload data in the new space (2)</vt:lpstr>
      <vt:lpstr>Upload data in the new space (3)</vt:lpstr>
      <vt:lpstr>Presentazione standard di PowerPoint</vt:lpstr>
      <vt:lpstr>Exercise 3 Access data with OneClient</vt:lpstr>
      <vt:lpstr>Get an access token</vt:lpstr>
      <vt:lpstr>Log into the OneProvider</vt:lpstr>
      <vt:lpstr>Mount the virtual file-system</vt:lpstr>
      <vt:lpstr>Work with the virtual file-system</vt:lpstr>
      <vt:lpstr>Unmount the virtual file-system</vt:lpstr>
      <vt:lpstr>Presentazione standard di PowerPoint</vt:lpstr>
      <vt:lpstr>Share your data!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dscardaci</cp:lastModifiedBy>
  <cp:revision>554</cp:revision>
  <cp:lastPrinted>2015-10-13T14:53:18Z</cp:lastPrinted>
  <dcterms:created xsi:type="dcterms:W3CDTF">2015-05-07T09:24:15Z</dcterms:created>
  <dcterms:modified xsi:type="dcterms:W3CDTF">2016-09-30T08:03:48Z</dcterms:modified>
</cp:coreProperties>
</file>