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2" r:id="rId1"/>
  </p:sldMasterIdLst>
  <p:notesMasterIdLst>
    <p:notesMasterId r:id="rId25"/>
  </p:notesMasterIdLst>
  <p:handoutMasterIdLst>
    <p:handoutMasterId r:id="rId26"/>
  </p:handoutMasterIdLst>
  <p:sldIdLst>
    <p:sldId id="269" r:id="rId2"/>
    <p:sldId id="279" r:id="rId3"/>
    <p:sldId id="290" r:id="rId4"/>
    <p:sldId id="277" r:id="rId5"/>
    <p:sldId id="293" r:id="rId6"/>
    <p:sldId id="294" r:id="rId7"/>
    <p:sldId id="284" r:id="rId8"/>
    <p:sldId id="285" r:id="rId9"/>
    <p:sldId id="287" r:id="rId10"/>
    <p:sldId id="289" r:id="rId11"/>
    <p:sldId id="288" r:id="rId12"/>
    <p:sldId id="286" r:id="rId13"/>
    <p:sldId id="295" r:id="rId14"/>
    <p:sldId id="296" r:id="rId15"/>
    <p:sldId id="291" r:id="rId16"/>
    <p:sldId id="298" r:id="rId17"/>
    <p:sldId id="297" r:id="rId18"/>
    <p:sldId id="300" r:id="rId19"/>
    <p:sldId id="299" r:id="rId20"/>
    <p:sldId id="282" r:id="rId21"/>
    <p:sldId id="274" r:id="rId22"/>
    <p:sldId id="275" r:id="rId23"/>
    <p:sldId id="276"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91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a:srgbClr val="382438"/>
    <a:srgbClr val="853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81302" autoAdjust="0"/>
  </p:normalViewPr>
  <p:slideViewPr>
    <p:cSldViewPr snapToGrid="0" snapToObjects="1">
      <p:cViewPr varScale="1">
        <p:scale>
          <a:sx n="55" d="100"/>
          <a:sy n="55" d="100"/>
        </p:scale>
        <p:origin x="-1668" y="-96"/>
      </p:cViewPr>
      <p:guideLst>
        <p:guide orient="horz" pos="2160"/>
        <p:guide pos="2915"/>
      </p:guideLst>
    </p:cSldViewPr>
  </p:slideViewPr>
  <p:outlineViewPr>
    <p:cViewPr>
      <p:scale>
        <a:sx n="33" d="100"/>
        <a:sy n="33" d="100"/>
      </p:scale>
      <p:origin x="0" y="676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2EEAFD-6E62-EA4B-8722-E7934E9B5BB3}" type="datetimeFigureOut">
              <a:rPr lang="en-US" smtClean="0"/>
              <a:t>9/30/2016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CBE779-A9C3-1247-8E38-C9C38EB6E835}" type="slidenum">
              <a:rPr lang="en-US" smtClean="0"/>
              <a:t>‹#›</a:t>
            </a:fld>
            <a:endParaRPr lang="en-US"/>
          </a:p>
        </p:txBody>
      </p:sp>
    </p:spTree>
    <p:extLst>
      <p:ext uri="{BB962C8B-B14F-4D97-AF65-F5344CB8AC3E}">
        <p14:creationId xmlns:p14="http://schemas.microsoft.com/office/powerpoint/2010/main" val="101850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A3B5D9-9486-4EC5-89B3-4D94BEACC1FE}" type="datetimeFigureOut">
              <a:rPr lang="en-US" smtClean="0"/>
              <a:pPr/>
              <a:t>9/30/2016</a:t>
            </a:fld>
            <a:endParaRPr lang="en-US"/>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2DF5B6-EFA8-409D-AD7A-924F880C880A}" type="slidenum">
              <a:rPr lang="en-US" smtClean="0"/>
              <a:pPr/>
              <a:t>‹#›</a:t>
            </a:fld>
            <a:endParaRPr lang="en-US"/>
          </a:p>
        </p:txBody>
      </p:sp>
    </p:spTree>
    <p:extLst>
      <p:ext uri="{BB962C8B-B14F-4D97-AF65-F5344CB8AC3E}">
        <p14:creationId xmlns:p14="http://schemas.microsoft.com/office/powerpoint/2010/main" val="3259100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83778-4B55-4695-9715-A31BA4C30C7F}" type="slidenum">
              <a:rPr lang="en-GB" smtClean="0"/>
              <a:t>1</a:t>
            </a:fld>
            <a:endParaRPr lang="en-GB"/>
          </a:p>
        </p:txBody>
      </p:sp>
    </p:spTree>
    <p:extLst>
      <p:ext uri="{BB962C8B-B14F-4D97-AF65-F5344CB8AC3E}">
        <p14:creationId xmlns:p14="http://schemas.microsoft.com/office/powerpoint/2010/main" val="267809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marine RIs support Acquisition, Curation and Publishing of Data. But if you look closer they focus and specialises on different phases of the data lifecycle. Some are more focused on acquisition, others on collecting and curating data from different sources, yet others will collate and process data from different domains.</a:t>
            </a:r>
          </a:p>
          <a:p>
            <a:r>
              <a:rPr lang="en-GB" sz="1200" kern="1200" dirty="0">
                <a:solidFill>
                  <a:schemeClr val="tx1"/>
                </a:solidFill>
                <a:effectLst/>
                <a:latin typeface="+mn-lt"/>
                <a:ea typeface="+mn-ea"/>
                <a:cs typeface="+mn-cs"/>
              </a:rPr>
              <a:t>FixO3, </a:t>
            </a:r>
            <a:r>
              <a:rPr lang="en-GB" sz="1200" kern="1200" dirty="0" err="1">
                <a:solidFill>
                  <a:schemeClr val="tx1"/>
                </a:solidFill>
                <a:effectLst/>
                <a:latin typeface="+mn-lt"/>
                <a:ea typeface="+mn-ea"/>
                <a:cs typeface="+mn-cs"/>
              </a:rPr>
              <a:t>EuroFleets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Jerico</a:t>
            </a:r>
            <a:r>
              <a:rPr lang="en-GB" sz="1200" kern="1200" dirty="0">
                <a:solidFill>
                  <a:schemeClr val="tx1"/>
                </a:solidFill>
                <a:effectLst/>
                <a:latin typeface="+mn-lt"/>
                <a:ea typeface="+mn-ea"/>
                <a:cs typeface="+mn-cs"/>
              </a:rPr>
              <a:t>, ESONET, EMSO, and </a:t>
            </a:r>
            <a:r>
              <a:rPr lang="en-GB" sz="1200" kern="1200" dirty="0" err="1">
                <a:solidFill>
                  <a:schemeClr val="tx1"/>
                </a:solidFill>
                <a:effectLst/>
                <a:latin typeface="+mn-lt"/>
                <a:ea typeface="+mn-ea"/>
                <a:cs typeface="+mn-cs"/>
              </a:rPr>
              <a:t>EuroArgo</a:t>
            </a:r>
            <a:r>
              <a:rPr lang="en-GB" sz="1200" kern="1200" dirty="0">
                <a:solidFill>
                  <a:schemeClr val="tx1"/>
                </a:solidFill>
                <a:effectLst/>
                <a:latin typeface="+mn-lt"/>
                <a:ea typeface="+mn-ea"/>
                <a:cs typeface="+mn-cs"/>
              </a:rPr>
              <a:t> are focused on management of acquisition of raw data from different types of marine observatories, fleets and device networks. The main competencies of these RIs are in the acquisition phase.</a:t>
            </a:r>
          </a:p>
          <a:p>
            <a:r>
              <a:rPr lang="en-GB" sz="1200" kern="1200" dirty="0" err="1">
                <a:solidFill>
                  <a:schemeClr val="tx1"/>
                </a:solidFill>
                <a:effectLst/>
                <a:latin typeface="+mn-lt"/>
                <a:ea typeface="+mn-ea"/>
                <a:cs typeface="+mn-cs"/>
              </a:rPr>
              <a:t>SeaDataNet</a:t>
            </a:r>
            <a:r>
              <a:rPr lang="en-GB" sz="1200" kern="1200" dirty="0">
                <a:solidFill>
                  <a:schemeClr val="tx1"/>
                </a:solidFill>
                <a:effectLst/>
                <a:latin typeface="+mn-lt"/>
                <a:ea typeface="+mn-ea"/>
                <a:cs typeface="+mn-cs"/>
              </a:rPr>
              <a:t> is focused in integrating data from different types of observations to get a more complete picture. In this case their main competencies are in the curation and publishing  phases</a:t>
            </a:r>
          </a:p>
          <a:p>
            <a:r>
              <a:rPr lang="en-GB" sz="1200" kern="1200" dirty="0">
                <a:solidFill>
                  <a:schemeClr val="tx1"/>
                </a:solidFill>
                <a:effectLst/>
                <a:latin typeface="+mn-lt"/>
                <a:ea typeface="+mn-ea"/>
                <a:cs typeface="+mn-cs"/>
              </a:rPr>
              <a:t>Beyond this, other RIs aim to integrate and use data from multiple fields such as EMBRC and SIOS. In this case their main competencies are processing and use.</a:t>
            </a:r>
          </a:p>
          <a:p>
            <a:endParaRPr lang="en-GB" dirty="0"/>
          </a:p>
        </p:txBody>
      </p:sp>
      <p:sp>
        <p:nvSpPr>
          <p:cNvPr id="4" name="Slide Number Placeholder 3"/>
          <p:cNvSpPr>
            <a:spLocks noGrp="1"/>
          </p:cNvSpPr>
          <p:nvPr>
            <p:ph type="sldNum" sz="quarter" idx="10"/>
          </p:nvPr>
        </p:nvSpPr>
        <p:spPr/>
        <p:txBody>
          <a:bodyPr/>
          <a:lstStyle/>
          <a:p>
            <a:fld id="{372DF5B6-EFA8-409D-AD7A-924F880C880A}" type="slidenum">
              <a:rPr lang="en-US" smtClean="0"/>
              <a:pPr/>
              <a:t>10</a:t>
            </a:fld>
            <a:endParaRPr lang="en-US"/>
          </a:p>
        </p:txBody>
      </p:sp>
    </p:spTree>
    <p:extLst>
      <p:ext uri="{BB962C8B-B14F-4D97-AF65-F5344CB8AC3E}">
        <p14:creationId xmlns:p14="http://schemas.microsoft.com/office/powerpoint/2010/main" val="1002451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2DF5B6-EFA8-409D-AD7A-924F880C880A}" type="slidenum">
              <a:rPr lang="en-US" smtClean="0"/>
              <a:pPr/>
              <a:t>11</a:t>
            </a:fld>
            <a:endParaRPr lang="en-US"/>
          </a:p>
        </p:txBody>
      </p:sp>
    </p:spTree>
    <p:extLst>
      <p:ext uri="{BB962C8B-B14F-4D97-AF65-F5344CB8AC3E}">
        <p14:creationId xmlns:p14="http://schemas.microsoft.com/office/powerpoint/2010/main" val="2849428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core competencies of RIs influence their needs for integration. The ENVRI RM identifies seven integration points which are at the boundaries between different phases of the data lifecycle. </a:t>
            </a:r>
          </a:p>
          <a:p>
            <a:r>
              <a:rPr lang="en-GB" sz="1200" kern="1200" dirty="0">
                <a:solidFill>
                  <a:schemeClr val="tx1"/>
                </a:solidFill>
                <a:effectLst/>
                <a:latin typeface="+mn-lt"/>
                <a:ea typeface="+mn-ea"/>
                <a:cs typeface="+mn-cs"/>
              </a:rPr>
              <a:t>The integration points become important to explain how the RI will integrate with other RIs or with services provided by digital infrastructures depending on the phases of the data lifecycle that each RI will predominantly support.</a:t>
            </a:r>
          </a:p>
          <a:p>
            <a:r>
              <a:rPr lang="en-GB" sz="1200" kern="1200" dirty="0">
                <a:solidFill>
                  <a:schemeClr val="tx1"/>
                </a:solidFill>
                <a:effectLst/>
                <a:latin typeface="+mn-lt"/>
                <a:ea typeface="+mn-ea"/>
                <a:cs typeface="+mn-cs"/>
              </a:rPr>
              <a:t>The integration points do not restrict the extent to which data is processed within the RI. They are intended to help in the integration of different RIs with different objectives.</a:t>
            </a:r>
          </a:p>
          <a:p>
            <a:r>
              <a:rPr lang="en-GB" sz="1200" kern="1200" dirty="0">
                <a:solidFill>
                  <a:schemeClr val="tx1"/>
                </a:solidFill>
                <a:effectLst/>
                <a:latin typeface="+mn-lt"/>
                <a:ea typeface="+mn-ea"/>
                <a:cs typeface="+mn-cs"/>
              </a:rPr>
              <a:t>There are seven integration points as depicted in the diagram.</a:t>
            </a:r>
          </a:p>
          <a:p>
            <a:r>
              <a:rPr lang="en-GB" sz="1200" kern="1200" dirty="0">
                <a:solidFill>
                  <a:schemeClr val="tx1"/>
                </a:solidFill>
                <a:effectLst/>
                <a:latin typeface="+mn-lt"/>
                <a:ea typeface="+mn-ea"/>
                <a:cs typeface="+mn-cs"/>
              </a:rPr>
              <a:t>The interesting fact in this case is that the services and functionalities for integration can be provided by the RIs themselves or by third parties. </a:t>
            </a:r>
          </a:p>
        </p:txBody>
      </p:sp>
      <p:sp>
        <p:nvSpPr>
          <p:cNvPr id="4" name="Slide Number Placeholder 3"/>
          <p:cNvSpPr>
            <a:spLocks noGrp="1"/>
          </p:cNvSpPr>
          <p:nvPr>
            <p:ph type="sldNum" sz="quarter" idx="10"/>
          </p:nvPr>
        </p:nvSpPr>
        <p:spPr/>
        <p:txBody>
          <a:bodyPr/>
          <a:lstStyle/>
          <a:p>
            <a:fld id="{372DF5B6-EFA8-409D-AD7A-924F880C880A}" type="slidenum">
              <a:rPr lang="en-US" smtClean="0"/>
              <a:pPr/>
              <a:t>12</a:t>
            </a:fld>
            <a:endParaRPr lang="en-US"/>
          </a:p>
        </p:txBody>
      </p:sp>
    </p:spTree>
    <p:extLst>
      <p:ext uri="{BB962C8B-B14F-4D97-AF65-F5344CB8AC3E}">
        <p14:creationId xmlns:p14="http://schemas.microsoft.com/office/powerpoint/2010/main" val="229153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similar way to what we did with RIs, DI can be classified according to the support that they provide for the different phases of the research data lifecycle</a:t>
            </a:r>
          </a:p>
          <a:p>
            <a:r>
              <a:rPr lang="en-GB" dirty="0"/>
              <a:t>This figure presents an example. Some support is provided in the form of services, some others provide support in the form of standards and guidelines. </a:t>
            </a:r>
          </a:p>
          <a:p>
            <a:r>
              <a:rPr lang="en-GB" dirty="0"/>
              <a:t>The advantage is that the offerings are componentised, this is the customers of these DI can pick and choose the services that match their needs.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focus of the further development of the ENVRI RM will be on characterising the integration needs of RIs from the engineering and technological viewpoints, having in mind that RIs can define their internal processes for their core competencies and how e-infrastructures can facilitate integration efforts</a:t>
            </a:r>
          </a:p>
          <a:p>
            <a:endParaRPr lang="en-GB" dirty="0"/>
          </a:p>
        </p:txBody>
      </p:sp>
      <p:sp>
        <p:nvSpPr>
          <p:cNvPr id="4" name="Slide Number Placeholder 3"/>
          <p:cNvSpPr>
            <a:spLocks noGrp="1"/>
          </p:cNvSpPr>
          <p:nvPr>
            <p:ph type="sldNum" sz="quarter" idx="10"/>
          </p:nvPr>
        </p:nvSpPr>
        <p:spPr/>
        <p:txBody>
          <a:bodyPr/>
          <a:lstStyle/>
          <a:p>
            <a:fld id="{372DF5B6-EFA8-409D-AD7A-924F880C880A}" type="slidenum">
              <a:rPr lang="en-US" smtClean="0"/>
              <a:pPr/>
              <a:t>13</a:t>
            </a:fld>
            <a:endParaRPr lang="en-US"/>
          </a:p>
        </p:txBody>
      </p:sp>
    </p:spTree>
    <p:extLst>
      <p:ext uri="{BB962C8B-B14F-4D97-AF65-F5344CB8AC3E}">
        <p14:creationId xmlns:p14="http://schemas.microsoft.com/office/powerpoint/2010/main" val="845478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example</a:t>
            </a:r>
            <a:r>
              <a:rPr lang="en-GB" baseline="0" dirty="0"/>
              <a:t> of the services provided by EUDAT is interesting because the services are promoted as independent components. They can be used independently  and can potentially complement the efforts of different RIs trying to integrate their data repositories. Whit the previous knowledge about integration points we can better define the requirements of the RIs and consequently find the best match for those requirements</a:t>
            </a:r>
          </a:p>
          <a:p>
            <a:endParaRPr lang="en-GB" dirty="0"/>
          </a:p>
        </p:txBody>
      </p:sp>
      <p:sp>
        <p:nvSpPr>
          <p:cNvPr id="4" name="Slide Number Placeholder 3"/>
          <p:cNvSpPr>
            <a:spLocks noGrp="1"/>
          </p:cNvSpPr>
          <p:nvPr>
            <p:ph type="sldNum" sz="quarter" idx="10"/>
          </p:nvPr>
        </p:nvSpPr>
        <p:spPr/>
        <p:txBody>
          <a:bodyPr/>
          <a:lstStyle/>
          <a:p>
            <a:fld id="{372DF5B6-EFA8-409D-AD7A-924F880C880A}" type="slidenum">
              <a:rPr lang="en-US" smtClean="0"/>
              <a:pPr/>
              <a:t>14</a:t>
            </a:fld>
            <a:endParaRPr lang="en-US"/>
          </a:p>
        </p:txBody>
      </p:sp>
    </p:spTree>
    <p:extLst>
      <p:ext uri="{BB962C8B-B14F-4D97-AF65-F5344CB8AC3E}">
        <p14:creationId xmlns:p14="http://schemas.microsoft.com/office/powerpoint/2010/main" val="1406975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Curation and publishing of scientific data about marine species and habitats derived from marine surveys are the core competencies of DASSH. </a:t>
            </a:r>
          </a:p>
          <a:p>
            <a:r>
              <a:rPr lang="en-GB" dirty="0"/>
              <a:t>The DASSH shares data directly via the DASSH portal and indirectly via the MEDIN portal.</a:t>
            </a:r>
          </a:p>
        </p:txBody>
      </p:sp>
      <p:sp>
        <p:nvSpPr>
          <p:cNvPr id="4" name="Slide Number Placeholder 3"/>
          <p:cNvSpPr>
            <a:spLocks noGrp="1"/>
          </p:cNvSpPr>
          <p:nvPr>
            <p:ph type="sldNum" sz="quarter" idx="10"/>
          </p:nvPr>
        </p:nvSpPr>
        <p:spPr/>
        <p:txBody>
          <a:bodyPr/>
          <a:lstStyle/>
          <a:p>
            <a:fld id="{372DF5B6-EFA8-409D-AD7A-924F880C880A}" type="slidenum">
              <a:rPr lang="en-US" smtClean="0"/>
              <a:pPr/>
              <a:t>15</a:t>
            </a:fld>
            <a:endParaRPr lang="en-US"/>
          </a:p>
        </p:txBody>
      </p:sp>
    </p:spTree>
    <p:extLst>
      <p:ext uri="{BB962C8B-B14F-4D97-AF65-F5344CB8AC3E}">
        <p14:creationId xmlns:p14="http://schemas.microsoft.com/office/powerpoint/2010/main" val="3263079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Overall picture of data the</a:t>
            </a:r>
            <a:r>
              <a:rPr lang="en-GB" baseline="0" dirty="0"/>
              <a:t> data lifecycle as specified in the information viewpoint of the ENVRI RM. </a:t>
            </a:r>
          </a:p>
          <a:p>
            <a:r>
              <a:rPr lang="en-GB" baseline="0" dirty="0"/>
              <a:t>The core competencies of DASSH are highlighted in orange. DASSH is interested in Curation and Publishing of Marine Surveys. But it is also interested in tracking provenance of the data, before it is ingested in the DASSH archive, and when it is used after publishing.</a:t>
            </a:r>
            <a:endParaRPr lang="en-GB" dirty="0"/>
          </a:p>
        </p:txBody>
      </p:sp>
      <p:sp>
        <p:nvSpPr>
          <p:cNvPr id="4" name="Slide Number Placeholder 3"/>
          <p:cNvSpPr>
            <a:spLocks noGrp="1"/>
          </p:cNvSpPr>
          <p:nvPr>
            <p:ph type="sldNum" sz="quarter" idx="10"/>
          </p:nvPr>
        </p:nvSpPr>
        <p:spPr/>
        <p:txBody>
          <a:bodyPr/>
          <a:lstStyle/>
          <a:p>
            <a:fld id="{372DF5B6-EFA8-409D-AD7A-924F880C880A}" type="slidenum">
              <a:rPr lang="en-US" smtClean="0"/>
              <a:pPr/>
              <a:t>16</a:t>
            </a:fld>
            <a:endParaRPr lang="en-US"/>
          </a:p>
        </p:txBody>
      </p:sp>
    </p:spTree>
    <p:extLst>
      <p:ext uri="{BB962C8B-B14F-4D97-AF65-F5344CB8AC3E}">
        <p14:creationId xmlns:p14="http://schemas.microsoft.com/office/powerpoint/2010/main" val="111154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instance DASSH needs to integrate with EMBRC</a:t>
            </a:r>
          </a:p>
          <a:p>
            <a:r>
              <a:rPr lang="en-GB" dirty="0" smtClean="0"/>
              <a:t>We could select</a:t>
            </a:r>
            <a:r>
              <a:rPr lang="en-GB" baseline="0" dirty="0" smtClean="0"/>
              <a:t> service from helix nebula, indigo, </a:t>
            </a:r>
            <a:r>
              <a:rPr lang="en-GB" baseline="0" dirty="0" err="1" smtClean="0"/>
              <a:t>egi</a:t>
            </a:r>
            <a:r>
              <a:rPr lang="en-GB" baseline="0" dirty="0" smtClean="0"/>
              <a:t> or </a:t>
            </a:r>
            <a:r>
              <a:rPr lang="en-GB" baseline="0" dirty="0" err="1" smtClean="0"/>
              <a:t>eudat</a:t>
            </a:r>
            <a:r>
              <a:rPr lang="en-GB" baseline="0" dirty="0" smtClean="0"/>
              <a:t> to accomplish this integration</a:t>
            </a:r>
            <a:endParaRPr lang="en-GB" baseline="0" dirty="0"/>
          </a:p>
          <a:p>
            <a:endParaRPr lang="en-GB" dirty="0"/>
          </a:p>
          <a:p>
            <a:r>
              <a:rPr lang="en-GB" dirty="0"/>
              <a:t>The</a:t>
            </a:r>
            <a:r>
              <a:rPr lang="en-GB" baseline="0" dirty="0"/>
              <a:t> constraints for the integration are as follows</a:t>
            </a:r>
            <a:endParaRPr lang="en-GB" dirty="0"/>
          </a:p>
          <a:p>
            <a:pPr marL="171450" indent="-171450">
              <a:buFont typeface="Arial" panose="020B0604020202020204" pitchFamily="34" charset="0"/>
              <a:buChar char="•"/>
            </a:pPr>
            <a:r>
              <a:rPr lang="en-GB" dirty="0"/>
              <a:t>Integration</a:t>
            </a:r>
            <a:r>
              <a:rPr lang="en-GB" baseline="0" dirty="0"/>
              <a:t> should be automated as much as possible</a:t>
            </a:r>
          </a:p>
          <a:p>
            <a:pPr marL="171450" indent="-171450">
              <a:buFont typeface="Arial" panose="020B0604020202020204" pitchFamily="34" charset="0"/>
              <a:buChar char="•"/>
            </a:pPr>
            <a:r>
              <a:rPr lang="en-GB" baseline="0" dirty="0"/>
              <a:t>The current bottle necks are identified in the transformation of MEDIN data to other metadata formats</a:t>
            </a:r>
          </a:p>
          <a:p>
            <a:pPr marL="171450" indent="-171450">
              <a:buFont typeface="Arial" panose="020B0604020202020204" pitchFamily="34" charset="0"/>
              <a:buChar char="•"/>
            </a:pPr>
            <a:r>
              <a:rPr lang="en-GB" baseline="0" dirty="0"/>
              <a:t>Ideally transfers could use a service that maps data automatically</a:t>
            </a:r>
          </a:p>
          <a:p>
            <a:pPr marL="171450" indent="-171450">
              <a:buFont typeface="Arial" panose="020B0604020202020204" pitchFamily="34" charset="0"/>
              <a:buChar char="•"/>
            </a:pPr>
            <a:r>
              <a:rPr lang="en-GB" baseline="0" dirty="0"/>
              <a:t>Use of DASSH data within EMBRC should be notified to DASSH in some form. Citation counts is a good candidate, but should not be the only </a:t>
            </a:r>
            <a:r>
              <a:rPr lang="en-GB" baseline="0" dirty="0" smtClean="0"/>
              <a:t>medium. Data downloads </a:t>
            </a:r>
            <a:r>
              <a:rPr lang="en-GB" baseline="0" dirty="0"/>
              <a:t>and consultations could also be tracked. </a:t>
            </a:r>
          </a:p>
        </p:txBody>
      </p:sp>
      <p:sp>
        <p:nvSpPr>
          <p:cNvPr id="4" name="Slide Number Placeholder 3"/>
          <p:cNvSpPr>
            <a:spLocks noGrp="1"/>
          </p:cNvSpPr>
          <p:nvPr>
            <p:ph type="sldNum" sz="quarter" idx="10"/>
          </p:nvPr>
        </p:nvSpPr>
        <p:spPr/>
        <p:txBody>
          <a:bodyPr/>
          <a:lstStyle/>
          <a:p>
            <a:fld id="{372DF5B6-EFA8-409D-AD7A-924F880C880A}" type="slidenum">
              <a:rPr lang="en-US" smtClean="0"/>
              <a:pPr/>
              <a:t>17</a:t>
            </a:fld>
            <a:endParaRPr lang="en-US"/>
          </a:p>
        </p:txBody>
      </p:sp>
    </p:spTree>
    <p:extLst>
      <p:ext uri="{BB962C8B-B14F-4D97-AF65-F5344CB8AC3E}">
        <p14:creationId xmlns:p14="http://schemas.microsoft.com/office/powerpoint/2010/main" val="2931396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a:t>
            </a:r>
            <a:r>
              <a:rPr lang="en-GB" baseline="0" dirty="0" smtClean="0"/>
              <a:t> </a:t>
            </a:r>
            <a:r>
              <a:rPr lang="en-GB" dirty="0" smtClean="0"/>
              <a:t>we</a:t>
            </a:r>
            <a:r>
              <a:rPr lang="en-GB" baseline="0" dirty="0" smtClean="0"/>
              <a:t> can be even more specific for instance we could see this form the viewpoint of DASSH and say that we require a brokered </a:t>
            </a:r>
            <a:r>
              <a:rPr lang="en-GB" baseline="0" smtClean="0"/>
              <a:t>data export </a:t>
            </a:r>
            <a:r>
              <a:rPr lang="en-GB" baseline="0" dirty="0" smtClean="0"/>
              <a:t>composed of three main objects: data broker, transfer service and importer.</a:t>
            </a:r>
            <a:endParaRPr lang="en-GB" dirty="0"/>
          </a:p>
        </p:txBody>
      </p:sp>
      <p:sp>
        <p:nvSpPr>
          <p:cNvPr id="4" name="Slide Number Placeholder 3"/>
          <p:cNvSpPr>
            <a:spLocks noGrp="1"/>
          </p:cNvSpPr>
          <p:nvPr>
            <p:ph type="sldNum" sz="quarter" idx="10"/>
          </p:nvPr>
        </p:nvSpPr>
        <p:spPr/>
        <p:txBody>
          <a:bodyPr/>
          <a:lstStyle/>
          <a:p>
            <a:fld id="{372DF5B6-EFA8-409D-AD7A-924F880C880A}" type="slidenum">
              <a:rPr lang="en-US" smtClean="0"/>
              <a:pPr/>
              <a:t>18</a:t>
            </a:fld>
            <a:endParaRPr lang="en-US"/>
          </a:p>
        </p:txBody>
      </p:sp>
    </p:spTree>
    <p:extLst>
      <p:ext uri="{BB962C8B-B14F-4D97-AF65-F5344CB8AC3E}">
        <p14:creationId xmlns:p14="http://schemas.microsoft.com/office/powerpoint/2010/main" val="3779435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Or,</a:t>
            </a:r>
            <a:r>
              <a:rPr lang="en-GB" baseline="0" dirty="0" smtClean="0"/>
              <a:t> </a:t>
            </a:r>
            <a:r>
              <a:rPr lang="en-GB" dirty="0" smtClean="0"/>
              <a:t>we</a:t>
            </a:r>
            <a:r>
              <a:rPr lang="en-GB" baseline="0" dirty="0" smtClean="0"/>
              <a:t> can be even more specific for instance we could see this form the viewpoint of EMBRC and say that we require a brokered data import composed of three main objects: data broker, transfer service and importer.</a:t>
            </a:r>
            <a:endParaRPr lang="en-GB" dirty="0"/>
          </a:p>
        </p:txBody>
      </p:sp>
      <p:sp>
        <p:nvSpPr>
          <p:cNvPr id="4" name="Slide Number Placeholder 3"/>
          <p:cNvSpPr>
            <a:spLocks noGrp="1"/>
          </p:cNvSpPr>
          <p:nvPr>
            <p:ph type="sldNum" sz="quarter" idx="10"/>
          </p:nvPr>
        </p:nvSpPr>
        <p:spPr/>
        <p:txBody>
          <a:bodyPr/>
          <a:lstStyle/>
          <a:p>
            <a:fld id="{372DF5B6-EFA8-409D-AD7A-924F880C880A}" type="slidenum">
              <a:rPr lang="en-US" smtClean="0"/>
              <a:pPr/>
              <a:t>19</a:t>
            </a:fld>
            <a:endParaRPr lang="en-US"/>
          </a:p>
        </p:txBody>
      </p:sp>
    </p:spTree>
    <p:extLst>
      <p:ext uri="{BB962C8B-B14F-4D97-AF65-F5344CB8AC3E}">
        <p14:creationId xmlns:p14="http://schemas.microsoft.com/office/powerpoint/2010/main" val="267077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this talk I introduce the ENVRI RM and explain its role in the development of European research infrastructures</a:t>
            </a:r>
          </a:p>
          <a:p>
            <a:r>
              <a:rPr lang="en-GB" sz="1200" kern="1200" dirty="0">
                <a:solidFill>
                  <a:schemeClr val="tx1"/>
                </a:solidFill>
                <a:effectLst/>
                <a:latin typeface="+mn-lt"/>
                <a:ea typeface="+mn-ea"/>
                <a:cs typeface="+mn-cs"/>
              </a:rPr>
              <a:t>I begin presenting the ENVRI RM as the product of the ENVRI and </a:t>
            </a:r>
            <a:r>
              <a:rPr lang="en-GB" sz="1200" kern="1200" dirty="0" err="1">
                <a:solidFill>
                  <a:schemeClr val="tx1"/>
                </a:solidFill>
                <a:effectLst/>
                <a:latin typeface="+mn-lt"/>
                <a:ea typeface="+mn-ea"/>
                <a:cs typeface="+mn-cs"/>
              </a:rPr>
              <a:t>ENVRIplus</a:t>
            </a:r>
            <a:r>
              <a:rPr lang="en-GB" sz="1200" kern="1200" dirty="0">
                <a:solidFill>
                  <a:schemeClr val="tx1"/>
                </a:solidFill>
                <a:effectLst/>
                <a:latin typeface="+mn-lt"/>
                <a:ea typeface="+mn-ea"/>
                <a:cs typeface="+mn-cs"/>
              </a:rPr>
              <a:t> projects, describing the context of environmental research infrastructures and how this context has been used as the basis for building the ENVRI RM</a:t>
            </a:r>
          </a:p>
          <a:p>
            <a:r>
              <a:rPr lang="en-GB" sz="1200" kern="1200" dirty="0">
                <a:solidFill>
                  <a:schemeClr val="tx1"/>
                </a:solidFill>
                <a:effectLst/>
                <a:latin typeface="+mn-lt"/>
                <a:ea typeface="+mn-ea"/>
                <a:cs typeface="+mn-cs"/>
              </a:rPr>
              <a:t>I present the further development of the ENVRI RM during</a:t>
            </a:r>
            <a:r>
              <a:rPr lang="en-GB" sz="1200" kern="1200" baseline="0" dirty="0">
                <a:solidFill>
                  <a:schemeClr val="tx1"/>
                </a:solidFill>
                <a:effectLst/>
                <a:latin typeface="+mn-lt"/>
                <a:ea typeface="+mn-ea"/>
                <a:cs typeface="+mn-cs"/>
              </a:rPr>
              <a:t> the </a:t>
            </a:r>
            <a:r>
              <a:rPr lang="en-GB" sz="1200" kern="1200" baseline="0" dirty="0" err="1">
                <a:solidFill>
                  <a:schemeClr val="tx1"/>
                </a:solidFill>
                <a:effectLst/>
                <a:latin typeface="+mn-lt"/>
                <a:ea typeface="+mn-ea"/>
                <a:cs typeface="+mn-cs"/>
              </a:rPr>
              <a:t>ENVRIplus</a:t>
            </a:r>
            <a:r>
              <a:rPr lang="en-GB" sz="1200" kern="1200" baseline="0" dirty="0">
                <a:solidFill>
                  <a:schemeClr val="tx1"/>
                </a:solidFill>
                <a:effectLst/>
                <a:latin typeface="+mn-lt"/>
                <a:ea typeface="+mn-ea"/>
                <a:cs typeface="+mn-cs"/>
              </a:rPr>
              <a:t> project.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explain the role of the ENVRI RM in use in the broader context of research infrastructures</a:t>
            </a:r>
          </a:p>
          <a:p>
            <a:r>
              <a:rPr lang="en-GB" sz="1200" kern="1200" dirty="0">
                <a:solidFill>
                  <a:schemeClr val="tx1"/>
                </a:solidFill>
                <a:effectLst/>
                <a:latin typeface="+mn-lt"/>
                <a:ea typeface="+mn-ea"/>
                <a:cs typeface="+mn-cs"/>
              </a:rPr>
              <a:t>I introduce the idea of working with DI to facilitate the interaction/integration of </a:t>
            </a:r>
            <a:r>
              <a:rPr lang="en-GB" sz="1200" kern="1200" dirty="0" err="1">
                <a:solidFill>
                  <a:schemeClr val="tx1"/>
                </a:solidFill>
                <a:effectLst/>
                <a:latin typeface="+mn-lt"/>
                <a:ea typeface="+mn-ea"/>
                <a:cs typeface="+mn-cs"/>
              </a:rPr>
              <a:t>Ris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 present an example of how the RM can help in the integration/interaction between RIs</a:t>
            </a:r>
          </a:p>
          <a:p>
            <a:r>
              <a:rPr lang="en-GB" sz="1200" kern="1200" dirty="0">
                <a:solidFill>
                  <a:schemeClr val="tx1"/>
                </a:solidFill>
                <a:effectLst/>
                <a:latin typeface="+mn-lt"/>
                <a:ea typeface="+mn-ea"/>
                <a:cs typeface="+mn-cs"/>
              </a:rPr>
              <a:t>I conclude with the summary of main goals of the ENVRI RM</a:t>
            </a:r>
          </a:p>
          <a:p>
            <a:endParaRPr lang="en-GB" dirty="0"/>
          </a:p>
        </p:txBody>
      </p:sp>
      <p:sp>
        <p:nvSpPr>
          <p:cNvPr id="4" name="Slide Number Placeholder 3"/>
          <p:cNvSpPr>
            <a:spLocks noGrp="1"/>
          </p:cNvSpPr>
          <p:nvPr>
            <p:ph type="sldNum" sz="quarter" idx="10"/>
          </p:nvPr>
        </p:nvSpPr>
        <p:spPr/>
        <p:txBody>
          <a:bodyPr/>
          <a:lstStyle/>
          <a:p>
            <a:fld id="{372DF5B6-EFA8-409D-AD7A-924F880C880A}" type="slidenum">
              <a:rPr lang="en-US" smtClean="0"/>
              <a:pPr/>
              <a:t>2</a:t>
            </a:fld>
            <a:endParaRPr lang="en-US"/>
          </a:p>
        </p:txBody>
      </p:sp>
    </p:spTree>
    <p:extLst>
      <p:ext uri="{BB962C8B-B14F-4D97-AF65-F5344CB8AC3E}">
        <p14:creationId xmlns:p14="http://schemas.microsoft.com/office/powerpoint/2010/main" val="3417916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A83778-4B55-4695-9715-A31BA4C30C7F}" type="slidenum">
              <a:rPr lang="en-GB" smtClean="0"/>
              <a:t>21</a:t>
            </a:fld>
            <a:endParaRPr lang="en-GB"/>
          </a:p>
        </p:txBody>
      </p:sp>
    </p:spTree>
    <p:extLst>
      <p:ext uri="{BB962C8B-B14F-4D97-AF65-F5344CB8AC3E}">
        <p14:creationId xmlns:p14="http://schemas.microsoft.com/office/powerpoint/2010/main" val="3320761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A83778-4B55-4695-9715-A31BA4C30C7F}" type="slidenum">
              <a:rPr lang="en-GB" smtClean="0"/>
              <a:t>22</a:t>
            </a:fld>
            <a:endParaRPr lang="en-GB"/>
          </a:p>
        </p:txBody>
      </p:sp>
    </p:spTree>
    <p:extLst>
      <p:ext uri="{BB962C8B-B14F-4D97-AF65-F5344CB8AC3E}">
        <p14:creationId xmlns:p14="http://schemas.microsoft.com/office/powerpoint/2010/main" val="2397263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A83778-4B55-4695-9715-A31BA4C30C7F}" type="slidenum">
              <a:rPr lang="en-GB" smtClean="0"/>
              <a:t>23</a:t>
            </a:fld>
            <a:endParaRPr lang="en-GB"/>
          </a:p>
        </p:txBody>
      </p:sp>
    </p:spTree>
    <p:extLst>
      <p:ext uri="{BB962C8B-B14F-4D97-AF65-F5344CB8AC3E}">
        <p14:creationId xmlns:p14="http://schemas.microsoft.com/office/powerpoint/2010/main" val="4210272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ever increasing number of environmental research infrastructures is a phenomenon which has accelerated in the last decade. This phenomenon has resulted in the coexistence of several RIs in different areas of environmental research. These RIs have different levels of development and range from new proposals to well stablished data archives</a:t>
            </a:r>
          </a:p>
          <a:p>
            <a:r>
              <a:rPr lang="en-GB" dirty="0"/>
              <a:t>The problem is to try to integrate data from different RIs, which can potentially have different formats, different levels of precision and different purposes. Enabling the discovery, integration, and use of these data is a challenge faced by many RIs</a:t>
            </a:r>
          </a:p>
          <a:p>
            <a:r>
              <a:rPr lang="en-GB" dirty="0"/>
              <a:t>The ENVRI RM is proposed as the tool to define the context in which this integration occurs. The ENVRI RM classifies the requirements of RIs and identifies the critical areas where the interaction/integration of RIs is likely to occur.</a:t>
            </a:r>
          </a:p>
          <a:p>
            <a:endParaRPr lang="en-GB" dirty="0"/>
          </a:p>
        </p:txBody>
      </p:sp>
      <p:sp>
        <p:nvSpPr>
          <p:cNvPr id="4" name="Slide Number Placeholder 3"/>
          <p:cNvSpPr>
            <a:spLocks noGrp="1"/>
          </p:cNvSpPr>
          <p:nvPr>
            <p:ph type="sldNum" sz="quarter" idx="10"/>
          </p:nvPr>
        </p:nvSpPr>
        <p:spPr/>
        <p:txBody>
          <a:bodyPr/>
          <a:lstStyle/>
          <a:p>
            <a:fld id="{372DF5B6-EFA8-409D-AD7A-924F880C880A}" type="slidenum">
              <a:rPr lang="en-US" smtClean="0"/>
              <a:pPr/>
              <a:t>3</a:t>
            </a:fld>
            <a:endParaRPr lang="en-US"/>
          </a:p>
        </p:txBody>
      </p:sp>
    </p:spTree>
    <p:extLst>
      <p:ext uri="{BB962C8B-B14F-4D97-AF65-F5344CB8AC3E}">
        <p14:creationId xmlns:p14="http://schemas.microsoft.com/office/powerpoint/2010/main" val="264450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ENVRI RM is the product of the ENVRI and </a:t>
            </a:r>
            <a:r>
              <a:rPr lang="en-GB" dirty="0" err="1"/>
              <a:t>ENVRIplus</a:t>
            </a:r>
            <a:r>
              <a:rPr lang="en-GB" dirty="0"/>
              <a:t> projects. </a:t>
            </a:r>
          </a:p>
          <a:p>
            <a:r>
              <a:rPr lang="en-GB" dirty="0"/>
              <a:t>The ENVRI project was focused on the characterisation of common operations of environmental research infrastructures.  ENVRI analysed and classified the requirements of six European research infrastructures into a set of common requirements. From this set of requirements, ENVRI developed the ENVRI RM, which is based on the ODP RM, which is an ISO standard that supports building large scale distributed systems. The main focus of the ENVRI RM was supporting the acquisition, preservation, publishing, processing and use of environmental research data.</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ENVRIplus</a:t>
            </a:r>
            <a:r>
              <a:rPr lang="en-GB" sz="1200" kern="1200" dirty="0">
                <a:solidFill>
                  <a:schemeClr val="tx1"/>
                </a:solidFill>
                <a:effectLst/>
                <a:latin typeface="+mn-lt"/>
                <a:ea typeface="+mn-ea"/>
                <a:cs typeface="+mn-cs"/>
              </a:rPr>
              <a:t> project is a continuation of the ENVRI project. </a:t>
            </a:r>
            <a:r>
              <a:rPr lang="en-GB" sz="1200" kern="1200" dirty="0" err="1">
                <a:solidFill>
                  <a:schemeClr val="tx1"/>
                </a:solidFill>
                <a:effectLst/>
                <a:latin typeface="+mn-lt"/>
                <a:ea typeface="+mn-ea"/>
                <a:cs typeface="+mn-cs"/>
              </a:rPr>
              <a:t>ENVRIplus</a:t>
            </a:r>
            <a:r>
              <a:rPr lang="en-GB" sz="1200" kern="1200" dirty="0">
                <a:solidFill>
                  <a:schemeClr val="tx1"/>
                </a:solidFill>
                <a:effectLst/>
                <a:latin typeface="+mn-lt"/>
                <a:ea typeface="+mn-ea"/>
                <a:cs typeface="+mn-cs"/>
              </a:rPr>
              <a:t> has gathered and  analysed the requirements of twenty RIs which have the purpose of validating the ENVRI RM and determine the needs for improvement. This includes the complete development of the RM including Engineering and Technology perspectives. The focus of this project is the reuse of existing assets to support the collaboration of RIs to provide solutions for environmental research.</a:t>
            </a:r>
          </a:p>
          <a:p>
            <a:endParaRPr lang="en-GB" dirty="0"/>
          </a:p>
        </p:txBody>
      </p:sp>
      <p:sp>
        <p:nvSpPr>
          <p:cNvPr id="4" name="Slide Number Placeholder 3"/>
          <p:cNvSpPr>
            <a:spLocks noGrp="1"/>
          </p:cNvSpPr>
          <p:nvPr>
            <p:ph type="sldNum" sz="quarter" idx="10"/>
          </p:nvPr>
        </p:nvSpPr>
        <p:spPr/>
        <p:txBody>
          <a:bodyPr/>
          <a:lstStyle/>
          <a:p>
            <a:fld id="{372DF5B6-EFA8-409D-AD7A-924F880C880A}" type="slidenum">
              <a:rPr lang="en-US" smtClean="0"/>
              <a:pPr/>
              <a:t>4</a:t>
            </a:fld>
            <a:endParaRPr lang="en-US"/>
          </a:p>
        </p:txBody>
      </p:sp>
    </p:spTree>
    <p:extLst>
      <p:ext uri="{BB962C8B-B14F-4D97-AF65-F5344CB8AC3E}">
        <p14:creationId xmlns:p14="http://schemas.microsoft.com/office/powerpoint/2010/main" val="418968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Following the RM-ODP standard. The findings of the analysis of the requirements in ENVRI and </a:t>
            </a:r>
            <a:r>
              <a:rPr lang="en-GB" sz="1200" kern="1200" dirty="0" err="1">
                <a:solidFill>
                  <a:schemeClr val="tx1"/>
                </a:solidFill>
                <a:effectLst/>
                <a:latin typeface="+mn-lt"/>
                <a:ea typeface="+mn-ea"/>
                <a:cs typeface="+mn-cs"/>
              </a:rPr>
              <a:t>ENVRIplus</a:t>
            </a:r>
            <a:r>
              <a:rPr lang="en-GB" sz="1200" kern="1200" dirty="0">
                <a:solidFill>
                  <a:schemeClr val="tx1"/>
                </a:solidFill>
                <a:effectLst/>
                <a:latin typeface="+mn-lt"/>
                <a:ea typeface="+mn-ea"/>
                <a:cs typeface="+mn-cs"/>
              </a:rPr>
              <a:t> are used to create models that fulfil those requirements from different viewpoints. The initial work was focused on three design viewpoints which supported high level design of the research infrastructures concerns, Science,  Information and Computation.</a:t>
            </a:r>
          </a:p>
          <a:p>
            <a:r>
              <a:rPr lang="en-GB" sz="1200" kern="1200" dirty="0" err="1">
                <a:solidFill>
                  <a:schemeClr val="tx1"/>
                </a:solidFill>
                <a:effectLst/>
                <a:latin typeface="+mn-lt"/>
                <a:ea typeface="+mn-ea"/>
                <a:cs typeface="+mn-cs"/>
              </a:rPr>
              <a:t>ENVRIplus</a:t>
            </a:r>
            <a:r>
              <a:rPr lang="en-GB" sz="1200" kern="1200" dirty="0">
                <a:solidFill>
                  <a:schemeClr val="tx1"/>
                </a:solidFill>
                <a:effectLst/>
                <a:latin typeface="+mn-lt"/>
                <a:ea typeface="+mn-ea"/>
                <a:cs typeface="+mn-cs"/>
              </a:rPr>
              <a:t> aims at fomenting the use of the RM with those three viewpoints and to extend the RM to cover the outstanding Engineering and Technology viewpoints</a:t>
            </a:r>
          </a:p>
        </p:txBody>
      </p:sp>
      <p:sp>
        <p:nvSpPr>
          <p:cNvPr id="4" name="Slide Number Placeholder 3"/>
          <p:cNvSpPr>
            <a:spLocks noGrp="1"/>
          </p:cNvSpPr>
          <p:nvPr>
            <p:ph type="sldNum" sz="quarter" idx="10"/>
          </p:nvPr>
        </p:nvSpPr>
        <p:spPr/>
        <p:txBody>
          <a:bodyPr/>
          <a:lstStyle/>
          <a:p>
            <a:fld id="{399B95C2-AB64-4CB8-9ADD-CDDFF837E074}" type="slidenum">
              <a:rPr lang="de-DE" smtClean="0"/>
              <a:pPr/>
              <a:t>5</a:t>
            </a:fld>
            <a:endParaRPr lang="de-DE"/>
          </a:p>
        </p:txBody>
      </p:sp>
    </p:spTree>
    <p:extLst>
      <p:ext uri="{BB962C8B-B14F-4D97-AF65-F5344CB8AC3E}">
        <p14:creationId xmlns:p14="http://schemas.microsoft.com/office/powerpoint/2010/main" val="30231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baseline="0" dirty="0"/>
          </a:p>
        </p:txBody>
      </p:sp>
      <p:sp>
        <p:nvSpPr>
          <p:cNvPr id="4" name="Foliennummernplatzhalter 3"/>
          <p:cNvSpPr>
            <a:spLocks noGrp="1"/>
          </p:cNvSpPr>
          <p:nvPr>
            <p:ph type="sldNum" sz="quarter" idx="10"/>
          </p:nvPr>
        </p:nvSpPr>
        <p:spPr/>
        <p:txBody>
          <a:bodyPr/>
          <a:lstStyle/>
          <a:p>
            <a:fld id="{399B95C2-AB64-4CB8-9ADD-CDDFF837E074}" type="slidenum">
              <a:rPr lang="de-DE" smtClean="0"/>
              <a:pPr/>
              <a:t>6</a:t>
            </a:fld>
            <a:endParaRPr lang="de-DE"/>
          </a:p>
        </p:txBody>
      </p:sp>
    </p:spTree>
    <p:extLst>
      <p:ext uri="{BB962C8B-B14F-4D97-AF65-F5344CB8AC3E}">
        <p14:creationId xmlns:p14="http://schemas.microsoft.com/office/powerpoint/2010/main" val="2605742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Analysis of 20 research infrastructures confirmed the initial</a:t>
            </a:r>
            <a:r>
              <a:rPr lang="en-GB" baseline="0" dirty="0"/>
              <a:t> design of the ENVRI RM. The functionalities can be distributed </a:t>
            </a:r>
            <a:r>
              <a:rPr lang="en-GB" dirty="0"/>
              <a:t>across five phases of a general data lifecycle, each with their own domain of responsibility. Most environmental science research infrastructure must either support the phases of the lifecycle or delegate their support to a shared digital infrastructure (e.g. EUDAT, EGI, PRACE)</a:t>
            </a:r>
          </a:p>
          <a:p>
            <a:endParaRPr lang="en-GB" dirty="0"/>
          </a:p>
        </p:txBody>
      </p:sp>
      <p:sp>
        <p:nvSpPr>
          <p:cNvPr id="4" name="Slide Number Placeholder 3"/>
          <p:cNvSpPr>
            <a:spLocks noGrp="1"/>
          </p:cNvSpPr>
          <p:nvPr>
            <p:ph type="sldNum" sz="quarter" idx="10"/>
          </p:nvPr>
        </p:nvSpPr>
        <p:spPr/>
        <p:txBody>
          <a:bodyPr/>
          <a:lstStyle/>
          <a:p>
            <a:fld id="{399B95C2-AB64-4CB8-9ADD-CDDFF837E074}" type="slidenum">
              <a:rPr lang="de-DE" smtClean="0"/>
              <a:pPr/>
              <a:t>7</a:t>
            </a:fld>
            <a:endParaRPr lang="de-DE"/>
          </a:p>
        </p:txBody>
      </p:sp>
    </p:spTree>
    <p:extLst>
      <p:ext uri="{BB962C8B-B14F-4D97-AF65-F5344CB8AC3E}">
        <p14:creationId xmlns:p14="http://schemas.microsoft.com/office/powerpoint/2010/main" val="1988535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gathering of requirements during </a:t>
            </a:r>
            <a:r>
              <a:rPr lang="en-GB" sz="1200" kern="1200" dirty="0" err="1">
                <a:solidFill>
                  <a:schemeClr val="tx1"/>
                </a:solidFill>
                <a:effectLst/>
                <a:latin typeface="+mn-lt"/>
                <a:ea typeface="+mn-ea"/>
                <a:cs typeface="+mn-cs"/>
              </a:rPr>
              <a:t>ENVRIplus</a:t>
            </a:r>
            <a:r>
              <a:rPr lang="en-GB" sz="1200" kern="1200" dirty="0">
                <a:solidFill>
                  <a:schemeClr val="tx1"/>
                </a:solidFill>
                <a:effectLst/>
                <a:latin typeface="+mn-lt"/>
                <a:ea typeface="+mn-ea"/>
                <a:cs typeface="+mn-cs"/>
              </a:rPr>
              <a:t> discovered the relevance of data processing in RIs as a common set of phases. This evolved in the notion of a general research data lifecycle which is observed by most RIs regardless of the areas of interest of the RI concerned.</a:t>
            </a:r>
          </a:p>
          <a:p>
            <a:r>
              <a:rPr lang="en-GB" sz="1200" kern="1200" dirty="0">
                <a:solidFill>
                  <a:schemeClr val="tx1"/>
                </a:solidFill>
                <a:effectLst/>
                <a:latin typeface="+mn-lt"/>
                <a:ea typeface="+mn-ea"/>
                <a:cs typeface="+mn-cs"/>
              </a:rPr>
              <a:t>The five phases of the cycle are Acquisition, Curation, Publishing, Processing, and Use.</a:t>
            </a:r>
          </a:p>
          <a:p>
            <a:r>
              <a:rPr lang="en-GB" sz="1200" kern="1200" dirty="0">
                <a:solidFill>
                  <a:schemeClr val="tx1"/>
                </a:solidFill>
                <a:effectLst/>
                <a:latin typeface="+mn-lt"/>
                <a:ea typeface="+mn-ea"/>
                <a:cs typeface="+mn-cs"/>
              </a:rPr>
              <a:t>In the Acquisition phase, data is generated, collected or received. In the Curation phase, data is prepared for long term preservation by storing it safely, adding metadata, and a persistent identifier. In the Publishing phase, data is made publicly available. In the processing phase, data is used to create new data products such as aggregations, visualisations, summaries, among others. In the use phase, the data products are exploited to derive new data products, which can be in turn make their way into the RI repository for preservation, restarting the cycle</a:t>
            </a:r>
          </a:p>
        </p:txBody>
      </p:sp>
      <p:sp>
        <p:nvSpPr>
          <p:cNvPr id="4" name="Slide Number Placeholder 3"/>
          <p:cNvSpPr>
            <a:spLocks noGrp="1"/>
          </p:cNvSpPr>
          <p:nvPr>
            <p:ph type="sldNum" sz="quarter" idx="10"/>
          </p:nvPr>
        </p:nvSpPr>
        <p:spPr/>
        <p:txBody>
          <a:bodyPr/>
          <a:lstStyle/>
          <a:p>
            <a:fld id="{372DF5B6-EFA8-409D-AD7A-924F880C880A}" type="slidenum">
              <a:rPr lang="en-US" smtClean="0"/>
              <a:pPr/>
              <a:t>8</a:t>
            </a:fld>
            <a:endParaRPr lang="en-US"/>
          </a:p>
        </p:txBody>
      </p:sp>
    </p:spTree>
    <p:extLst>
      <p:ext uri="{BB962C8B-B14F-4D97-AF65-F5344CB8AC3E}">
        <p14:creationId xmlns:p14="http://schemas.microsoft.com/office/powerpoint/2010/main" val="2434966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It has been observed that different RIs will focus on different parts of the data lifecycle. Not all RIs have the capacity or the interest in supporting all the aspects of the entire data lifecycle to the same degree. Some RIs are interested in optimising data acquisition, other are more concentrated on the curation of data and publishing data products, or on providing further processing services for analysis and visualization. There are also ambitious initiatives, aimed at providing support for all stages of the data lifecycle.</a:t>
            </a:r>
            <a:endParaRPr lang="en-GB" dirty="0"/>
          </a:p>
        </p:txBody>
      </p:sp>
      <p:sp>
        <p:nvSpPr>
          <p:cNvPr id="4" name="Slide Number Placeholder 3"/>
          <p:cNvSpPr>
            <a:spLocks noGrp="1"/>
          </p:cNvSpPr>
          <p:nvPr>
            <p:ph type="sldNum" sz="quarter" idx="10"/>
          </p:nvPr>
        </p:nvSpPr>
        <p:spPr/>
        <p:txBody>
          <a:bodyPr/>
          <a:lstStyle/>
          <a:p>
            <a:fld id="{3E4493AE-ABF6-4A75-8E7E-4EA1563E78C3}" type="slidenum">
              <a:rPr lang="en-GB" smtClean="0"/>
              <a:t>9</a:t>
            </a:fld>
            <a:endParaRPr lang="en-GB"/>
          </a:p>
        </p:txBody>
      </p:sp>
    </p:spTree>
    <p:extLst>
      <p:ext uri="{BB962C8B-B14F-4D97-AF65-F5344CB8AC3E}">
        <p14:creationId xmlns:p14="http://schemas.microsoft.com/office/powerpoint/2010/main" val="3208735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44000" y="2017415"/>
            <a:ext cx="7772400" cy="2025749"/>
          </a:xfrm>
        </p:spPr>
        <p:txBody>
          <a:bodyPr/>
          <a:lstStyle>
            <a:lvl1pPr algn="l">
              <a:defRPr sz="4000" b="1">
                <a:solidFill>
                  <a:srgbClr val="33B0DC"/>
                </a:solidFill>
                <a:latin typeface="Century Gothic" pitchFamily="34" charset="0"/>
              </a:defRPr>
            </a:lvl1pPr>
          </a:lstStyle>
          <a:p>
            <a:r>
              <a:rPr lang="en-US"/>
              <a:t>Click to edit Master title style</a:t>
            </a:r>
            <a:endParaRPr lang="fr-FR" dirty="0"/>
          </a:p>
        </p:txBody>
      </p:sp>
      <p:sp>
        <p:nvSpPr>
          <p:cNvPr id="3" name="Sous-titre 2"/>
          <p:cNvSpPr>
            <a:spLocks noGrp="1"/>
          </p:cNvSpPr>
          <p:nvPr>
            <p:ph type="subTitle" idx="1"/>
          </p:nvPr>
        </p:nvSpPr>
        <p:spPr>
          <a:xfrm>
            <a:off x="153874" y="4206205"/>
            <a:ext cx="6400800" cy="2112640"/>
          </a:xfrm>
        </p:spPr>
        <p:txBody>
          <a:bodyPr anchor="ctr"/>
          <a:lstStyle>
            <a:lvl1pPr marL="0" indent="0" algn="l">
              <a:buNone/>
              <a:defRPr b="0">
                <a:solidFill>
                  <a:srgbClr val="455D2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dirty="0"/>
          </a:p>
        </p:txBody>
      </p:sp>
      <p:pic>
        <p:nvPicPr>
          <p:cNvPr id="4" name="Picture 3" descr="ENVRIpluslongerver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4" y="88753"/>
            <a:ext cx="9096966" cy="1656894"/>
          </a:xfrm>
          <a:prstGeom prst="rect">
            <a:avLst/>
          </a:prstGeom>
        </p:spPr>
      </p:pic>
    </p:spTree>
    <p:extLst>
      <p:ext uri="{BB962C8B-B14F-4D97-AF65-F5344CB8AC3E}">
        <p14:creationId xmlns:p14="http://schemas.microsoft.com/office/powerpoint/2010/main" val="164434171"/>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841784414"/>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340768"/>
            <a:ext cx="2335088" cy="4785395"/>
          </a:xfrm>
        </p:spPr>
        <p:txBody>
          <a:bodyPr vert="eaVert"/>
          <a:lstStyle/>
          <a:p>
            <a:r>
              <a:rPr lang="en-US"/>
              <a:t>Click to edit Master title style</a:t>
            </a:r>
            <a:endParaRPr lang="fr-FR"/>
          </a:p>
        </p:txBody>
      </p:sp>
      <p:sp>
        <p:nvSpPr>
          <p:cNvPr id="3" name="Espace réservé du texte vertical 2"/>
          <p:cNvSpPr>
            <a:spLocks noGrp="1"/>
          </p:cNvSpPr>
          <p:nvPr>
            <p:ph type="body" orient="vert" idx="1"/>
          </p:nvPr>
        </p:nvSpPr>
        <p:spPr>
          <a:xfrm>
            <a:off x="179512" y="1340768"/>
            <a:ext cx="6297488" cy="47853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373179671"/>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Basic">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200" y="1309751"/>
            <a:ext cx="8562000" cy="4180618"/>
          </a:xfrm>
        </p:spPr>
        <p:txBody>
          <a:bodyPr/>
          <a:lstStyle>
            <a:lvl5pPr marL="1703388" indent="-363538">
              <a:defRPr sz="1800">
                <a:solidFill>
                  <a:schemeClr val="tx1">
                    <a:lumMod val="65000"/>
                    <a:lumOff val="35000"/>
                  </a:schemeClr>
                </a:solidFill>
              </a:defRPr>
            </a:lvl5pPr>
            <a:lvl6pPr marL="2286000" indent="0">
              <a:buNone/>
              <a:defRPr/>
            </a:lvl6pPr>
          </a:lstStyle>
          <a:p>
            <a:pPr lvl="0"/>
            <a:r>
              <a:rPr lang="en-US"/>
              <a:t>Edit Master text styles</a:t>
            </a:r>
          </a:p>
          <a:p>
            <a:pPr lvl="1"/>
            <a:r>
              <a:rPr lang="en-US"/>
              <a:t>Second level</a:t>
            </a:r>
          </a:p>
          <a:p>
            <a:pPr lvl="2"/>
            <a:r>
              <a:rPr lang="en-US"/>
              <a:t>Third level</a:t>
            </a:r>
          </a:p>
        </p:txBody>
      </p:sp>
      <p:sp>
        <p:nvSpPr>
          <p:cNvPr id="7" name="Otsikko 6"/>
          <p:cNvSpPr>
            <a:spLocks noGrp="1"/>
          </p:cNvSpPr>
          <p:nvPr>
            <p:ph type="title" hasCustomPrompt="1"/>
          </p:nvPr>
        </p:nvSpPr>
        <p:spPr/>
        <p:txBody>
          <a:bodyPr/>
          <a:lstStyle/>
          <a:p>
            <a:r>
              <a:rPr lang="fi-FI" dirty="0"/>
              <a:t>ADD TITLE</a:t>
            </a:r>
            <a:br>
              <a:rPr lang="fi-FI" dirty="0"/>
            </a:br>
            <a:r>
              <a:rPr lang="fi-FI" dirty="0"/>
              <a:t>HERE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icture">
    <p:bg>
      <p:bgPr>
        <a:solidFill>
          <a:schemeClr val="bg1">
            <a:lumMod val="85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447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first slide_final_lighter.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600" y="118999"/>
            <a:ext cx="8810354" cy="6620002"/>
          </a:xfrm>
          <a:prstGeom prst="rect">
            <a:avLst/>
          </a:prstGeom>
        </p:spPr>
      </p:pic>
      <p:sp>
        <p:nvSpPr>
          <p:cNvPr id="3" name="Content Placeholder 2"/>
          <p:cNvSpPr>
            <a:spLocks noGrp="1"/>
          </p:cNvSpPr>
          <p:nvPr>
            <p:ph idx="1"/>
          </p:nvPr>
        </p:nvSpPr>
        <p:spPr>
          <a:xfrm>
            <a:off x="277200" y="1322979"/>
            <a:ext cx="8562000" cy="4458446"/>
          </a:xfrm>
        </p:spPr>
        <p:txBody>
          <a:bodyPr/>
          <a:lstStyle>
            <a:lvl1pPr marL="0" indent="0">
              <a:lnSpc>
                <a:spcPct val="75000"/>
              </a:lnSpc>
              <a:buFontTx/>
              <a:buNone/>
              <a:defRPr sz="1800" b="1" cap="all" spc="-40" baseline="0">
                <a:latin typeface="+mj-lt"/>
              </a:defRPr>
            </a:lvl1pPr>
            <a:lvl2pPr marL="457200" indent="0">
              <a:lnSpc>
                <a:spcPct val="75000"/>
              </a:lnSpc>
              <a:buFontTx/>
              <a:buNone/>
              <a:defRPr sz="1800" b="1" cap="all" spc="-40" baseline="0">
                <a:latin typeface="+mj-lt"/>
              </a:defRPr>
            </a:lvl2pPr>
            <a:lvl3pPr marL="914400" indent="0">
              <a:lnSpc>
                <a:spcPct val="75000"/>
              </a:lnSpc>
              <a:buFontTx/>
              <a:buNone/>
              <a:defRPr sz="1800" b="1" cap="all" spc="-40" baseline="0">
                <a:latin typeface="+mj-lt"/>
              </a:defRPr>
            </a:lvl3pPr>
            <a:lvl4pPr marL="1371600" indent="0">
              <a:lnSpc>
                <a:spcPct val="75000"/>
              </a:lnSpc>
              <a:buFontTx/>
              <a:buNone/>
              <a:defRPr sz="1800" b="1" cap="all" spc="-40" baseline="0">
                <a:latin typeface="+mj-lt"/>
              </a:defRPr>
            </a:lvl4pPr>
            <a:lvl5pPr marL="1828800" indent="0">
              <a:lnSpc>
                <a:spcPct val="75000"/>
              </a:lnSpc>
              <a:buFontTx/>
              <a:buNone/>
              <a:defRPr sz="1800" b="1" cap="all" spc="-40" baseline="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Otsikko 6"/>
          <p:cNvSpPr>
            <a:spLocks noGrp="1"/>
          </p:cNvSpPr>
          <p:nvPr>
            <p:ph type="title" hasCustomPrompt="1"/>
          </p:nvPr>
        </p:nvSpPr>
        <p:spPr/>
        <p:txBody>
          <a:bodyPr/>
          <a:lstStyle/>
          <a:p>
            <a:r>
              <a:rPr lang="fi-FI" dirty="0"/>
              <a:t>ADD TITLE</a:t>
            </a:r>
            <a:br>
              <a:rPr lang="fi-FI" dirty="0"/>
            </a:br>
            <a:r>
              <a:rPr lang="fi-FI" dirty="0"/>
              <a:t>HERE</a:t>
            </a:r>
          </a:p>
        </p:txBody>
      </p:sp>
      <p:sp>
        <p:nvSpPr>
          <p:cNvPr id="19" name="TextBox 18"/>
          <p:cNvSpPr txBox="1"/>
          <p:nvPr userDrawn="1"/>
        </p:nvSpPr>
        <p:spPr>
          <a:xfrm>
            <a:off x="502664" y="6486666"/>
            <a:ext cx="1954244" cy="261610"/>
          </a:xfrm>
          <a:prstGeom prst="rect">
            <a:avLst/>
          </a:prstGeom>
          <a:noFill/>
        </p:spPr>
        <p:txBody>
          <a:bodyPr wrap="square" rtlCol="0">
            <a:spAutoFit/>
          </a:bodyPr>
          <a:lstStyle/>
          <a:p>
            <a:r>
              <a:rPr lang="en-US" sz="1100" dirty="0">
                <a:latin typeface="Arial"/>
                <a:cs typeface="Arial"/>
              </a:rPr>
              <a:t>H2020 Project</a:t>
            </a:r>
          </a:p>
        </p:txBody>
      </p:sp>
      <p:pic>
        <p:nvPicPr>
          <p:cNvPr id="20" name="Picture 19" descr="EU_flag_yellow_low.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3426" y="6044493"/>
            <a:ext cx="660020" cy="448456"/>
          </a:xfrm>
          <a:prstGeom prst="rect">
            <a:avLst/>
          </a:prstGeom>
        </p:spPr>
      </p:pic>
      <p:sp>
        <p:nvSpPr>
          <p:cNvPr id="21" name="TextBox 20"/>
          <p:cNvSpPr txBox="1"/>
          <p:nvPr userDrawn="1"/>
        </p:nvSpPr>
        <p:spPr>
          <a:xfrm>
            <a:off x="6620952" y="6486666"/>
            <a:ext cx="1954244" cy="261610"/>
          </a:xfrm>
          <a:prstGeom prst="rect">
            <a:avLst/>
          </a:prstGeom>
          <a:noFill/>
        </p:spPr>
        <p:txBody>
          <a:bodyPr wrap="square" rtlCol="0">
            <a:spAutoFit/>
          </a:bodyPr>
          <a:lstStyle/>
          <a:p>
            <a:pPr algn="r"/>
            <a:r>
              <a:rPr lang="en-US" sz="1100" dirty="0">
                <a:latin typeface="Arial"/>
                <a:cs typeface="Arial"/>
              </a:rPr>
              <a:t>Project Number: 654182</a:t>
            </a:r>
          </a:p>
        </p:txBody>
      </p:sp>
    </p:spTree>
    <p:extLst>
      <p:ext uri="{BB962C8B-B14F-4D97-AF65-F5344CB8AC3E}">
        <p14:creationId xmlns:p14="http://schemas.microsoft.com/office/powerpoint/2010/main" val="415950404"/>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icture Nega">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7200" y="1349439"/>
            <a:ext cx="8562000" cy="4431985"/>
          </a:xfrm>
        </p:spPr>
        <p:txBody>
          <a:bodyPr/>
          <a:lstStyle>
            <a:lvl1pPr marL="0" indent="0">
              <a:lnSpc>
                <a:spcPct val="75000"/>
              </a:lnSpc>
              <a:buFontTx/>
              <a:buNone/>
              <a:defRPr sz="1800" b="1" cap="all" spc="-40" baseline="0">
                <a:solidFill>
                  <a:srgbClr val="FFFFFF"/>
                </a:solidFill>
                <a:latin typeface="+mj-lt"/>
              </a:defRPr>
            </a:lvl1pPr>
            <a:lvl2pPr marL="457200" indent="0">
              <a:lnSpc>
                <a:spcPct val="75000"/>
              </a:lnSpc>
              <a:buFontTx/>
              <a:buNone/>
              <a:defRPr sz="1800" b="1" cap="all" spc="-40" baseline="0">
                <a:solidFill>
                  <a:srgbClr val="FFFFFF"/>
                </a:solidFill>
                <a:latin typeface="+mj-lt"/>
              </a:defRPr>
            </a:lvl2pPr>
            <a:lvl3pPr marL="914400" indent="0">
              <a:lnSpc>
                <a:spcPct val="75000"/>
              </a:lnSpc>
              <a:buFontTx/>
              <a:buNone/>
              <a:defRPr sz="1800" b="1" cap="all" spc="-40" baseline="0">
                <a:solidFill>
                  <a:srgbClr val="FFFFFF"/>
                </a:solidFill>
                <a:latin typeface="+mj-lt"/>
              </a:defRPr>
            </a:lvl3pPr>
            <a:lvl4pPr marL="1371600" indent="0">
              <a:lnSpc>
                <a:spcPct val="75000"/>
              </a:lnSpc>
              <a:buFontTx/>
              <a:buNone/>
              <a:defRPr sz="1800" b="1" cap="all" spc="-40" baseline="0">
                <a:solidFill>
                  <a:srgbClr val="FFFFFF"/>
                </a:solidFill>
                <a:latin typeface="+mj-lt"/>
              </a:defRPr>
            </a:lvl4pPr>
            <a:lvl5pPr marL="1828800" indent="0">
              <a:lnSpc>
                <a:spcPct val="75000"/>
              </a:lnSpc>
              <a:buFontTx/>
              <a:buNone/>
              <a:defRPr sz="1800" b="1" cap="all" spc="-40" baseline="0">
                <a:solidFill>
                  <a:srgbClr val="FFFFFF"/>
                </a:solidFill>
                <a:latin typeface="+mj-lt"/>
              </a:defRPr>
            </a:lvl5pPr>
          </a:lstStyle>
          <a:p>
            <a:pPr lvl="0"/>
            <a:r>
              <a:rPr lang="fi-FI" dirty="0"/>
              <a:t>CLICK TO ADD TEXT</a:t>
            </a:r>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7" name="Otsikko 6"/>
          <p:cNvSpPr>
            <a:spLocks noGrp="1"/>
          </p:cNvSpPr>
          <p:nvPr>
            <p:ph type="title" hasCustomPrompt="1"/>
          </p:nvPr>
        </p:nvSpPr>
        <p:spPr/>
        <p:txBody>
          <a:bodyPr/>
          <a:lstStyle>
            <a:lvl1pPr>
              <a:defRPr>
                <a:solidFill>
                  <a:srgbClr val="FFFFFF"/>
                </a:solidFill>
              </a:defRPr>
            </a:lvl1pPr>
          </a:lstStyle>
          <a:p>
            <a:r>
              <a:rPr lang="fi-FI" dirty="0"/>
              <a:t>ADD TITLE</a:t>
            </a:r>
            <a:br>
              <a:rPr lang="fi-FI" dirty="0"/>
            </a:br>
            <a:r>
              <a:rPr lang="fi-FI" dirty="0"/>
              <a:t>HERE</a:t>
            </a:r>
          </a:p>
        </p:txBody>
      </p:sp>
      <p:grpSp>
        <p:nvGrpSpPr>
          <p:cNvPr id="2" name="Ryhmä 1"/>
          <p:cNvGrpSpPr/>
          <p:nvPr userDrawn="1"/>
        </p:nvGrpSpPr>
        <p:grpSpPr>
          <a:xfrm>
            <a:off x="-1" y="0"/>
            <a:ext cx="9145336" cy="6862856"/>
            <a:chOff x="-1" y="0"/>
            <a:chExt cx="9145336" cy="6862856"/>
          </a:xfrm>
        </p:grpSpPr>
        <p:sp>
          <p:nvSpPr>
            <p:cNvPr id="9" name="Suorakulmio 8"/>
            <p:cNvSpPr/>
            <p:nvPr userDrawn="1"/>
          </p:nvSpPr>
          <p:spPr>
            <a:xfrm>
              <a:off x="-1" y="0"/>
              <a:ext cx="9144000" cy="14525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uorakulmio 9"/>
            <p:cNvSpPr/>
            <p:nvPr userDrawn="1"/>
          </p:nvSpPr>
          <p:spPr>
            <a:xfrm>
              <a:off x="0" y="6717600"/>
              <a:ext cx="9144000" cy="14525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Suorakulmio 10"/>
            <p:cNvSpPr/>
            <p:nvPr userDrawn="1"/>
          </p:nvSpPr>
          <p:spPr>
            <a:xfrm>
              <a:off x="0" y="0"/>
              <a:ext cx="144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Suorakulmio 11"/>
            <p:cNvSpPr/>
            <p:nvPr userDrawn="1"/>
          </p:nvSpPr>
          <p:spPr>
            <a:xfrm>
              <a:off x="9001335" y="0"/>
              <a:ext cx="144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sp>
        <p:nvSpPr>
          <p:cNvPr id="5" name="TextBox 4"/>
          <p:cNvSpPr txBox="1"/>
          <p:nvPr userDrawn="1"/>
        </p:nvSpPr>
        <p:spPr>
          <a:xfrm>
            <a:off x="8280859" y="6019561"/>
            <a:ext cx="184666" cy="369332"/>
          </a:xfrm>
          <a:prstGeom prst="rect">
            <a:avLst/>
          </a:prstGeom>
          <a:noFill/>
        </p:spPr>
        <p:txBody>
          <a:bodyPr wrap="none" rtlCol="0">
            <a:spAutoFit/>
          </a:bodyPr>
          <a:lstStyle/>
          <a:p>
            <a:endParaRPr lang="en-US" dirty="0"/>
          </a:p>
        </p:txBody>
      </p:sp>
      <p:sp>
        <p:nvSpPr>
          <p:cNvPr id="22" name="TextBox 21"/>
          <p:cNvSpPr txBox="1"/>
          <p:nvPr userDrawn="1"/>
        </p:nvSpPr>
        <p:spPr>
          <a:xfrm>
            <a:off x="502664" y="6486666"/>
            <a:ext cx="1954244" cy="261610"/>
          </a:xfrm>
          <a:prstGeom prst="rect">
            <a:avLst/>
          </a:prstGeom>
          <a:noFill/>
        </p:spPr>
        <p:txBody>
          <a:bodyPr wrap="square" rtlCol="0">
            <a:spAutoFit/>
          </a:bodyPr>
          <a:lstStyle/>
          <a:p>
            <a:r>
              <a:rPr lang="en-US" sz="1100" dirty="0">
                <a:latin typeface="Arial"/>
                <a:cs typeface="Arial"/>
              </a:rPr>
              <a:t>H2020 Project</a:t>
            </a:r>
          </a:p>
        </p:txBody>
      </p:sp>
      <p:pic>
        <p:nvPicPr>
          <p:cNvPr id="23" name="Picture 22" descr="EU_flag_yellow_lo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3426" y="6044493"/>
            <a:ext cx="660020" cy="448456"/>
          </a:xfrm>
          <a:prstGeom prst="rect">
            <a:avLst/>
          </a:prstGeom>
        </p:spPr>
      </p:pic>
      <p:sp>
        <p:nvSpPr>
          <p:cNvPr id="24" name="TextBox 23"/>
          <p:cNvSpPr txBox="1"/>
          <p:nvPr userDrawn="1"/>
        </p:nvSpPr>
        <p:spPr>
          <a:xfrm>
            <a:off x="6620952" y="6486666"/>
            <a:ext cx="1954244" cy="261610"/>
          </a:xfrm>
          <a:prstGeom prst="rect">
            <a:avLst/>
          </a:prstGeom>
          <a:noFill/>
        </p:spPr>
        <p:txBody>
          <a:bodyPr wrap="square" rtlCol="0">
            <a:spAutoFit/>
          </a:bodyPr>
          <a:lstStyle/>
          <a:p>
            <a:pPr algn="r"/>
            <a:r>
              <a:rPr lang="en-US" sz="1100" dirty="0">
                <a:latin typeface="Arial"/>
                <a:cs typeface="Arial"/>
              </a:rPr>
              <a:t>Project Number: 654182</a:t>
            </a:r>
          </a:p>
        </p:txBody>
      </p:sp>
      <p:pic>
        <p:nvPicPr>
          <p:cNvPr id="15" name="Picture 14" descr="ENVRI plu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18525" y="5989444"/>
            <a:ext cx="1370412" cy="714552"/>
          </a:xfrm>
          <a:prstGeom prst="rect">
            <a:avLst/>
          </a:prstGeom>
        </p:spPr>
      </p:pic>
    </p:spTree>
    <p:extLst>
      <p:ext uri="{BB962C8B-B14F-4D97-AF65-F5344CB8AC3E}">
        <p14:creationId xmlns:p14="http://schemas.microsoft.com/office/powerpoint/2010/main" val="2837403676"/>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7200" y="1322979"/>
            <a:ext cx="4191000" cy="4437854"/>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68199" y="1322979"/>
            <a:ext cx="4378257" cy="4437853"/>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Otsikko 7"/>
          <p:cNvSpPr>
            <a:spLocks noGrp="1"/>
          </p:cNvSpPr>
          <p:nvPr>
            <p:ph type="title" hasCustomPrompt="1"/>
          </p:nvPr>
        </p:nvSpPr>
        <p:spPr/>
        <p:txBody>
          <a:bodyPr/>
          <a:lstStyle/>
          <a:p>
            <a:r>
              <a:rPr lang="fi-FI" dirty="0"/>
              <a:t>ADD TITLE</a:t>
            </a:r>
            <a:br>
              <a:rPr lang="fi-FI" dirty="0"/>
            </a:br>
            <a:r>
              <a:rPr lang="fi-FI" dirty="0"/>
              <a:t>HERE</a:t>
            </a:r>
          </a:p>
        </p:txBody>
      </p:sp>
    </p:spTree>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3891234220"/>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7504" y="4731221"/>
            <a:ext cx="8387209" cy="1362075"/>
          </a:xfrm>
        </p:spPr>
        <p:txBody>
          <a:bodyPr anchor="t"/>
          <a:lstStyle>
            <a:lvl1pPr algn="l">
              <a:defRPr sz="4000" b="1" cap="all"/>
            </a:lvl1pPr>
          </a:lstStyle>
          <a:p>
            <a:r>
              <a:rPr lang="en-US"/>
              <a:t>Click to edit Master title style</a:t>
            </a:r>
            <a:endParaRPr lang="fr-FR" dirty="0"/>
          </a:p>
        </p:txBody>
      </p:sp>
      <p:sp>
        <p:nvSpPr>
          <p:cNvPr id="3" name="Espace réservé du texte 2"/>
          <p:cNvSpPr>
            <a:spLocks noGrp="1"/>
          </p:cNvSpPr>
          <p:nvPr>
            <p:ph type="body" idx="1"/>
          </p:nvPr>
        </p:nvSpPr>
        <p:spPr>
          <a:xfrm>
            <a:off x="107504" y="3231034"/>
            <a:ext cx="838720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58262063"/>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sz="half" idx="1"/>
          </p:nvPr>
        </p:nvSpPr>
        <p:spPr>
          <a:xfrm>
            <a:off x="179512" y="1600200"/>
            <a:ext cx="424847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contenu 3"/>
          <p:cNvSpPr>
            <a:spLocks noGrp="1"/>
          </p:cNvSpPr>
          <p:nvPr>
            <p:ph sz="half" idx="2"/>
          </p:nvPr>
        </p:nvSpPr>
        <p:spPr>
          <a:xfrm>
            <a:off x="4716016" y="1600200"/>
            <a:ext cx="417646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242217938"/>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FR"/>
          </a:p>
        </p:txBody>
      </p:sp>
      <p:sp>
        <p:nvSpPr>
          <p:cNvPr id="3" name="Espace réservé du texte 2"/>
          <p:cNvSpPr>
            <a:spLocks noGrp="1"/>
          </p:cNvSpPr>
          <p:nvPr>
            <p:ph type="body" idx="1"/>
          </p:nvPr>
        </p:nvSpPr>
        <p:spPr>
          <a:xfrm>
            <a:off x="179512" y="1484784"/>
            <a:ext cx="4317876"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179512" y="2358032"/>
            <a:ext cx="43178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Espace réservé du texte 4"/>
          <p:cNvSpPr>
            <a:spLocks noGrp="1"/>
          </p:cNvSpPr>
          <p:nvPr>
            <p:ph type="body" sz="quarter" idx="3"/>
          </p:nvPr>
        </p:nvSpPr>
        <p:spPr>
          <a:xfrm>
            <a:off x="4645025" y="1484784"/>
            <a:ext cx="4319463"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4645025" y="2358032"/>
            <a:ext cx="43194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078643044"/>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2578643401"/>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229595"/>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512" y="1258838"/>
            <a:ext cx="3286001" cy="1162050"/>
          </a:xfrm>
        </p:spPr>
        <p:txBody>
          <a:bodyPr anchor="b"/>
          <a:lstStyle>
            <a:lvl1pPr algn="l">
              <a:defRPr sz="2000" b="1"/>
            </a:lvl1pPr>
          </a:lstStyle>
          <a:p>
            <a:r>
              <a:rPr lang="en-US"/>
              <a:t>Click to edit Master title style</a:t>
            </a:r>
            <a:endParaRPr lang="fr-FR" dirty="0"/>
          </a:p>
        </p:txBody>
      </p:sp>
      <p:sp>
        <p:nvSpPr>
          <p:cNvPr id="3" name="Espace réservé du contenu 2"/>
          <p:cNvSpPr>
            <a:spLocks noGrp="1"/>
          </p:cNvSpPr>
          <p:nvPr>
            <p:ph idx="1"/>
          </p:nvPr>
        </p:nvSpPr>
        <p:spPr>
          <a:xfrm>
            <a:off x="3575050" y="1268760"/>
            <a:ext cx="5389438" cy="4968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u texte 3"/>
          <p:cNvSpPr>
            <a:spLocks noGrp="1"/>
          </p:cNvSpPr>
          <p:nvPr>
            <p:ph type="body" sz="half" idx="2"/>
          </p:nvPr>
        </p:nvSpPr>
        <p:spPr>
          <a:xfrm>
            <a:off x="179512" y="2420888"/>
            <a:ext cx="3286001" cy="3816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137866"/>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35696" y="558006"/>
            <a:ext cx="5486400" cy="566738"/>
          </a:xfrm>
        </p:spPr>
        <p:txBody>
          <a:bodyPr anchor="b"/>
          <a:lstStyle>
            <a:lvl1pPr algn="l">
              <a:defRPr sz="2000" b="1"/>
            </a:lvl1pPr>
          </a:lstStyle>
          <a:p>
            <a:r>
              <a:rPr lang="en-US"/>
              <a:t>Click to edit Master title style</a:t>
            </a:r>
            <a:endParaRPr lang="fr-FR"/>
          </a:p>
        </p:txBody>
      </p:sp>
      <p:sp>
        <p:nvSpPr>
          <p:cNvPr id="3" name="Espace réservé pour une image  2"/>
          <p:cNvSpPr>
            <a:spLocks noGrp="1"/>
          </p:cNvSpPr>
          <p:nvPr>
            <p:ph type="pic" idx="1"/>
          </p:nvPr>
        </p:nvSpPr>
        <p:spPr>
          <a:xfrm>
            <a:off x="1835696" y="1317594"/>
            <a:ext cx="6559624" cy="491971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FR" noProof="0"/>
          </a:p>
        </p:txBody>
      </p:sp>
      <p:sp>
        <p:nvSpPr>
          <p:cNvPr id="4" name="Espace réservé du texte 3"/>
          <p:cNvSpPr>
            <a:spLocks noGrp="1"/>
          </p:cNvSpPr>
          <p:nvPr>
            <p:ph type="body" sz="half" idx="2"/>
          </p:nvPr>
        </p:nvSpPr>
        <p:spPr>
          <a:xfrm>
            <a:off x="107504" y="1340768"/>
            <a:ext cx="1656184" cy="48965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5719290"/>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2484437" y="101600"/>
            <a:ext cx="640873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sp>
        <p:nvSpPr>
          <p:cNvPr id="1027" name="Espace réservé du texte 2"/>
          <p:cNvSpPr>
            <a:spLocks noGrp="1"/>
          </p:cNvSpPr>
          <p:nvPr>
            <p:ph type="body" idx="1"/>
          </p:nvPr>
        </p:nvSpPr>
        <p:spPr bwMode="auto">
          <a:xfrm>
            <a:off x="107950" y="1268413"/>
            <a:ext cx="87852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pic>
        <p:nvPicPr>
          <p:cNvPr id="3" name="Picture 2" descr="ENVRIplus.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2223" y="101600"/>
            <a:ext cx="1771718" cy="927100"/>
          </a:xfrm>
          <a:prstGeom prst="rect">
            <a:avLst/>
          </a:prstGeom>
        </p:spPr>
      </p:pic>
      <p:sp>
        <p:nvSpPr>
          <p:cNvPr id="5" name="TextBox 4"/>
          <p:cNvSpPr txBox="1"/>
          <p:nvPr userDrawn="1"/>
        </p:nvSpPr>
        <p:spPr>
          <a:xfrm>
            <a:off x="1243446" y="6486666"/>
            <a:ext cx="1240991" cy="261610"/>
          </a:xfrm>
          <a:prstGeom prst="rect">
            <a:avLst/>
          </a:prstGeom>
          <a:noFill/>
        </p:spPr>
        <p:txBody>
          <a:bodyPr wrap="square" rtlCol="0">
            <a:spAutoFit/>
          </a:bodyPr>
          <a:lstStyle/>
          <a:p>
            <a:r>
              <a:rPr lang="en-US" sz="1100" b="1" dirty="0">
                <a:latin typeface="Arial"/>
                <a:cs typeface="Arial"/>
              </a:rPr>
              <a:t>H2020 Project</a:t>
            </a:r>
          </a:p>
        </p:txBody>
      </p:sp>
      <p:pic>
        <p:nvPicPr>
          <p:cNvPr id="6" name="Picture 5" descr="EU_flag_yellow_low.jpg"/>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29921" y="6299820"/>
            <a:ext cx="660020" cy="448456"/>
          </a:xfrm>
          <a:prstGeom prst="rect">
            <a:avLst/>
          </a:prstGeom>
        </p:spPr>
      </p:pic>
      <p:sp>
        <p:nvSpPr>
          <p:cNvPr id="7" name="TextBox 6"/>
          <p:cNvSpPr txBox="1"/>
          <p:nvPr userDrawn="1"/>
        </p:nvSpPr>
        <p:spPr>
          <a:xfrm>
            <a:off x="6774872" y="6486666"/>
            <a:ext cx="1800323" cy="261610"/>
          </a:xfrm>
          <a:prstGeom prst="rect">
            <a:avLst/>
          </a:prstGeom>
          <a:noFill/>
        </p:spPr>
        <p:txBody>
          <a:bodyPr wrap="square" rtlCol="0">
            <a:spAutoFit/>
          </a:bodyPr>
          <a:lstStyle/>
          <a:p>
            <a:pPr algn="r"/>
            <a:r>
              <a:rPr lang="en-US" sz="1100" b="1" dirty="0">
                <a:latin typeface="Arial"/>
                <a:cs typeface="Arial"/>
              </a:rPr>
              <a:t>Project Number: 654182</a:t>
            </a:r>
          </a:p>
        </p:txBody>
      </p:sp>
    </p:spTree>
    <p:extLst>
      <p:ext uri="{BB962C8B-B14F-4D97-AF65-F5344CB8AC3E}">
        <p14:creationId xmlns:p14="http://schemas.microsoft.com/office/powerpoint/2010/main" val="18821519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58" r:id="rId13"/>
    <p:sldLayoutId id="2147483659" r:id="rId14"/>
    <p:sldLayoutId id="2147483653" r:id="rId15"/>
  </p:sldLayoutIdLst>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txStyles>
    <p:titleStyle>
      <a:lvl1pPr algn="l" rtl="0" eaLnBrk="1" fontAlgn="base" hangingPunct="1">
        <a:spcBef>
          <a:spcPct val="0"/>
        </a:spcBef>
        <a:spcAft>
          <a:spcPct val="0"/>
        </a:spcAft>
        <a:defRPr sz="3200" b="1" kern="1200">
          <a:solidFill>
            <a:srgbClr val="33B0DC"/>
          </a:solidFill>
          <a:latin typeface="Century Gothic" pitchFamily="34" charset="0"/>
          <a:ea typeface="ＭＳ Ｐゴシック" charset="0"/>
          <a:cs typeface="ＭＳ Ｐゴシック" charset="0"/>
        </a:defRPr>
      </a:lvl1pPr>
      <a:lvl2pPr algn="l" rtl="0" eaLnBrk="1" fontAlgn="base" hangingPunct="1">
        <a:spcBef>
          <a:spcPct val="0"/>
        </a:spcBef>
        <a:spcAft>
          <a:spcPct val="0"/>
        </a:spcAft>
        <a:defRPr sz="3600" b="1">
          <a:solidFill>
            <a:srgbClr val="33B0DC"/>
          </a:solidFill>
          <a:latin typeface="Century Gothic" pitchFamily="34" charset="0"/>
          <a:ea typeface="ＭＳ Ｐゴシック" charset="0"/>
          <a:cs typeface="ＭＳ Ｐゴシック" charset="0"/>
        </a:defRPr>
      </a:lvl2pPr>
      <a:lvl3pPr algn="l" rtl="0" eaLnBrk="1" fontAlgn="base" hangingPunct="1">
        <a:spcBef>
          <a:spcPct val="0"/>
        </a:spcBef>
        <a:spcAft>
          <a:spcPct val="0"/>
        </a:spcAft>
        <a:defRPr sz="3600" b="1">
          <a:solidFill>
            <a:srgbClr val="33B0DC"/>
          </a:solidFill>
          <a:latin typeface="Century Gothic" pitchFamily="34" charset="0"/>
          <a:ea typeface="ＭＳ Ｐゴシック" charset="0"/>
          <a:cs typeface="ＭＳ Ｐゴシック" charset="0"/>
        </a:defRPr>
      </a:lvl3pPr>
      <a:lvl4pPr algn="l" rtl="0" eaLnBrk="1" fontAlgn="base" hangingPunct="1">
        <a:spcBef>
          <a:spcPct val="0"/>
        </a:spcBef>
        <a:spcAft>
          <a:spcPct val="0"/>
        </a:spcAft>
        <a:defRPr sz="3600" b="1">
          <a:solidFill>
            <a:srgbClr val="33B0DC"/>
          </a:solidFill>
          <a:latin typeface="Century Gothic" pitchFamily="34" charset="0"/>
          <a:ea typeface="ＭＳ Ｐゴシック" charset="0"/>
          <a:cs typeface="ＭＳ Ｐゴシック" charset="0"/>
        </a:defRPr>
      </a:lvl4pPr>
      <a:lvl5pPr algn="l" rtl="0" eaLnBrk="1" fontAlgn="base" hangingPunct="1">
        <a:spcBef>
          <a:spcPct val="0"/>
        </a:spcBef>
        <a:spcAft>
          <a:spcPct val="0"/>
        </a:spcAft>
        <a:defRPr sz="3600" b="1">
          <a:solidFill>
            <a:srgbClr val="33B0DC"/>
          </a:solidFill>
          <a:latin typeface="Century Gothic" pitchFamily="34" charset="0"/>
          <a:ea typeface="ＭＳ Ｐゴシック" charset="0"/>
          <a:cs typeface="ＭＳ Ｐゴシック" charset="0"/>
        </a:defRPr>
      </a:lvl5pPr>
      <a:lvl6pPr marL="457200" algn="l" rtl="0" eaLnBrk="1" fontAlgn="base" hangingPunct="1">
        <a:spcBef>
          <a:spcPct val="0"/>
        </a:spcBef>
        <a:spcAft>
          <a:spcPct val="0"/>
        </a:spcAft>
        <a:defRPr sz="3600" b="1">
          <a:solidFill>
            <a:srgbClr val="33B0DC"/>
          </a:solidFill>
          <a:latin typeface="Century Gothic" pitchFamily="34" charset="0"/>
        </a:defRPr>
      </a:lvl6pPr>
      <a:lvl7pPr marL="914400" algn="l" rtl="0" eaLnBrk="1" fontAlgn="base" hangingPunct="1">
        <a:spcBef>
          <a:spcPct val="0"/>
        </a:spcBef>
        <a:spcAft>
          <a:spcPct val="0"/>
        </a:spcAft>
        <a:defRPr sz="3600" b="1">
          <a:solidFill>
            <a:srgbClr val="33B0DC"/>
          </a:solidFill>
          <a:latin typeface="Century Gothic" pitchFamily="34" charset="0"/>
        </a:defRPr>
      </a:lvl7pPr>
      <a:lvl8pPr marL="1371600" algn="l" rtl="0" eaLnBrk="1" fontAlgn="base" hangingPunct="1">
        <a:spcBef>
          <a:spcPct val="0"/>
        </a:spcBef>
        <a:spcAft>
          <a:spcPct val="0"/>
        </a:spcAft>
        <a:defRPr sz="3600" b="1">
          <a:solidFill>
            <a:srgbClr val="33B0DC"/>
          </a:solidFill>
          <a:latin typeface="Century Gothic" pitchFamily="34" charset="0"/>
        </a:defRPr>
      </a:lvl8pPr>
      <a:lvl9pPr marL="1828800" algn="l" rtl="0" eaLnBrk="1" fontAlgn="base" hangingPunct="1">
        <a:spcBef>
          <a:spcPct val="0"/>
        </a:spcBef>
        <a:spcAft>
          <a:spcPct val="0"/>
        </a:spcAft>
        <a:defRPr sz="3600" b="1">
          <a:solidFill>
            <a:srgbClr val="33B0DC"/>
          </a:solidFill>
          <a:latin typeface="Century Gothic" pitchFamily="34" charset="0"/>
        </a:defRPr>
      </a:lvl9pPr>
    </p:titleStyle>
    <p:bodyStyle>
      <a:lvl1pPr marL="342900" indent="-342900" algn="l" rtl="0" eaLnBrk="1" fontAlgn="base" hangingPunct="1">
        <a:spcBef>
          <a:spcPct val="20000"/>
        </a:spcBef>
        <a:spcAft>
          <a:spcPct val="0"/>
        </a:spcAft>
        <a:buSzPct val="75000"/>
        <a:buBlip>
          <a:blip r:embed="rId20"/>
        </a:buBlip>
        <a:defRPr sz="2400" b="0" kern="1200">
          <a:solidFill>
            <a:srgbClr val="1A171B"/>
          </a:solidFill>
          <a:latin typeface="Century Gothic" pitchFamily="34" charset="0"/>
          <a:ea typeface="ＭＳ Ｐゴシック" charset="0"/>
          <a:cs typeface="ＭＳ Ｐゴシック" charset="0"/>
        </a:defRPr>
      </a:lvl1pPr>
      <a:lvl2pPr marL="742950" indent="-285750" algn="l" rtl="0" eaLnBrk="1" fontAlgn="base" hangingPunct="1">
        <a:spcBef>
          <a:spcPct val="20000"/>
        </a:spcBef>
        <a:spcAft>
          <a:spcPct val="0"/>
        </a:spcAft>
        <a:buSzPct val="75000"/>
        <a:buBlip>
          <a:blip r:embed="rId21"/>
        </a:buBlip>
        <a:defRPr sz="2000" b="0" kern="1200">
          <a:solidFill>
            <a:schemeClr val="tx1"/>
          </a:solidFill>
          <a:latin typeface="Century Gothic" pitchFamily="34" charset="0"/>
          <a:ea typeface="ＭＳ Ｐゴシック" charset="0"/>
          <a:cs typeface="+mn-cs"/>
        </a:defRPr>
      </a:lvl2pPr>
      <a:lvl3pPr marL="1143000" indent="-228600" algn="l" rtl="0" eaLnBrk="1" fontAlgn="base" hangingPunct="1">
        <a:spcBef>
          <a:spcPct val="20000"/>
        </a:spcBef>
        <a:spcAft>
          <a:spcPct val="0"/>
        </a:spcAft>
        <a:buSzPct val="75000"/>
        <a:buBlip>
          <a:blip r:embed="rId22"/>
        </a:buBlip>
        <a:defRPr b="0" kern="1200">
          <a:solidFill>
            <a:schemeClr val="tx1"/>
          </a:solidFill>
          <a:latin typeface="Century Gothic" pitchFamily="34" charset="0"/>
          <a:ea typeface="ＭＳ Ｐゴシック" charset="0"/>
          <a:cs typeface="+mn-cs"/>
        </a:defRPr>
      </a:lvl3pPr>
      <a:lvl4pPr marL="1600200" indent="-228600" algn="l" rtl="0" eaLnBrk="1" fontAlgn="base" hangingPunct="1">
        <a:spcBef>
          <a:spcPct val="20000"/>
        </a:spcBef>
        <a:spcAft>
          <a:spcPct val="0"/>
        </a:spcAft>
        <a:buSzPct val="75000"/>
        <a:buBlip>
          <a:blip r:embed="rId23"/>
        </a:buBlip>
        <a:defRPr kern="1200">
          <a:solidFill>
            <a:schemeClr val="tx1"/>
          </a:solidFill>
          <a:latin typeface="Century Gothic" pitchFamily="34" charset="0"/>
          <a:ea typeface="ＭＳ Ｐゴシック" charset="0"/>
          <a:cs typeface="+mn-cs"/>
        </a:defRPr>
      </a:lvl4pPr>
      <a:lvl5pPr marL="2057400" indent="-228600" algn="l" rtl="0" eaLnBrk="1" fontAlgn="base" hangingPunct="1">
        <a:spcBef>
          <a:spcPct val="20000"/>
        </a:spcBef>
        <a:spcAft>
          <a:spcPct val="0"/>
        </a:spcAft>
        <a:buSzPct val="75000"/>
        <a:buBlip>
          <a:blip r:embed="rId20"/>
        </a:buBlip>
        <a:defRPr sz="1600" kern="1200">
          <a:solidFill>
            <a:schemeClr val="tx1"/>
          </a:solidFill>
          <a:latin typeface="Century Gothic" pitchFamily="34"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ievadelahifalgaa@cardiff.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4.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envri.eu/r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vri.eu/r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The role of ENVRI reference model in the Development of European Research Infrastructures</a:t>
            </a:r>
          </a:p>
        </p:txBody>
      </p:sp>
      <p:sp>
        <p:nvSpPr>
          <p:cNvPr id="3" name="Subtitle 2"/>
          <p:cNvSpPr>
            <a:spLocks noGrp="1"/>
          </p:cNvSpPr>
          <p:nvPr>
            <p:ph type="subTitle" idx="1"/>
          </p:nvPr>
        </p:nvSpPr>
        <p:spPr>
          <a:xfrm>
            <a:off x="153874" y="4206205"/>
            <a:ext cx="6612325" cy="2216366"/>
          </a:xfrm>
        </p:spPr>
        <p:txBody>
          <a:bodyPr>
            <a:normAutofit/>
          </a:bodyPr>
          <a:lstStyle/>
          <a:p>
            <a:pPr lvl="0"/>
            <a:r>
              <a:rPr lang="en-GB" dirty="0"/>
              <a:t>Abraham Nieva de la </a:t>
            </a:r>
            <a:r>
              <a:rPr lang="en-GB" dirty="0" err="1" smtClean="0"/>
              <a:t>Hidalga</a:t>
            </a:r>
            <a:endParaRPr lang="en-GB" dirty="0" smtClean="0"/>
          </a:p>
          <a:p>
            <a:pPr lvl="0"/>
            <a:r>
              <a:rPr lang="en-GB" dirty="0" smtClean="0">
                <a:hlinkClick r:id="rId3"/>
              </a:rPr>
              <a:t>nievadelahifalgaa@cardiff.ac.uk</a:t>
            </a:r>
            <a:endParaRPr lang="en-GB" dirty="0" smtClean="0"/>
          </a:p>
          <a:p>
            <a:pPr lvl="0"/>
            <a:r>
              <a:rPr lang="en-GB" sz="1800" dirty="0" err="1" smtClean="0"/>
              <a:t>Coauthors</a:t>
            </a:r>
            <a:r>
              <a:rPr lang="en-GB" sz="1800" dirty="0" smtClean="0"/>
              <a:t>:</a:t>
            </a:r>
            <a:endParaRPr lang="en-GB" sz="1800" dirty="0"/>
          </a:p>
          <a:p>
            <a:pPr lvl="0"/>
            <a:r>
              <a:rPr lang="en-GB" sz="1800" dirty="0"/>
              <a:t>Yin </a:t>
            </a:r>
            <a:r>
              <a:rPr lang="en-GB" sz="1800" dirty="0" smtClean="0"/>
              <a:t>Chen, </a:t>
            </a:r>
            <a:r>
              <a:rPr lang="en-GB" sz="1800" dirty="0"/>
              <a:t>Alex </a:t>
            </a:r>
            <a:r>
              <a:rPr lang="en-GB" sz="1800" dirty="0" err="1" smtClean="0"/>
              <a:t>Hardisty</a:t>
            </a:r>
            <a:r>
              <a:rPr lang="en-GB" sz="1800" dirty="0" smtClean="0"/>
              <a:t>, </a:t>
            </a:r>
            <a:r>
              <a:rPr lang="en-GB" sz="1800" dirty="0"/>
              <a:t>Dan </a:t>
            </a:r>
            <a:r>
              <a:rPr lang="en-GB" sz="1800" dirty="0" smtClean="0"/>
              <a:t>Lear, </a:t>
            </a:r>
            <a:r>
              <a:rPr lang="en-GB" sz="1800" dirty="0"/>
              <a:t>Barbara </a:t>
            </a:r>
            <a:r>
              <a:rPr lang="en-GB" sz="1800" dirty="0" err="1" smtClean="0"/>
              <a:t>Magagna</a:t>
            </a:r>
            <a:r>
              <a:rPr lang="en-GB" sz="1800" dirty="0" smtClean="0"/>
              <a:t>, Rosa </a:t>
            </a:r>
            <a:r>
              <a:rPr lang="en-GB" sz="1800" dirty="0" err="1"/>
              <a:t>Filgueira</a:t>
            </a:r>
            <a:r>
              <a:rPr lang="en-GB" sz="1800" dirty="0"/>
              <a:t> </a:t>
            </a:r>
            <a:r>
              <a:rPr lang="en-GB" sz="1800" dirty="0" smtClean="0"/>
              <a:t>Vicente, </a:t>
            </a:r>
            <a:r>
              <a:rPr lang="en-GB" sz="1800" dirty="0" err="1"/>
              <a:t>Zhiming</a:t>
            </a:r>
            <a:r>
              <a:rPr lang="en-GB" sz="1800" dirty="0"/>
              <a:t> </a:t>
            </a:r>
            <a:r>
              <a:rPr lang="en-GB" sz="1800" dirty="0" smtClean="0"/>
              <a:t>Zhao </a:t>
            </a:r>
            <a:endParaRPr lang="en-GB" sz="1800" dirty="0"/>
          </a:p>
        </p:txBody>
      </p:sp>
      <p:pic>
        <p:nvPicPr>
          <p:cNvPr id="4" name="Picture 3"/>
          <p:cNvPicPr>
            <a:picLocks noChangeAspect="1"/>
          </p:cNvPicPr>
          <p:nvPr/>
        </p:nvPicPr>
        <p:blipFill>
          <a:blip r:embed="rId4"/>
          <a:stretch>
            <a:fillRect/>
          </a:stretch>
        </p:blipFill>
        <p:spPr>
          <a:xfrm>
            <a:off x="6766199" y="4398417"/>
            <a:ext cx="1801368" cy="1728216"/>
          </a:xfrm>
          <a:prstGeom prst="rect">
            <a:avLst/>
          </a:prstGeom>
        </p:spPr>
      </p:pic>
    </p:spTree>
    <p:extLst>
      <p:ext uri="{BB962C8B-B14F-4D97-AF65-F5344CB8AC3E}">
        <p14:creationId xmlns:p14="http://schemas.microsoft.com/office/powerpoint/2010/main" val="4027928820"/>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Core competencies of Marine RIs</a:t>
            </a:r>
          </a:p>
        </p:txBody>
      </p:sp>
      <p:sp>
        <p:nvSpPr>
          <p:cNvPr id="3" name="Content Placeholder 2"/>
          <p:cNvSpPr>
            <a:spLocks noGrp="1"/>
          </p:cNvSpPr>
          <p:nvPr>
            <p:ph idx="1"/>
          </p:nvPr>
        </p:nvSpPr>
        <p:spPr/>
        <p:txBody>
          <a:bodyPr/>
          <a:lstStyle/>
          <a:p>
            <a:r>
              <a:rPr lang="en-GB" dirty="0"/>
              <a:t>All support Acquisition, Curation and Publishing of Data</a:t>
            </a:r>
          </a:p>
          <a:p>
            <a:r>
              <a:rPr lang="en-GB" dirty="0"/>
              <a:t>FixO3, </a:t>
            </a:r>
            <a:r>
              <a:rPr lang="en-GB" dirty="0" err="1"/>
              <a:t>EuroFleets</a:t>
            </a:r>
            <a:r>
              <a:rPr lang="en-GB" dirty="0"/>
              <a:t>, </a:t>
            </a:r>
            <a:r>
              <a:rPr lang="en-GB" dirty="0" err="1"/>
              <a:t>Jerico</a:t>
            </a:r>
            <a:r>
              <a:rPr lang="en-GB" dirty="0"/>
              <a:t>, ESONET, EMSO, and </a:t>
            </a:r>
            <a:r>
              <a:rPr lang="en-GB" dirty="0" err="1"/>
              <a:t>EuroArgo</a:t>
            </a:r>
            <a:r>
              <a:rPr lang="en-GB" dirty="0"/>
              <a:t> are focused on management of acquisition of raw data from different types of marine observatories, fleets and device networks. The main competencies of these RIs are in the acquisition phase.</a:t>
            </a:r>
          </a:p>
          <a:p>
            <a:r>
              <a:rPr lang="en-GB" dirty="0" err="1"/>
              <a:t>SeaDataNet</a:t>
            </a:r>
            <a:r>
              <a:rPr lang="en-GB" dirty="0"/>
              <a:t> is focused in integrating data from different types of observations to get a more complete picture. In this case their main competencies are in the curation and publishing  phases</a:t>
            </a:r>
          </a:p>
          <a:p>
            <a:r>
              <a:rPr lang="en-GB" dirty="0"/>
              <a:t>Beyond this, other RIs aim to integrate and use data from multiple fields such as EMBRC and SIOS. In this case their main competencies are processing and use.</a:t>
            </a:r>
          </a:p>
        </p:txBody>
      </p:sp>
    </p:spTree>
    <p:extLst>
      <p:ext uri="{BB962C8B-B14F-4D97-AF65-F5344CB8AC3E}">
        <p14:creationId xmlns:p14="http://schemas.microsoft.com/office/powerpoint/2010/main" val="2715748106"/>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Core Competencies</a:t>
            </a:r>
          </a:p>
        </p:txBody>
      </p:sp>
      <p:sp>
        <p:nvSpPr>
          <p:cNvPr id="3" name="Content Placeholder 2"/>
          <p:cNvSpPr>
            <a:spLocks noGrp="1"/>
          </p:cNvSpPr>
          <p:nvPr>
            <p:ph sz="half" idx="1"/>
          </p:nvPr>
        </p:nvSpPr>
        <p:spPr/>
        <p:txBody>
          <a:bodyPr/>
          <a:lstStyle/>
          <a:p>
            <a:r>
              <a:rPr lang="en-GB" dirty="0"/>
              <a:t>The different degree to which a RI  processes data within the data lifecycle constitutes the RI core competencies</a:t>
            </a:r>
          </a:p>
        </p:txBody>
      </p:sp>
      <p:pic>
        <p:nvPicPr>
          <p:cNvPr id="7" name="Picture 2" descr="http://www.envriplus.eu/wp-content/uploads/2016/04/ENVRIplus_participating-RIs_figure_updated_for-web.jpg"/>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309" t="4068" r="5632" b="4247"/>
          <a:stretch/>
        </p:blipFill>
        <p:spPr bwMode="auto">
          <a:xfrm>
            <a:off x="4505326" y="1387613"/>
            <a:ext cx="4547024" cy="4578282"/>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494936"/>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Integration needs</a:t>
            </a:r>
          </a:p>
        </p:txBody>
      </p:sp>
      <p:sp>
        <p:nvSpPr>
          <p:cNvPr id="5" name="Content Placeholder 4"/>
          <p:cNvSpPr>
            <a:spLocks noGrp="1"/>
          </p:cNvSpPr>
          <p:nvPr>
            <p:ph sz="half" idx="1"/>
          </p:nvPr>
        </p:nvSpPr>
        <p:spPr/>
        <p:txBody>
          <a:bodyPr>
            <a:normAutofit fontScale="55000" lnSpcReduction="20000"/>
          </a:bodyPr>
          <a:lstStyle/>
          <a:p>
            <a:r>
              <a:rPr lang="en-GB" dirty="0"/>
              <a:t>Core competencies of each RI define their integration needs.</a:t>
            </a:r>
          </a:p>
          <a:p>
            <a:r>
              <a:rPr lang="en-GB" dirty="0"/>
              <a:t>The RI can be integrated at </a:t>
            </a:r>
          </a:p>
          <a:p>
            <a:pPr marL="628650" lvl="1" indent="-171450">
              <a:buFont typeface="+mj-lt"/>
              <a:buAutoNum type="arabicPeriod"/>
            </a:pPr>
            <a:r>
              <a:rPr lang="en-GB" b="1" dirty="0"/>
              <a:t>Acquisition/Curation</a:t>
            </a:r>
            <a:r>
              <a:rPr lang="en-GB" dirty="0"/>
              <a:t>: data acquisition processes are integrated with data curation</a:t>
            </a:r>
          </a:p>
          <a:p>
            <a:pPr marL="628650" lvl="1" indent="-171450">
              <a:buFont typeface="+mj-lt"/>
              <a:buAutoNum type="arabicPeriod"/>
            </a:pPr>
            <a:r>
              <a:rPr lang="en-GB" b="1" dirty="0"/>
              <a:t>Curation/Publishing</a:t>
            </a:r>
            <a:r>
              <a:rPr lang="en-GB" dirty="0"/>
              <a:t>: data curation processes are integrated with data publishing</a:t>
            </a:r>
          </a:p>
          <a:p>
            <a:pPr marL="628650" lvl="1" indent="-171450">
              <a:buFont typeface="+mj-lt"/>
              <a:buAutoNum type="arabicPeriod"/>
            </a:pPr>
            <a:r>
              <a:rPr lang="en-GB" b="1" dirty="0"/>
              <a:t>Acquisition/Publishing</a:t>
            </a:r>
            <a:r>
              <a:rPr lang="en-GB" dirty="0"/>
              <a:t>: data acquisition processes are integrated with data publishing</a:t>
            </a:r>
          </a:p>
          <a:p>
            <a:pPr marL="628650" lvl="1" indent="-171450">
              <a:buFont typeface="+mj-lt"/>
              <a:buAutoNum type="arabicPeriod"/>
            </a:pPr>
            <a:r>
              <a:rPr lang="en-GB" b="1" dirty="0"/>
              <a:t>Curation/Processing</a:t>
            </a:r>
            <a:r>
              <a:rPr lang="en-GB" dirty="0"/>
              <a:t>: data curation processes are integrated with data processing</a:t>
            </a:r>
          </a:p>
          <a:p>
            <a:pPr marL="628650" lvl="1" indent="-171450">
              <a:buFont typeface="+mj-lt"/>
              <a:buAutoNum type="arabicPeriod"/>
            </a:pPr>
            <a:r>
              <a:rPr lang="en-GB" b="1" dirty="0"/>
              <a:t>Acquisition/Processing</a:t>
            </a:r>
            <a:r>
              <a:rPr lang="en-GB" dirty="0"/>
              <a:t>: data acquisition processes are integrated with data processing</a:t>
            </a:r>
          </a:p>
          <a:p>
            <a:pPr marL="628650" lvl="1" indent="-171450">
              <a:buFont typeface="+mj-lt"/>
              <a:buAutoNum type="arabicPeriod"/>
            </a:pPr>
            <a:r>
              <a:rPr lang="en-GB" b="1" dirty="0"/>
              <a:t>Processing/Publishing</a:t>
            </a:r>
            <a:r>
              <a:rPr lang="en-GB" dirty="0"/>
              <a:t>: data processing processes are integrated with data publishing</a:t>
            </a:r>
          </a:p>
          <a:p>
            <a:pPr marL="628650" lvl="1" indent="-171450">
              <a:buFont typeface="+mj-lt"/>
              <a:buAutoNum type="arabicPeriod"/>
            </a:pPr>
            <a:r>
              <a:rPr lang="en-GB" b="1" dirty="0"/>
              <a:t>Use/All</a:t>
            </a:r>
            <a:r>
              <a:rPr lang="en-GB" dirty="0"/>
              <a:t>: grant access from outside the research infrastructure to data products generated during different phases of the data lifecycle</a:t>
            </a:r>
          </a:p>
        </p:txBody>
      </p:sp>
      <p:pic>
        <p:nvPicPr>
          <p:cNvPr id="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7916" y="2368719"/>
            <a:ext cx="4427537" cy="240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164519"/>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European Digital Infrastructures</a:t>
            </a:r>
          </a:p>
        </p:txBody>
      </p:sp>
      <p:sp>
        <p:nvSpPr>
          <p:cNvPr id="3" name="Content Placeholder 2"/>
          <p:cNvSpPr>
            <a:spLocks noGrp="1"/>
          </p:cNvSpPr>
          <p:nvPr>
            <p:ph sz="half" idx="1"/>
          </p:nvPr>
        </p:nvSpPr>
        <p:spPr/>
        <p:txBody>
          <a:bodyPr>
            <a:normAutofit fontScale="85000" lnSpcReduction="20000"/>
          </a:bodyPr>
          <a:lstStyle/>
          <a:p>
            <a:r>
              <a:rPr lang="en-GB" dirty="0"/>
              <a:t>The focus of the further development of the ENVRI RM will be on characterising the integration needs of RIs from the engineering and technological viewpoints, having in mind that RIs can define their internal processes for their core competencies and how e-infrastructures can facilitate integration efforts</a:t>
            </a:r>
          </a:p>
        </p:txBody>
      </p:sp>
      <p:pic>
        <p:nvPicPr>
          <p:cNvPr id="31"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07673" y="2449286"/>
            <a:ext cx="4694359" cy="254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780589"/>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EUDAT Services</a:t>
            </a:r>
          </a:p>
        </p:txBody>
      </p:sp>
      <p:sp>
        <p:nvSpPr>
          <p:cNvPr id="3" name="Content Placeholder 2"/>
          <p:cNvSpPr>
            <a:spLocks noGrp="1"/>
          </p:cNvSpPr>
          <p:nvPr>
            <p:ph sz="half" idx="1"/>
          </p:nvPr>
        </p:nvSpPr>
        <p:spPr/>
        <p:txBody>
          <a:bodyPr/>
          <a:lstStyle/>
          <a:p>
            <a:r>
              <a:rPr lang="en-GB" dirty="0"/>
              <a:t>EUDAT offers services which can help in the integration of research infrastructures. </a:t>
            </a:r>
          </a:p>
          <a:p>
            <a:r>
              <a:rPr lang="en-GB" dirty="0"/>
              <a:t>Services can be selected and used independently</a:t>
            </a: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1656964"/>
            <a:ext cx="4471523" cy="4139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0446504"/>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DASSH Core Competencies and Requirements</a:t>
            </a:r>
          </a:p>
        </p:txBody>
      </p:sp>
      <p:sp>
        <p:nvSpPr>
          <p:cNvPr id="3" name="Content Placeholder 2"/>
          <p:cNvSpPr>
            <a:spLocks noGrp="1"/>
          </p:cNvSpPr>
          <p:nvPr>
            <p:ph idx="1"/>
          </p:nvPr>
        </p:nvSpPr>
        <p:spPr/>
        <p:txBody>
          <a:bodyPr/>
          <a:lstStyle/>
          <a:p>
            <a:r>
              <a:rPr lang="en-GB" dirty="0"/>
              <a:t>Core competencies: curate and publish marine data</a:t>
            </a:r>
          </a:p>
          <a:p>
            <a:r>
              <a:rPr lang="en-GB" dirty="0"/>
              <a:t>Requirements</a:t>
            </a:r>
          </a:p>
          <a:p>
            <a:pPr lvl="1"/>
            <a:r>
              <a:rPr lang="en-GB" dirty="0"/>
              <a:t>Share data and metadata with other </a:t>
            </a:r>
            <a:r>
              <a:rPr lang="en-GB" dirty="0" err="1"/>
              <a:t>Ris</a:t>
            </a:r>
            <a:r>
              <a:rPr lang="en-GB" dirty="0"/>
              <a:t> (NBN, EMBRC, GBIF)</a:t>
            </a:r>
          </a:p>
          <a:p>
            <a:pPr lvl="1"/>
            <a:r>
              <a:rPr lang="en-GB" dirty="0"/>
              <a:t>Monitor use of data </a:t>
            </a:r>
          </a:p>
          <a:p>
            <a:pPr lvl="1"/>
            <a:r>
              <a:rPr lang="en-GB" dirty="0"/>
              <a:t>Monitor users</a:t>
            </a:r>
          </a:p>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925" y="2667000"/>
            <a:ext cx="4132643" cy="46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51480"/>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DASSH Core Competencies in detail</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1964" y="1144588"/>
            <a:ext cx="3175596" cy="4968875"/>
          </a:xfrm>
        </p:spPr>
      </p:pic>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25761" b="23908"/>
          <a:stretch/>
        </p:blipFill>
        <p:spPr bwMode="auto">
          <a:xfrm>
            <a:off x="3643611" y="1552575"/>
            <a:ext cx="5395614" cy="4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4032618549"/>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DASSH and EMBRC Integration</a:t>
            </a:r>
          </a:p>
        </p:txBody>
      </p:sp>
      <p:sp>
        <p:nvSpPr>
          <p:cNvPr id="3" name="Content Placeholder 2"/>
          <p:cNvSpPr>
            <a:spLocks noGrp="1"/>
          </p:cNvSpPr>
          <p:nvPr>
            <p:ph idx="1"/>
          </p:nvPr>
        </p:nvSpPr>
        <p:spPr/>
        <p:txBody>
          <a:bodyPr/>
          <a:lstStyle/>
          <a:p>
            <a:endParaRPr lang="en-GB" dirty="0"/>
          </a:p>
        </p:txBody>
      </p:sp>
      <p:grpSp>
        <p:nvGrpSpPr>
          <p:cNvPr id="12" name="Group 11"/>
          <p:cNvGrpSpPr/>
          <p:nvPr/>
        </p:nvGrpSpPr>
        <p:grpSpPr>
          <a:xfrm>
            <a:off x="58721" y="1381496"/>
            <a:ext cx="8984738" cy="1733179"/>
            <a:chOff x="100987" y="96975"/>
            <a:chExt cx="8984738" cy="1733179"/>
          </a:xfrm>
        </p:grpSpPr>
        <p:sp>
          <p:nvSpPr>
            <p:cNvPr id="6" name="Rounded Rectangle 5"/>
            <p:cNvSpPr/>
            <p:nvPr/>
          </p:nvSpPr>
          <p:spPr>
            <a:xfrm>
              <a:off x="100987" y="96975"/>
              <a:ext cx="8984738" cy="1733179"/>
            </a:xfrm>
            <a:prstGeom prst="roundRect">
              <a:avLst>
                <a:gd name="adj" fmla="val 2050"/>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a:solidFill>
                    <a:schemeClr val="bg1"/>
                  </a:solidFill>
                </a:rPr>
                <a:t>Research Infrastructure</a:t>
              </a:r>
              <a:endParaRPr lang="en-GB" sz="2000" b="1" dirty="0"/>
            </a:p>
          </p:txBody>
        </p:sp>
        <p:sp>
          <p:nvSpPr>
            <p:cNvPr id="7" name="Rounded Rectangle 6"/>
            <p:cNvSpPr/>
            <p:nvPr/>
          </p:nvSpPr>
          <p:spPr>
            <a:xfrm>
              <a:off x="7346069" y="501077"/>
              <a:ext cx="1690427" cy="1187828"/>
            </a:xfrm>
            <a:prstGeom prst="roundRect">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rtlCol="0" anchor="t"/>
            <a:lstStyle/>
            <a:p>
              <a:pPr algn="ctr"/>
              <a:r>
                <a:rPr lang="en-GB" sz="2400" b="1" dirty="0"/>
                <a:t>Use</a:t>
              </a:r>
            </a:p>
          </p:txBody>
        </p:sp>
        <p:sp>
          <p:nvSpPr>
            <p:cNvPr id="8" name="Rounded Rectangle 7"/>
            <p:cNvSpPr/>
            <p:nvPr/>
          </p:nvSpPr>
          <p:spPr>
            <a:xfrm>
              <a:off x="188687" y="492772"/>
              <a:ext cx="1690427" cy="1187828"/>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rtlCol="0" anchor="t"/>
            <a:lstStyle/>
            <a:p>
              <a:pPr algn="ctr"/>
              <a:r>
                <a:rPr lang="en-GB" sz="2400" b="1" dirty="0"/>
                <a:t>Acquire</a:t>
              </a:r>
            </a:p>
          </p:txBody>
        </p:sp>
        <p:sp>
          <p:nvSpPr>
            <p:cNvPr id="9" name="Rounded Rectangle 8"/>
            <p:cNvSpPr/>
            <p:nvPr/>
          </p:nvSpPr>
          <p:spPr>
            <a:xfrm>
              <a:off x="1978608" y="492772"/>
              <a:ext cx="1690427" cy="1193770"/>
            </a:xfrm>
            <a:prstGeom prst="roundRect">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rtlCol="0" anchor="t"/>
            <a:lstStyle/>
            <a:p>
              <a:pPr algn="ctr"/>
              <a:r>
                <a:rPr lang="en-GB" sz="2400" b="1" dirty="0"/>
                <a:t>Curate</a:t>
              </a:r>
            </a:p>
          </p:txBody>
        </p:sp>
        <p:sp>
          <p:nvSpPr>
            <p:cNvPr id="10" name="Rounded Rectangle 9"/>
            <p:cNvSpPr/>
            <p:nvPr/>
          </p:nvSpPr>
          <p:spPr>
            <a:xfrm>
              <a:off x="5558453" y="508976"/>
              <a:ext cx="1690427" cy="1187828"/>
            </a:xfrm>
            <a:prstGeom prst="roundRect">
              <a:avLst/>
            </a:pr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rtlCol="0" anchor="t"/>
            <a:lstStyle/>
            <a:p>
              <a:pPr algn="ctr"/>
              <a:r>
                <a:rPr lang="en-GB" sz="2400" b="1" dirty="0"/>
                <a:t>Process</a:t>
              </a:r>
            </a:p>
          </p:txBody>
        </p:sp>
        <p:sp>
          <p:nvSpPr>
            <p:cNvPr id="11" name="Rounded Rectangle 10"/>
            <p:cNvSpPr/>
            <p:nvPr/>
          </p:nvSpPr>
          <p:spPr>
            <a:xfrm>
              <a:off x="3768530" y="492771"/>
              <a:ext cx="1690427" cy="1187828"/>
            </a:xfrm>
            <a:prstGeom prst="roundRect">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rtlCol="0" anchor="t"/>
            <a:lstStyle/>
            <a:p>
              <a:pPr algn="ctr"/>
              <a:r>
                <a:rPr lang="en-GB" sz="2400" b="1" dirty="0"/>
                <a:t>Publish</a:t>
              </a:r>
            </a:p>
          </p:txBody>
        </p:sp>
      </p:grpSp>
      <p:grpSp>
        <p:nvGrpSpPr>
          <p:cNvPr id="13" name="Group 12"/>
          <p:cNvGrpSpPr/>
          <p:nvPr/>
        </p:nvGrpSpPr>
        <p:grpSpPr>
          <a:xfrm>
            <a:off x="2011517" y="2266603"/>
            <a:ext cx="3332008" cy="504056"/>
            <a:chOff x="1955533" y="1739349"/>
            <a:chExt cx="3332008" cy="504056"/>
          </a:xfrm>
        </p:grpSpPr>
        <p:sp>
          <p:nvSpPr>
            <p:cNvPr id="14" name="Rounded Rectangle 13"/>
            <p:cNvSpPr/>
            <p:nvPr/>
          </p:nvSpPr>
          <p:spPr>
            <a:xfrm>
              <a:off x="1955533" y="1739349"/>
              <a:ext cx="3332008" cy="504056"/>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t>DASSH</a:t>
              </a:r>
            </a:p>
          </p:txBody>
        </p:sp>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941" r="74302"/>
            <a:stretch/>
          </p:blipFill>
          <p:spPr bwMode="auto">
            <a:xfrm>
              <a:off x="2030394" y="1819175"/>
              <a:ext cx="381366" cy="391380"/>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pSp>
      <p:grpSp>
        <p:nvGrpSpPr>
          <p:cNvPr id="16" name="Group 15"/>
          <p:cNvGrpSpPr/>
          <p:nvPr/>
        </p:nvGrpSpPr>
        <p:grpSpPr>
          <a:xfrm>
            <a:off x="79108" y="4458071"/>
            <a:ext cx="8984738" cy="1733179"/>
            <a:chOff x="100987" y="96975"/>
            <a:chExt cx="8984738" cy="1733179"/>
          </a:xfrm>
        </p:grpSpPr>
        <p:sp>
          <p:nvSpPr>
            <p:cNvPr id="17" name="Rounded Rectangle 16"/>
            <p:cNvSpPr/>
            <p:nvPr/>
          </p:nvSpPr>
          <p:spPr>
            <a:xfrm>
              <a:off x="100987" y="96975"/>
              <a:ext cx="8984738" cy="1733179"/>
            </a:xfrm>
            <a:prstGeom prst="roundRect">
              <a:avLst>
                <a:gd name="adj" fmla="val 2050"/>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a:solidFill>
                    <a:schemeClr val="bg1"/>
                  </a:solidFill>
                </a:rPr>
                <a:t>Research Infrastructure</a:t>
              </a:r>
              <a:endParaRPr lang="en-GB" sz="2000" b="1" dirty="0"/>
            </a:p>
          </p:txBody>
        </p:sp>
        <p:sp>
          <p:nvSpPr>
            <p:cNvPr id="18" name="Rounded Rectangle 17"/>
            <p:cNvSpPr/>
            <p:nvPr/>
          </p:nvSpPr>
          <p:spPr>
            <a:xfrm>
              <a:off x="7346069" y="501077"/>
              <a:ext cx="1690427" cy="1187828"/>
            </a:xfrm>
            <a:prstGeom prst="roundRect">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rtlCol="0" anchor="t"/>
            <a:lstStyle/>
            <a:p>
              <a:pPr algn="ctr"/>
              <a:r>
                <a:rPr lang="en-GB" sz="2400" b="1" dirty="0"/>
                <a:t>Use</a:t>
              </a:r>
            </a:p>
          </p:txBody>
        </p:sp>
        <p:sp>
          <p:nvSpPr>
            <p:cNvPr id="19" name="Rounded Rectangle 18"/>
            <p:cNvSpPr/>
            <p:nvPr/>
          </p:nvSpPr>
          <p:spPr>
            <a:xfrm>
              <a:off x="188687" y="492772"/>
              <a:ext cx="1690427" cy="1187828"/>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rtlCol="0" anchor="t"/>
            <a:lstStyle/>
            <a:p>
              <a:pPr algn="ctr"/>
              <a:r>
                <a:rPr lang="en-GB" sz="2400" b="1" dirty="0"/>
                <a:t>Acquire</a:t>
              </a:r>
            </a:p>
          </p:txBody>
        </p:sp>
        <p:sp>
          <p:nvSpPr>
            <p:cNvPr id="20" name="Rounded Rectangle 19"/>
            <p:cNvSpPr/>
            <p:nvPr/>
          </p:nvSpPr>
          <p:spPr>
            <a:xfrm>
              <a:off x="1978608" y="492772"/>
              <a:ext cx="1690427" cy="1193770"/>
            </a:xfrm>
            <a:prstGeom prst="roundRect">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txBody>
            <a:bodyPr rtlCol="0" anchor="t"/>
            <a:lstStyle/>
            <a:p>
              <a:pPr algn="ctr"/>
              <a:r>
                <a:rPr lang="en-GB" sz="2400" b="1" dirty="0"/>
                <a:t>Curate</a:t>
              </a:r>
            </a:p>
          </p:txBody>
        </p:sp>
        <p:sp>
          <p:nvSpPr>
            <p:cNvPr id="21" name="Rounded Rectangle 20"/>
            <p:cNvSpPr/>
            <p:nvPr/>
          </p:nvSpPr>
          <p:spPr>
            <a:xfrm>
              <a:off x="5558453" y="508976"/>
              <a:ext cx="1690427" cy="1187828"/>
            </a:xfrm>
            <a:prstGeom prst="roundRect">
              <a:avLst/>
            </a:pr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txBody>
            <a:bodyPr rtlCol="0" anchor="t"/>
            <a:lstStyle/>
            <a:p>
              <a:pPr algn="ctr"/>
              <a:r>
                <a:rPr lang="en-GB" sz="2400" b="1" dirty="0"/>
                <a:t>Process</a:t>
              </a:r>
            </a:p>
          </p:txBody>
        </p:sp>
        <p:sp>
          <p:nvSpPr>
            <p:cNvPr id="22" name="Rounded Rectangle 21"/>
            <p:cNvSpPr/>
            <p:nvPr/>
          </p:nvSpPr>
          <p:spPr>
            <a:xfrm>
              <a:off x="3768530" y="492771"/>
              <a:ext cx="1690427" cy="1187828"/>
            </a:xfrm>
            <a:prstGeom prst="roundRect">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rtlCol="0" anchor="t"/>
            <a:lstStyle/>
            <a:p>
              <a:pPr algn="ctr"/>
              <a:r>
                <a:rPr lang="en-GB" sz="2400" b="1" dirty="0"/>
                <a:t>Publish</a:t>
              </a:r>
            </a:p>
          </p:txBody>
        </p:sp>
      </p:grpSp>
      <p:grpSp>
        <p:nvGrpSpPr>
          <p:cNvPr id="26" name="Group 25"/>
          <p:cNvGrpSpPr/>
          <p:nvPr/>
        </p:nvGrpSpPr>
        <p:grpSpPr>
          <a:xfrm>
            <a:off x="227544" y="5429480"/>
            <a:ext cx="5131060" cy="457165"/>
            <a:chOff x="2049533" y="2945840"/>
            <a:chExt cx="5087008" cy="339839"/>
          </a:xfrm>
        </p:grpSpPr>
        <p:sp>
          <p:nvSpPr>
            <p:cNvPr id="27" name="Rounded Rectangle 26"/>
            <p:cNvSpPr/>
            <p:nvPr/>
          </p:nvSpPr>
          <p:spPr>
            <a:xfrm>
              <a:off x="2049533" y="2945840"/>
              <a:ext cx="5087008" cy="339839"/>
            </a:xfrm>
            <a:prstGeom prst="roundRect">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t>EMBRC</a:t>
              </a:r>
            </a:p>
          </p:txBody>
        </p:sp>
        <p:pic>
          <p:nvPicPr>
            <p:cNvPr id="28" name="Picture 12" descr="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9015" y="2972504"/>
              <a:ext cx="638968" cy="29544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Up-Down Arrow 3"/>
          <p:cNvSpPr/>
          <p:nvPr/>
        </p:nvSpPr>
        <p:spPr>
          <a:xfrm>
            <a:off x="3933405" y="3114675"/>
            <a:ext cx="759605" cy="1181281"/>
          </a:xfrm>
          <a:prstGeom prst="up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p:txBody>
      </p:sp>
      <p:pic>
        <p:nvPicPr>
          <p:cNvPr id="29" name="Picture 6" descr="http://hnx.helix-nebula.eu/img/HNX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7061" y="3278802"/>
            <a:ext cx="1000365" cy="8530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Home"/>
          <p:cNvPicPr>
            <a:picLocks noChangeAspect="1" noChangeArrowheads="1"/>
          </p:cNvPicPr>
          <p:nvPr/>
        </p:nvPicPr>
        <p:blipFill rotWithShape="1">
          <a:blip r:embed="rId6">
            <a:extLst>
              <a:ext uri="{28A0092B-C50C-407E-A947-70E740481C1C}">
                <a14:useLocalDpi xmlns:a14="http://schemas.microsoft.com/office/drawing/2010/main" val="0"/>
              </a:ext>
            </a:extLst>
          </a:blip>
          <a:srcRect r="57132"/>
          <a:stretch/>
        </p:blipFill>
        <p:spPr bwMode="auto">
          <a:xfrm>
            <a:off x="3277426" y="3334243"/>
            <a:ext cx="1000664" cy="7780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o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9655" y="3462112"/>
            <a:ext cx="953544" cy="5814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2375" y="3390516"/>
            <a:ext cx="724619" cy="724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454760"/>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Brokered Export</a:t>
            </a:r>
            <a:endParaRPr lang="en-GB" dirty="0"/>
          </a:p>
        </p:txBody>
      </p:sp>
      <p:sp>
        <p:nvSpPr>
          <p:cNvPr id="6" name="AutoShape 2" descr="data_import.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_export.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 b="9950"/>
          <a:stretch/>
        </p:blipFill>
        <p:spPr>
          <a:xfrm>
            <a:off x="155575" y="2045526"/>
            <a:ext cx="8850297" cy="2958703"/>
          </a:xfrm>
          <a:prstGeom prst="rect">
            <a:avLst/>
          </a:prstGeom>
        </p:spPr>
      </p:pic>
      <p:sp>
        <p:nvSpPr>
          <p:cNvPr id="8" name="Rounded Rectangle 7"/>
          <p:cNvSpPr/>
          <p:nvPr/>
        </p:nvSpPr>
        <p:spPr>
          <a:xfrm>
            <a:off x="2173857" y="1690777"/>
            <a:ext cx="3830128" cy="2691442"/>
          </a:xfrm>
          <a:prstGeom prst="roundRect">
            <a:avLst>
              <a:gd name="adj" fmla="val 7693"/>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p:txBody>
      </p:sp>
      <p:pic>
        <p:nvPicPr>
          <p:cNvPr id="10" name="Picture 6" descr="http://hnx.helix-nebula.eu/img/HNX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847" y="1188619"/>
            <a:ext cx="1000365" cy="8530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ome"/>
          <p:cNvPicPr>
            <a:picLocks noChangeAspect="1" noChangeArrowheads="1"/>
          </p:cNvPicPr>
          <p:nvPr/>
        </p:nvPicPr>
        <p:blipFill rotWithShape="1">
          <a:blip r:embed="rId5">
            <a:extLst>
              <a:ext uri="{28A0092B-C50C-407E-A947-70E740481C1C}">
                <a14:useLocalDpi xmlns:a14="http://schemas.microsoft.com/office/drawing/2010/main" val="0"/>
              </a:ext>
            </a:extLst>
          </a:blip>
          <a:srcRect r="57132"/>
          <a:stretch/>
        </p:blipFill>
        <p:spPr bwMode="auto">
          <a:xfrm>
            <a:off x="2958212" y="1244060"/>
            <a:ext cx="1000664" cy="7780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o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0441" y="1371929"/>
            <a:ext cx="953544" cy="5814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3161" y="1300333"/>
            <a:ext cx="724619" cy="7246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om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76106" y="4279004"/>
            <a:ext cx="1176029" cy="725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6941" r="74302"/>
          <a:stretch/>
        </p:blipFill>
        <p:spPr bwMode="auto">
          <a:xfrm>
            <a:off x="185015" y="2158515"/>
            <a:ext cx="855519" cy="877983"/>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6854899"/>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Brokered Import</a:t>
            </a:r>
            <a:endParaRPr lang="en-GB" dirty="0"/>
          </a:p>
        </p:txBody>
      </p:sp>
      <p:sp>
        <p:nvSpPr>
          <p:cNvPr id="6" name="AutoShape 2" descr="data_import.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_export.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75" y="2012111"/>
            <a:ext cx="8850014" cy="3457036"/>
          </a:xfrm>
          <a:prstGeom prst="rect">
            <a:avLst/>
          </a:prstGeom>
        </p:spPr>
      </p:pic>
      <p:sp>
        <p:nvSpPr>
          <p:cNvPr id="11" name="Rounded Rectangle 10"/>
          <p:cNvSpPr/>
          <p:nvPr/>
        </p:nvSpPr>
        <p:spPr>
          <a:xfrm>
            <a:off x="2950234" y="1690777"/>
            <a:ext cx="4140679" cy="2605178"/>
          </a:xfrm>
          <a:prstGeom prst="roundRect">
            <a:avLst>
              <a:gd name="adj" fmla="val 7395"/>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p:txBody>
      </p:sp>
      <p:pic>
        <p:nvPicPr>
          <p:cNvPr id="1030" name="Picture 6" descr="http://hnx.helix-nebula.eu/img/HNX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5258" y="1159086"/>
            <a:ext cx="1000365" cy="8530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me"/>
          <p:cNvPicPr>
            <a:picLocks noChangeAspect="1" noChangeArrowheads="1"/>
          </p:cNvPicPr>
          <p:nvPr/>
        </p:nvPicPr>
        <p:blipFill rotWithShape="1">
          <a:blip r:embed="rId5">
            <a:extLst>
              <a:ext uri="{28A0092B-C50C-407E-A947-70E740481C1C}">
                <a14:useLocalDpi xmlns:a14="http://schemas.microsoft.com/office/drawing/2010/main" val="0"/>
              </a:ext>
            </a:extLst>
          </a:blip>
          <a:srcRect r="57132"/>
          <a:stretch/>
        </p:blipFill>
        <p:spPr bwMode="auto">
          <a:xfrm>
            <a:off x="3795623" y="1214527"/>
            <a:ext cx="1000664" cy="7780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7852" y="1342396"/>
            <a:ext cx="953544" cy="58142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0572" y="1270800"/>
            <a:ext cx="724619" cy="7246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6941" r="74302"/>
          <a:stretch/>
        </p:blipFill>
        <p:spPr bwMode="auto">
          <a:xfrm>
            <a:off x="307975" y="4447749"/>
            <a:ext cx="855519" cy="877983"/>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7" name="Picture 12" descr="Hom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24291" y="1923825"/>
            <a:ext cx="1831637" cy="112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877878"/>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200" y="1309751"/>
            <a:ext cx="8562000" cy="4833874"/>
          </a:xfrm>
        </p:spPr>
        <p:txBody>
          <a:bodyPr>
            <a:normAutofit fontScale="62500" lnSpcReduction="20000"/>
          </a:bodyPr>
          <a:lstStyle/>
          <a:p>
            <a:r>
              <a:rPr lang="en-GB" baseline="0" dirty="0"/>
              <a:t>The ENVRI RM</a:t>
            </a:r>
          </a:p>
          <a:p>
            <a:pPr lvl="1"/>
            <a:r>
              <a:rPr lang="en-GB" baseline="0" dirty="0"/>
              <a:t>Context of the development</a:t>
            </a:r>
            <a:r>
              <a:rPr lang="en-GB" dirty="0"/>
              <a:t> of the ENVRI RM</a:t>
            </a:r>
          </a:p>
          <a:p>
            <a:pPr lvl="1"/>
            <a:r>
              <a:rPr lang="en-GB" baseline="0" dirty="0"/>
              <a:t>ENVRI and </a:t>
            </a:r>
            <a:r>
              <a:rPr lang="en-GB" baseline="0" dirty="0" err="1"/>
              <a:t>ENVRIplus</a:t>
            </a:r>
            <a:r>
              <a:rPr lang="en-GB" baseline="0" dirty="0"/>
              <a:t> projects</a:t>
            </a:r>
          </a:p>
          <a:p>
            <a:pPr lvl="1"/>
            <a:r>
              <a:rPr lang="en-GB" dirty="0"/>
              <a:t>ENVRI RM Viewpoints</a:t>
            </a:r>
          </a:p>
          <a:p>
            <a:pPr lvl="1"/>
            <a:r>
              <a:rPr lang="en-GB" baseline="0" dirty="0"/>
              <a:t>ENVRI RM Overview</a:t>
            </a:r>
          </a:p>
          <a:p>
            <a:r>
              <a:rPr lang="en-GB" dirty="0"/>
              <a:t>Updates to the ENVRI RM</a:t>
            </a:r>
          </a:p>
          <a:p>
            <a:pPr lvl="1"/>
            <a:r>
              <a:rPr lang="en-GB" baseline="0" dirty="0"/>
              <a:t>The data lifecycle</a:t>
            </a:r>
          </a:p>
          <a:p>
            <a:pPr lvl="1"/>
            <a:r>
              <a:rPr lang="en-GB" baseline="0" dirty="0"/>
              <a:t>Classification of</a:t>
            </a:r>
            <a:r>
              <a:rPr lang="en-GB" dirty="0"/>
              <a:t> </a:t>
            </a:r>
            <a:r>
              <a:rPr lang="en-GB" baseline="0" dirty="0"/>
              <a:t>Environmental</a:t>
            </a:r>
            <a:r>
              <a:rPr lang="en-GB" dirty="0"/>
              <a:t> Research Infrastructures</a:t>
            </a:r>
          </a:p>
          <a:p>
            <a:r>
              <a:rPr lang="en-GB" baseline="0" dirty="0"/>
              <a:t>Use of the ENVRI</a:t>
            </a:r>
            <a:r>
              <a:rPr lang="en-GB" dirty="0"/>
              <a:t> RM</a:t>
            </a:r>
          </a:p>
          <a:p>
            <a:pPr lvl="1"/>
            <a:r>
              <a:rPr lang="en-GB" baseline="0" dirty="0"/>
              <a:t>Research Infrastructures</a:t>
            </a:r>
          </a:p>
          <a:p>
            <a:pPr lvl="2"/>
            <a:r>
              <a:rPr lang="en-GB" baseline="0" dirty="0"/>
              <a:t>Classification</a:t>
            </a:r>
            <a:r>
              <a:rPr lang="en-GB" dirty="0"/>
              <a:t> of RI</a:t>
            </a:r>
          </a:p>
          <a:p>
            <a:pPr lvl="2"/>
            <a:r>
              <a:rPr lang="en-GB" baseline="0" dirty="0"/>
              <a:t>Identification</a:t>
            </a:r>
            <a:r>
              <a:rPr lang="en-GB" dirty="0"/>
              <a:t> of core competencies</a:t>
            </a:r>
          </a:p>
          <a:p>
            <a:pPr lvl="2"/>
            <a:r>
              <a:rPr lang="en-GB" baseline="0" dirty="0"/>
              <a:t>Identification of integration needs</a:t>
            </a:r>
          </a:p>
          <a:p>
            <a:pPr lvl="1"/>
            <a:r>
              <a:rPr lang="en-GB" baseline="0" dirty="0"/>
              <a:t>European Digital</a:t>
            </a:r>
            <a:r>
              <a:rPr lang="en-GB" dirty="0"/>
              <a:t> Infrastructures</a:t>
            </a:r>
          </a:p>
          <a:p>
            <a:pPr lvl="2"/>
            <a:r>
              <a:rPr lang="en-GB" dirty="0"/>
              <a:t>Classification of Digital Infrastructures</a:t>
            </a:r>
          </a:p>
          <a:p>
            <a:pPr lvl="2"/>
            <a:r>
              <a:rPr lang="en-GB" dirty="0"/>
              <a:t>Identification of Service offerings</a:t>
            </a:r>
          </a:p>
          <a:p>
            <a:r>
              <a:rPr lang="en-GB" dirty="0"/>
              <a:t>Use case example DASSH</a:t>
            </a:r>
          </a:p>
          <a:p>
            <a:pPr lvl="1"/>
            <a:r>
              <a:rPr lang="en-GB" dirty="0"/>
              <a:t>Core competencies</a:t>
            </a:r>
          </a:p>
          <a:p>
            <a:pPr lvl="1"/>
            <a:r>
              <a:rPr lang="en-GB" dirty="0"/>
              <a:t>Requirements</a:t>
            </a:r>
          </a:p>
          <a:p>
            <a:pPr lvl="1"/>
            <a:r>
              <a:rPr lang="en-GB" dirty="0"/>
              <a:t>Solution Options</a:t>
            </a:r>
          </a:p>
          <a:p>
            <a:r>
              <a:rPr lang="en-GB" dirty="0"/>
              <a:t>Summary</a:t>
            </a:r>
          </a:p>
          <a:p>
            <a:pPr lvl="1"/>
            <a:r>
              <a:rPr lang="en-GB" dirty="0"/>
              <a:t>Incentives</a:t>
            </a:r>
          </a:p>
          <a:p>
            <a:pPr lvl="1"/>
            <a:r>
              <a:rPr lang="en-GB" dirty="0"/>
              <a:t>Development of the ENVRI RM</a:t>
            </a:r>
          </a:p>
          <a:p>
            <a:pPr lvl="1"/>
            <a:r>
              <a:rPr lang="en-GB" dirty="0"/>
              <a:t>ENVRI Roadmap</a:t>
            </a:r>
          </a:p>
        </p:txBody>
      </p:sp>
      <p:sp>
        <p:nvSpPr>
          <p:cNvPr id="2" name="Title 1"/>
          <p:cNvSpPr>
            <a:spLocks noGrp="1"/>
          </p:cNvSpPr>
          <p:nvPr>
            <p:ph type="title"/>
          </p:nvPr>
        </p:nvSpPr>
        <p:spPr/>
        <p:txBody>
          <a:bodyPr/>
          <a:lstStyle/>
          <a:p>
            <a:r>
              <a:rPr lang="en-GB" dirty="0"/>
              <a:t>Contents</a:t>
            </a:r>
          </a:p>
        </p:txBody>
      </p:sp>
    </p:spTree>
    <p:extLst>
      <p:ext uri="{BB962C8B-B14F-4D97-AF65-F5344CB8AC3E}">
        <p14:creationId xmlns:p14="http://schemas.microsoft.com/office/powerpoint/2010/main" val="2511992100"/>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Summary</a:t>
            </a:r>
          </a:p>
        </p:txBody>
      </p:sp>
      <p:sp>
        <p:nvSpPr>
          <p:cNvPr id="4" name="Content Placeholder 3"/>
          <p:cNvSpPr>
            <a:spLocks noGrp="1"/>
          </p:cNvSpPr>
          <p:nvPr>
            <p:ph idx="1"/>
          </p:nvPr>
        </p:nvSpPr>
        <p:spPr/>
        <p:txBody>
          <a:bodyPr/>
          <a:lstStyle/>
          <a:p>
            <a:pPr lvl="0"/>
            <a:r>
              <a:rPr lang="en-GB" dirty="0"/>
              <a:t>The overall focus of the ENVRI RM is to model RI systems that support the use of data for research purposes</a:t>
            </a:r>
          </a:p>
          <a:p>
            <a:pPr lvl="0"/>
            <a:r>
              <a:rPr lang="en-GB" dirty="0"/>
              <a:t>The definition of the ENVRI RM is aligned to the concept of supporting a general lifecycle for research data </a:t>
            </a:r>
          </a:p>
          <a:p>
            <a:pPr lvl="0"/>
            <a:r>
              <a:rPr lang="en-GB" dirty="0"/>
              <a:t>RIs can be classified according to the emphasis to aspects of the data lifecycle</a:t>
            </a:r>
          </a:p>
          <a:p>
            <a:pPr lvl="1"/>
            <a:r>
              <a:rPr lang="en-GB" dirty="0"/>
              <a:t>RIs core competencies are understood</a:t>
            </a:r>
          </a:p>
          <a:p>
            <a:pPr lvl="1"/>
            <a:r>
              <a:rPr lang="en-GB" dirty="0"/>
              <a:t>Requirements are made explicit rapidly and </a:t>
            </a:r>
            <a:r>
              <a:rPr lang="en-GB" dirty="0" smtClean="0"/>
              <a:t>clearly</a:t>
            </a:r>
          </a:p>
          <a:p>
            <a:pPr lvl="1"/>
            <a:endParaRPr lang="en-GB" dirty="0"/>
          </a:p>
          <a:p>
            <a:pPr marL="0" indent="0" algn="ctr">
              <a:buNone/>
            </a:pPr>
            <a:r>
              <a:rPr lang="en-GB" dirty="0"/>
              <a:t>For more details: </a:t>
            </a:r>
            <a:r>
              <a:rPr lang="en-GB" dirty="0">
                <a:hlinkClick r:id="rId2"/>
              </a:rPr>
              <a:t>http://envri.eu/rm</a:t>
            </a:r>
            <a:endParaRPr lang="en-GB" dirty="0"/>
          </a:p>
          <a:p>
            <a:pPr marL="0" indent="0">
              <a:buNone/>
            </a:pPr>
            <a:endParaRPr lang="en-GB" dirty="0"/>
          </a:p>
        </p:txBody>
      </p:sp>
    </p:spTree>
    <p:extLst>
      <p:ext uri="{BB962C8B-B14F-4D97-AF65-F5344CB8AC3E}">
        <p14:creationId xmlns:p14="http://schemas.microsoft.com/office/powerpoint/2010/main" val="2706298854"/>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t>What are the incentives to use the ENVRI RM?</a:t>
            </a:r>
          </a:p>
        </p:txBody>
      </p:sp>
      <p:sp>
        <p:nvSpPr>
          <p:cNvPr id="3" name="Content Placeholder 2"/>
          <p:cNvSpPr>
            <a:spLocks noGrp="1"/>
          </p:cNvSpPr>
          <p:nvPr>
            <p:ph idx="1"/>
          </p:nvPr>
        </p:nvSpPr>
        <p:spPr>
          <a:xfrm>
            <a:off x="107950" y="1268413"/>
            <a:ext cx="8785225" cy="5343402"/>
          </a:xfrm>
        </p:spPr>
        <p:txBody>
          <a:bodyPr>
            <a:normAutofit fontScale="92500" lnSpcReduction="20000"/>
          </a:bodyPr>
          <a:lstStyle/>
          <a:p>
            <a:pPr lvl="0"/>
            <a:r>
              <a:rPr lang="en-GB" dirty="0"/>
              <a:t>Easier communication based on a common vocabulary of terms and concepts</a:t>
            </a:r>
          </a:p>
          <a:p>
            <a:pPr lvl="0"/>
            <a:r>
              <a:rPr lang="en-GB" dirty="0"/>
              <a:t>Standardise operations and views on systems so that integration is achieved faster</a:t>
            </a:r>
          </a:p>
          <a:p>
            <a:pPr lvl="0"/>
            <a:r>
              <a:rPr lang="en-GB" dirty="0"/>
              <a:t>Documentation of data management policies is a requirement from funding agencies</a:t>
            </a:r>
          </a:p>
          <a:p>
            <a:r>
              <a:rPr lang="en-GB" dirty="0"/>
              <a:t>Makes explicit the things you need for stronger data management and places them in the context of an RI</a:t>
            </a:r>
          </a:p>
          <a:p>
            <a:pPr lvl="0"/>
            <a:r>
              <a:rPr lang="en-GB" dirty="0"/>
              <a:t>Delivers stronger integration strategies</a:t>
            </a:r>
          </a:p>
          <a:p>
            <a:pPr lvl="1"/>
            <a:r>
              <a:rPr lang="en-GB" dirty="0"/>
              <a:t>Facilitating combinations of data to produce comprehensive environmental science studies</a:t>
            </a:r>
          </a:p>
          <a:p>
            <a:pPr lvl="0"/>
            <a:r>
              <a:rPr lang="en-GB" dirty="0"/>
              <a:t>Clearer documentation</a:t>
            </a:r>
          </a:p>
          <a:p>
            <a:pPr lvl="1"/>
            <a:r>
              <a:rPr lang="en-GB" dirty="0"/>
              <a:t>Facilitates communication and collaboration between RIs and evaluation of RIs</a:t>
            </a:r>
          </a:p>
          <a:p>
            <a:pPr lvl="0"/>
            <a:r>
              <a:rPr lang="en-GB" dirty="0"/>
              <a:t>Better integration and reuse of common resources will deliver economies to individual RIs, freeing resources to be spent in core research activities</a:t>
            </a:r>
          </a:p>
        </p:txBody>
      </p:sp>
    </p:spTree>
    <p:extLst>
      <p:ext uri="{BB962C8B-B14F-4D97-AF65-F5344CB8AC3E}">
        <p14:creationId xmlns:p14="http://schemas.microsoft.com/office/powerpoint/2010/main" val="664474092"/>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How is the RM being</a:t>
            </a:r>
            <a:r>
              <a:rPr lang="en-GB" baseline="0" dirty="0"/>
              <a:t> developed?</a:t>
            </a:r>
            <a:endParaRPr lang="en-GB" dirty="0"/>
          </a:p>
        </p:txBody>
      </p:sp>
      <p:sp>
        <p:nvSpPr>
          <p:cNvPr id="3" name="Content Placeholder 2"/>
          <p:cNvSpPr>
            <a:spLocks noGrp="1"/>
          </p:cNvSpPr>
          <p:nvPr>
            <p:ph idx="1"/>
          </p:nvPr>
        </p:nvSpPr>
        <p:spPr/>
        <p:txBody>
          <a:bodyPr>
            <a:normAutofit fontScale="92500" lnSpcReduction="20000"/>
          </a:bodyPr>
          <a:lstStyle/>
          <a:p>
            <a:pPr lvl="0"/>
            <a:r>
              <a:rPr lang="en-GB" dirty="0"/>
              <a:t>Research data, how it is managed, preserved and published by different RIs</a:t>
            </a:r>
          </a:p>
          <a:p>
            <a:pPr lvl="0"/>
            <a:r>
              <a:rPr lang="en-GB" dirty="0"/>
              <a:t>We have identified a research data lifecycle which covers the production [creation], acquisition, curation, publishing and processing of research data. We are observing the way RIs work with data by looking at how many of the data lifecycle stages they support.</a:t>
            </a:r>
          </a:p>
          <a:p>
            <a:pPr lvl="0"/>
            <a:r>
              <a:rPr lang="en-GB" dirty="0"/>
              <a:t>By looking at this model we are able to describe the basic operations that the RIs must perform to realise essential data management activities such as identification, citation, cataloguing, provenance, processing, optimisation, curation, and community support. </a:t>
            </a:r>
          </a:p>
          <a:p>
            <a:pPr lvl="0"/>
            <a:r>
              <a:rPr lang="en-GB" dirty="0"/>
              <a:t>ENVRI should play a major role in building a community of environmental research infrastructures supported by foundational research infrastructures (PRACE, EGI, EUDAT, etc.)</a:t>
            </a:r>
          </a:p>
        </p:txBody>
      </p:sp>
    </p:spTree>
    <p:extLst>
      <p:ext uri="{BB962C8B-B14F-4D97-AF65-F5344CB8AC3E}">
        <p14:creationId xmlns:p14="http://schemas.microsoft.com/office/powerpoint/2010/main" val="3261399529"/>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a:t>Roadmap for the development of the ENVRI RM</a:t>
            </a:r>
          </a:p>
        </p:txBody>
      </p:sp>
      <p:sp>
        <p:nvSpPr>
          <p:cNvPr id="3" name="Content Placeholder 2"/>
          <p:cNvSpPr>
            <a:spLocks noGrp="1"/>
          </p:cNvSpPr>
          <p:nvPr>
            <p:ph idx="1"/>
          </p:nvPr>
        </p:nvSpPr>
        <p:spPr/>
        <p:txBody>
          <a:bodyPr>
            <a:normAutofit fontScale="70000" lnSpcReduction="20000"/>
          </a:bodyPr>
          <a:lstStyle/>
          <a:p>
            <a:pPr lvl="0"/>
            <a:r>
              <a:rPr lang="en-GB" dirty="0"/>
              <a:t>ENVRI RM V 1.1 built from work with 6 ESFRI RIs – Minimal model, depicts commonly repeated functionalities in RIs. Describes the highest levels of abstraction. Presents and outline of architectural decisions to be made about computing units.</a:t>
            </a:r>
          </a:p>
          <a:p>
            <a:pPr lvl="0"/>
            <a:r>
              <a:rPr lang="en-GB" dirty="0"/>
              <a:t>ENVRI RM V 2.0 built from V 1.1 and from work with 20 RIs – Complete model, depicts all common functionalities supported by different RIs. Describes all levels of abstraction from a high level view for domain experts (scientists) to a low level view for technology experts (IT staff). Presents a host of architectural options using current technologies and standards.</a:t>
            </a:r>
          </a:p>
          <a:p>
            <a:pPr lvl="0"/>
            <a:r>
              <a:rPr lang="en-GB" dirty="0"/>
              <a:t>Beyond ENVRI RM V 2.0. Reference model is continuously reviewed and updated to respond to new discoveries in applicable technologies and to respond to changes in requirements.</a:t>
            </a:r>
          </a:p>
          <a:p>
            <a:pPr lvl="0"/>
            <a:r>
              <a:rPr lang="en-GB" dirty="0"/>
              <a:t>Provide a semantic linking framework based on the ENVRI Reference Model to support the advanced evaluation at both the conceptual and the data processing/integrity/performance levels </a:t>
            </a:r>
          </a:p>
          <a:p>
            <a:pPr lvl="0"/>
            <a:r>
              <a:rPr lang="en-GB" dirty="0"/>
              <a:t>Provide reference architecture for new RIs to adopt and to act as a guide for existing RIs in their development which maximises the reuse of services provided by underlying e-Infrastructures (such as EGI), data infrastructures (such as EUDAT), and other similar foundation RI projects.</a:t>
            </a:r>
          </a:p>
          <a:p>
            <a:pPr lvl="0"/>
            <a:r>
              <a:rPr lang="en-GB" dirty="0"/>
              <a:t>The ENVRI RM will provide the basic blue print not only to design and build RI systems, but a model for evaluating the implementation of the integration practices, the data procurement value chain.</a:t>
            </a:r>
          </a:p>
        </p:txBody>
      </p:sp>
    </p:spTree>
    <p:extLst>
      <p:ext uri="{BB962C8B-B14F-4D97-AF65-F5344CB8AC3E}">
        <p14:creationId xmlns:p14="http://schemas.microsoft.com/office/powerpoint/2010/main" val="356635609"/>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Context for the development of  the ENVRI RM</a:t>
            </a:r>
          </a:p>
        </p:txBody>
      </p:sp>
      <p:sp>
        <p:nvSpPr>
          <p:cNvPr id="3" name="Content Placeholder 2"/>
          <p:cNvSpPr>
            <a:spLocks noGrp="1"/>
          </p:cNvSpPr>
          <p:nvPr>
            <p:ph idx="1"/>
          </p:nvPr>
        </p:nvSpPr>
        <p:spPr/>
        <p:txBody>
          <a:bodyPr/>
          <a:lstStyle/>
          <a:p>
            <a:r>
              <a:rPr lang="en-GB" dirty="0"/>
              <a:t>Situation</a:t>
            </a:r>
          </a:p>
          <a:p>
            <a:pPr lvl="1"/>
            <a:r>
              <a:rPr lang="en-GB" dirty="0"/>
              <a:t>An</a:t>
            </a:r>
            <a:r>
              <a:rPr lang="en-GB" baseline="0" dirty="0"/>
              <a:t> active community of RIs at different stages of development with different main research expertise</a:t>
            </a:r>
          </a:p>
          <a:p>
            <a:r>
              <a:rPr lang="en-GB" dirty="0"/>
              <a:t>Complication</a:t>
            </a:r>
          </a:p>
          <a:p>
            <a:pPr lvl="1"/>
            <a:r>
              <a:rPr lang="en-GB" dirty="0"/>
              <a:t>Integrate data</a:t>
            </a:r>
            <a:r>
              <a:rPr lang="en-GB" baseline="0" dirty="0"/>
              <a:t> from different RI sources to encourage multidisciplinary research</a:t>
            </a:r>
          </a:p>
          <a:p>
            <a:pPr lvl="1"/>
            <a:r>
              <a:rPr lang="en-GB" baseline="0" dirty="0"/>
              <a:t>Enable discovery and use of data from different RI sources</a:t>
            </a:r>
          </a:p>
          <a:p>
            <a:r>
              <a:rPr lang="en-GB" dirty="0"/>
              <a:t>Solution</a:t>
            </a:r>
          </a:p>
          <a:p>
            <a:pPr lvl="1"/>
            <a:r>
              <a:rPr lang="en-GB" dirty="0"/>
              <a:t>The ENVRI RM defines the context clearly, categorising RI requirements </a:t>
            </a:r>
            <a:r>
              <a:rPr lang="en-GB" baseline="0" dirty="0"/>
              <a:t>to identify actual needs and opportunities for </a:t>
            </a:r>
            <a:r>
              <a:rPr lang="en-GB" baseline="0" dirty="0" smtClean="0"/>
              <a:t>improvement</a:t>
            </a:r>
          </a:p>
          <a:p>
            <a:pPr marL="457200" lvl="1" indent="0">
              <a:buNone/>
            </a:pPr>
            <a:endParaRPr lang="en-GB" baseline="0" dirty="0" smtClean="0"/>
          </a:p>
          <a:p>
            <a:pPr marL="0" indent="0" algn="ctr">
              <a:buNone/>
            </a:pPr>
            <a:r>
              <a:rPr lang="en-GB" dirty="0" smtClean="0"/>
              <a:t>For more details: </a:t>
            </a:r>
            <a:r>
              <a:rPr lang="en-GB" dirty="0" smtClean="0">
                <a:hlinkClick r:id="rId3"/>
              </a:rPr>
              <a:t>http://envri.eu/rm</a:t>
            </a:r>
            <a:endParaRPr lang="en-GB" dirty="0"/>
          </a:p>
        </p:txBody>
      </p:sp>
    </p:spTree>
    <p:extLst>
      <p:ext uri="{BB962C8B-B14F-4D97-AF65-F5344CB8AC3E}">
        <p14:creationId xmlns:p14="http://schemas.microsoft.com/office/powerpoint/2010/main" val="4277425523"/>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633860318"/>
              </p:ext>
            </p:extLst>
          </p:nvPr>
        </p:nvGraphicFramePr>
        <p:xfrm>
          <a:off x="277813" y="1254268"/>
          <a:ext cx="8561388" cy="4572000"/>
        </p:xfrm>
        <a:graphic>
          <a:graphicData uri="http://schemas.openxmlformats.org/drawingml/2006/table">
            <a:tbl>
              <a:tblPr firstRow="1" bandRow="1">
                <a:tableStyleId>{5C22544A-7EE6-4342-B048-85BDC9FD1C3A}</a:tableStyleId>
              </a:tblPr>
              <a:tblGrid>
                <a:gridCol w="4280694">
                  <a:extLst>
                    <a:ext uri="{9D8B030D-6E8A-4147-A177-3AD203B41FA5}">
                      <a16:colId xmlns="" xmlns:a16="http://schemas.microsoft.com/office/drawing/2014/main" val="20000"/>
                    </a:ext>
                  </a:extLst>
                </a:gridCol>
                <a:gridCol w="4280694">
                  <a:extLst>
                    <a:ext uri="{9D8B030D-6E8A-4147-A177-3AD203B41FA5}">
                      <a16:colId xmlns="" xmlns:a16="http://schemas.microsoft.com/office/drawing/2014/main" val="20001"/>
                    </a:ext>
                  </a:extLst>
                </a:gridCol>
              </a:tblGrid>
              <a:tr h="370840">
                <a:tc>
                  <a:txBody>
                    <a:bodyPr/>
                    <a:lstStyle/>
                    <a:p>
                      <a:pPr algn="ctr"/>
                      <a:r>
                        <a:rPr lang="en-GB" dirty="0"/>
                        <a:t>ENVRI </a:t>
                      </a:r>
                    </a:p>
                    <a:p>
                      <a:pPr algn="ctr"/>
                      <a:r>
                        <a:rPr lang="en-GB" dirty="0"/>
                        <a:t>(FP7 2011 – 2014)</a:t>
                      </a:r>
                    </a:p>
                  </a:txBody>
                  <a:tcPr/>
                </a:tc>
                <a:tc>
                  <a:txBody>
                    <a:bodyPr/>
                    <a:lstStyle/>
                    <a:p>
                      <a:pPr algn="ctr"/>
                      <a:r>
                        <a:rPr lang="en-GB" dirty="0" err="1"/>
                        <a:t>ENVRIplus</a:t>
                      </a:r>
                      <a:endParaRPr lang="en-GB" dirty="0"/>
                    </a:p>
                    <a:p>
                      <a:pPr algn="ctr"/>
                      <a:r>
                        <a:rPr lang="en-GB" dirty="0"/>
                        <a:t>(Horizon 2020 2015</a:t>
                      </a:r>
                      <a:r>
                        <a:rPr lang="en-GB" baseline="0" dirty="0"/>
                        <a:t> – 2019</a:t>
                      </a:r>
                      <a:r>
                        <a:rPr lang="en-GB" dirty="0"/>
                        <a:t>)</a:t>
                      </a:r>
                    </a:p>
                  </a:txBody>
                  <a:tcPr/>
                </a:tc>
                <a:extLst>
                  <a:ext uri="{0D108BD9-81ED-4DB2-BD59-A6C34878D82A}">
                    <a16:rowId xmlns="" xmlns:a16="http://schemas.microsoft.com/office/drawing/2014/main" val="10000"/>
                  </a:ext>
                </a:extLst>
              </a:tr>
              <a:tr h="370840">
                <a:tc>
                  <a:txBody>
                    <a:bodyPr/>
                    <a:lstStyle/>
                    <a:p>
                      <a:r>
                        <a:rPr lang="en-GB" dirty="0"/>
                        <a:t>Common Operations of Environmental Research infrastructures</a:t>
                      </a:r>
                    </a:p>
                  </a:txBody>
                  <a:tcPr/>
                </a:tc>
                <a:tc>
                  <a:txBody>
                    <a:bodyPr/>
                    <a:lstStyle/>
                    <a:p>
                      <a:r>
                        <a:rPr lang="en-GB" dirty="0"/>
                        <a:t>Environmental Research Infrastructures Providing Shared Solutions for Science and Society</a:t>
                      </a:r>
                    </a:p>
                  </a:txBody>
                  <a:tcPr/>
                </a:tc>
                <a:extLst>
                  <a:ext uri="{0D108BD9-81ED-4DB2-BD59-A6C34878D82A}">
                    <a16:rowId xmlns="" xmlns:a16="http://schemas.microsoft.com/office/drawing/2014/main" val="10001"/>
                  </a:ext>
                </a:extLst>
              </a:tr>
              <a:tr h="370840">
                <a:tc>
                  <a:txBody>
                    <a:bodyPr/>
                    <a:lstStyle/>
                    <a:p>
                      <a:r>
                        <a:rPr lang="en-GB" dirty="0"/>
                        <a:t>Requirements</a:t>
                      </a:r>
                      <a:r>
                        <a:rPr lang="en-GB" baseline="0" dirty="0"/>
                        <a:t> from six RIs were gathered and categorised as a set of basic common functionalities of environmental research infrastructures</a:t>
                      </a:r>
                      <a:endParaRPr lang="en-GB" dirty="0"/>
                    </a:p>
                  </a:txBody>
                  <a:tcPr/>
                </a:tc>
                <a:tc>
                  <a:txBody>
                    <a:bodyPr/>
                    <a:lstStyle/>
                    <a:p>
                      <a:r>
                        <a:rPr lang="en-GB" dirty="0"/>
                        <a:t>Requirements</a:t>
                      </a:r>
                      <a:r>
                        <a:rPr lang="en-GB" baseline="0" dirty="0"/>
                        <a:t> from twenty RIs were gathered and categorised to validate the initial ENVRI RM, and to determine needs for improvement</a:t>
                      </a:r>
                      <a:endParaRPr lang="en-GB" dirty="0"/>
                    </a:p>
                  </a:txBody>
                  <a:tcPr/>
                </a:tc>
                <a:extLst>
                  <a:ext uri="{0D108BD9-81ED-4DB2-BD59-A6C34878D82A}">
                    <a16:rowId xmlns="" xmlns:a16="http://schemas.microsoft.com/office/drawing/2014/main" val="10002"/>
                  </a:ext>
                </a:extLst>
              </a:tr>
              <a:tr h="370840">
                <a:tc>
                  <a:txBody>
                    <a:bodyPr/>
                    <a:lstStyle/>
                    <a:p>
                      <a:r>
                        <a:rPr lang="en-GB" dirty="0"/>
                        <a:t>ENVRI</a:t>
                      </a:r>
                      <a:r>
                        <a:rPr lang="en-GB" baseline="0" dirty="0"/>
                        <a:t> RM derived from ODP RM, including three viewpoints: Science, Information and Computation</a:t>
                      </a:r>
                    </a:p>
                  </a:txBody>
                  <a:tcPr/>
                </a:tc>
                <a:tc>
                  <a:txBody>
                    <a:bodyPr/>
                    <a:lstStyle/>
                    <a:p>
                      <a:r>
                        <a:rPr lang="en-GB" dirty="0"/>
                        <a:t>Further</a:t>
                      </a:r>
                      <a:r>
                        <a:rPr lang="en-GB" baseline="0" dirty="0"/>
                        <a:t> development of the ENVRI RM, </a:t>
                      </a:r>
                    </a:p>
                    <a:p>
                      <a:r>
                        <a:rPr lang="en-GB" baseline="0" dirty="0"/>
                        <a:t>Include two new viewpoints: Engineering and Technology</a:t>
                      </a:r>
                      <a:endParaRPr lang="en-GB" dirty="0"/>
                    </a:p>
                  </a:txBody>
                  <a:tcPr/>
                </a:tc>
                <a:extLst>
                  <a:ext uri="{0D108BD9-81ED-4DB2-BD59-A6C34878D82A}">
                    <a16:rowId xmlns="" xmlns:a16="http://schemas.microsoft.com/office/drawing/2014/main" val="10003"/>
                  </a:ext>
                </a:extLst>
              </a:tr>
              <a:tr h="370840">
                <a:tc>
                  <a:txBody>
                    <a:bodyPr/>
                    <a:lstStyle/>
                    <a:p>
                      <a:r>
                        <a:rPr lang="en-GB" baseline="0" dirty="0"/>
                        <a:t>Main focus: supporting acquisition, preservation, publishing, processing and use of environmental research data</a:t>
                      </a:r>
                    </a:p>
                  </a:txBody>
                  <a:tcPr/>
                </a:tc>
                <a:tc>
                  <a:txBody>
                    <a:bodyPr/>
                    <a:lstStyle/>
                    <a:p>
                      <a:r>
                        <a:rPr lang="en-GB" baseline="0" dirty="0"/>
                        <a:t>Main focus: </a:t>
                      </a:r>
                      <a:r>
                        <a:rPr lang="en-GB" dirty="0"/>
                        <a:t>support reuse</a:t>
                      </a:r>
                      <a:r>
                        <a:rPr lang="en-GB" baseline="0" dirty="0"/>
                        <a:t> of existing services provided by e-infrastructures to build interoperable RIs</a:t>
                      </a:r>
                      <a:endParaRPr lang="en-GB" dirty="0"/>
                    </a:p>
                  </a:txBody>
                  <a:tcPr/>
                </a:tc>
                <a:extLst>
                  <a:ext uri="{0D108BD9-81ED-4DB2-BD59-A6C34878D82A}">
                    <a16:rowId xmlns="" xmlns:a16="http://schemas.microsoft.com/office/drawing/2014/main" val="10004"/>
                  </a:ext>
                </a:extLst>
              </a:tr>
            </a:tbl>
          </a:graphicData>
        </a:graphic>
      </p:graphicFrame>
      <p:sp>
        <p:nvSpPr>
          <p:cNvPr id="3" name="Title 2"/>
          <p:cNvSpPr>
            <a:spLocks noGrp="1"/>
          </p:cNvSpPr>
          <p:nvPr>
            <p:ph type="title"/>
          </p:nvPr>
        </p:nvSpPr>
        <p:spPr/>
        <p:txBody>
          <a:bodyPr/>
          <a:lstStyle/>
          <a:p>
            <a:r>
              <a:rPr lang="en-GB" dirty="0"/>
              <a:t>The ENVRI and </a:t>
            </a:r>
            <a:r>
              <a:rPr lang="en-GB" dirty="0" err="1"/>
              <a:t>ENVRIplus</a:t>
            </a:r>
            <a:r>
              <a:rPr lang="en-GB" dirty="0"/>
              <a:t> projects</a:t>
            </a:r>
          </a:p>
        </p:txBody>
      </p:sp>
    </p:spTree>
    <p:extLst>
      <p:ext uri="{BB962C8B-B14F-4D97-AF65-F5344CB8AC3E}">
        <p14:creationId xmlns:p14="http://schemas.microsoft.com/office/powerpoint/2010/main" val="1991888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ENVRI RM Viewpoints</a:t>
            </a:r>
          </a:p>
        </p:txBody>
      </p:sp>
      <p:sp>
        <p:nvSpPr>
          <p:cNvPr id="12" name="Textfeld 3"/>
          <p:cNvSpPr txBox="1"/>
          <p:nvPr/>
        </p:nvSpPr>
        <p:spPr>
          <a:xfrm>
            <a:off x="5282555" y="1036183"/>
            <a:ext cx="1872208" cy="1477328"/>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b="1" dirty="0">
                <a:solidFill>
                  <a:schemeClr val="tx1">
                    <a:lumMod val="75000"/>
                    <a:lumOff val="25000"/>
                  </a:schemeClr>
                </a:solidFill>
              </a:rPr>
              <a:t>Scientific:</a:t>
            </a:r>
          </a:p>
          <a:p>
            <a:pPr algn="ctr"/>
            <a:r>
              <a:rPr lang="de-AT" dirty="0">
                <a:solidFill>
                  <a:schemeClr val="tx1">
                    <a:lumMod val="75000"/>
                    <a:lumOff val="25000"/>
                  </a:schemeClr>
                </a:solidFill>
              </a:rPr>
              <a:t>What for?</a:t>
            </a:r>
          </a:p>
          <a:p>
            <a:pPr algn="ctr"/>
            <a:r>
              <a:rPr lang="de-AT" dirty="0">
                <a:solidFill>
                  <a:schemeClr val="tx1">
                    <a:lumMod val="75000"/>
                    <a:lumOff val="25000"/>
                  </a:schemeClr>
                </a:solidFill>
              </a:rPr>
              <a:t>Why?</a:t>
            </a:r>
          </a:p>
          <a:p>
            <a:pPr algn="ctr"/>
            <a:r>
              <a:rPr lang="de-AT" dirty="0">
                <a:solidFill>
                  <a:schemeClr val="tx1">
                    <a:lumMod val="75000"/>
                    <a:lumOff val="25000"/>
                  </a:schemeClr>
                </a:solidFill>
              </a:rPr>
              <a:t>Who?</a:t>
            </a:r>
          </a:p>
          <a:p>
            <a:pPr algn="ctr"/>
            <a:r>
              <a:rPr lang="de-AT" dirty="0">
                <a:solidFill>
                  <a:schemeClr val="tx1">
                    <a:lumMod val="75000"/>
                    <a:lumOff val="25000"/>
                  </a:schemeClr>
                </a:solidFill>
              </a:rPr>
              <a:t>When?</a:t>
            </a:r>
          </a:p>
        </p:txBody>
      </p:sp>
      <p:sp>
        <p:nvSpPr>
          <p:cNvPr id="13" name="Textfeld 16"/>
          <p:cNvSpPr txBox="1"/>
          <p:nvPr/>
        </p:nvSpPr>
        <p:spPr>
          <a:xfrm>
            <a:off x="112230" y="3716448"/>
            <a:ext cx="1740621" cy="92333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b="1" dirty="0">
                <a:solidFill>
                  <a:schemeClr val="tx1">
                    <a:lumMod val="75000"/>
                    <a:lumOff val="25000"/>
                  </a:schemeClr>
                </a:solidFill>
              </a:rPr>
              <a:t>Information:</a:t>
            </a:r>
          </a:p>
          <a:p>
            <a:pPr algn="ctr"/>
            <a:r>
              <a:rPr lang="de-AT" dirty="0">
                <a:solidFill>
                  <a:schemeClr val="tx1">
                    <a:lumMod val="75000"/>
                    <a:lumOff val="25000"/>
                  </a:schemeClr>
                </a:solidFill>
              </a:rPr>
              <a:t>What is it about?</a:t>
            </a:r>
          </a:p>
        </p:txBody>
      </p:sp>
      <p:sp>
        <p:nvSpPr>
          <p:cNvPr id="14" name="Textfeld 17"/>
          <p:cNvSpPr txBox="1"/>
          <p:nvPr/>
        </p:nvSpPr>
        <p:spPr>
          <a:xfrm>
            <a:off x="7809386" y="2858449"/>
            <a:ext cx="1654988" cy="120032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b="1" dirty="0">
                <a:solidFill>
                  <a:schemeClr val="tx1">
                    <a:lumMod val="75000"/>
                    <a:lumOff val="25000"/>
                  </a:schemeClr>
                </a:solidFill>
              </a:rPr>
              <a:t>Design:</a:t>
            </a:r>
          </a:p>
          <a:p>
            <a:r>
              <a:rPr lang="de-AT" dirty="0">
                <a:solidFill>
                  <a:schemeClr val="tx1">
                    <a:lumMod val="75000"/>
                    <a:lumOff val="25000"/>
                  </a:schemeClr>
                </a:solidFill>
              </a:rPr>
              <a:t>How does</a:t>
            </a:r>
            <a:br>
              <a:rPr lang="de-AT" dirty="0">
                <a:solidFill>
                  <a:schemeClr val="tx1">
                    <a:lumMod val="75000"/>
                    <a:lumOff val="25000"/>
                  </a:schemeClr>
                </a:solidFill>
              </a:rPr>
            </a:br>
            <a:r>
              <a:rPr lang="de-AT" dirty="0">
                <a:solidFill>
                  <a:schemeClr val="tx1">
                    <a:lumMod val="75000"/>
                    <a:lumOff val="25000"/>
                  </a:schemeClr>
                </a:solidFill>
              </a:rPr>
              <a:t>each bit</a:t>
            </a:r>
            <a:br>
              <a:rPr lang="de-AT" dirty="0">
                <a:solidFill>
                  <a:schemeClr val="tx1">
                    <a:lumMod val="75000"/>
                    <a:lumOff val="25000"/>
                  </a:schemeClr>
                </a:solidFill>
              </a:rPr>
            </a:br>
            <a:r>
              <a:rPr lang="de-AT" dirty="0">
                <a:solidFill>
                  <a:schemeClr val="tx1">
                    <a:lumMod val="75000"/>
                    <a:lumOff val="25000"/>
                  </a:schemeClr>
                </a:solidFill>
              </a:rPr>
              <a:t>work?</a:t>
            </a:r>
          </a:p>
        </p:txBody>
      </p:sp>
      <p:sp>
        <p:nvSpPr>
          <p:cNvPr id="15" name="Textfeld 18"/>
          <p:cNvSpPr txBox="1"/>
          <p:nvPr/>
        </p:nvSpPr>
        <p:spPr>
          <a:xfrm>
            <a:off x="7097004" y="5746060"/>
            <a:ext cx="1997294"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b="1" dirty="0">
                <a:solidFill>
                  <a:schemeClr val="tx1">
                    <a:lumMod val="75000"/>
                    <a:lumOff val="25000"/>
                  </a:schemeClr>
                </a:solidFill>
              </a:rPr>
              <a:t>Implementation:</a:t>
            </a:r>
          </a:p>
          <a:p>
            <a:pPr algn="ctr"/>
            <a:r>
              <a:rPr lang="de-AT" dirty="0">
                <a:solidFill>
                  <a:schemeClr val="tx1">
                    <a:lumMod val="75000"/>
                    <a:lumOff val="25000"/>
                  </a:schemeClr>
                </a:solidFill>
              </a:rPr>
              <a:t>With what?</a:t>
            </a:r>
          </a:p>
        </p:txBody>
      </p:sp>
      <p:sp>
        <p:nvSpPr>
          <p:cNvPr id="16" name="Textfeld 19"/>
          <p:cNvSpPr txBox="1"/>
          <p:nvPr/>
        </p:nvSpPr>
        <p:spPr>
          <a:xfrm>
            <a:off x="169987" y="4927644"/>
            <a:ext cx="2081032" cy="120032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b="1" dirty="0">
                <a:solidFill>
                  <a:schemeClr val="tx1">
                    <a:lumMod val="75000"/>
                    <a:lumOff val="25000"/>
                  </a:schemeClr>
                </a:solidFill>
              </a:rPr>
              <a:t>Solution types and distribution:</a:t>
            </a:r>
          </a:p>
          <a:p>
            <a:r>
              <a:rPr lang="de-AT" dirty="0">
                <a:solidFill>
                  <a:schemeClr val="tx1">
                    <a:lumMod val="75000"/>
                    <a:lumOff val="25000"/>
                  </a:schemeClr>
                </a:solidFill>
              </a:rPr>
              <a:t>How do the parts work together?</a:t>
            </a:r>
          </a:p>
        </p:txBody>
      </p:sp>
      <p:grpSp>
        <p:nvGrpSpPr>
          <p:cNvPr id="56" name="Group 55"/>
          <p:cNvGrpSpPr/>
          <p:nvPr/>
        </p:nvGrpSpPr>
        <p:grpSpPr>
          <a:xfrm>
            <a:off x="962075" y="1351831"/>
            <a:ext cx="6823012" cy="4791930"/>
            <a:chOff x="1637420" y="944724"/>
            <a:chExt cx="5650224" cy="3564396"/>
          </a:xfrm>
        </p:grpSpPr>
        <p:sp>
          <p:nvSpPr>
            <p:cNvPr id="4" name="Ellipse 6"/>
            <p:cNvSpPr/>
            <p:nvPr/>
          </p:nvSpPr>
          <p:spPr>
            <a:xfrm>
              <a:off x="5631460" y="2105236"/>
              <a:ext cx="1656184" cy="792088"/>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sp>
          <p:nvSpPr>
            <p:cNvPr id="5" name="Ellipse 12"/>
            <p:cNvSpPr/>
            <p:nvPr/>
          </p:nvSpPr>
          <p:spPr>
            <a:xfrm>
              <a:off x="5631460" y="2096852"/>
              <a:ext cx="1656184" cy="792088"/>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sz="1600" dirty="0">
                <a:solidFill>
                  <a:schemeClr val="tx1">
                    <a:lumMod val="95000"/>
                    <a:lumOff val="5000"/>
                  </a:schemeClr>
                </a:solidFill>
              </a:endParaRPr>
            </a:p>
          </p:txBody>
        </p:sp>
        <p:sp>
          <p:nvSpPr>
            <p:cNvPr id="6" name="Ellipse 13"/>
            <p:cNvSpPr/>
            <p:nvPr/>
          </p:nvSpPr>
          <p:spPr>
            <a:xfrm>
              <a:off x="1642228" y="2024844"/>
              <a:ext cx="1651376" cy="783704"/>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sz="1600" dirty="0">
                <a:solidFill>
                  <a:schemeClr val="tx1">
                    <a:lumMod val="95000"/>
                    <a:lumOff val="5000"/>
                  </a:schemeClr>
                </a:solidFill>
              </a:endParaRPr>
            </a:p>
          </p:txBody>
        </p:sp>
        <p:sp>
          <p:nvSpPr>
            <p:cNvPr id="7" name="Ellipse 9"/>
            <p:cNvSpPr/>
            <p:nvPr/>
          </p:nvSpPr>
          <p:spPr>
            <a:xfrm>
              <a:off x="1637420" y="2024844"/>
              <a:ext cx="1656184" cy="792088"/>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solidFill>
                  <a:schemeClr val="bg1"/>
                </a:solidFill>
              </a:endParaRPr>
            </a:p>
          </p:txBody>
        </p:sp>
        <p:sp>
          <p:nvSpPr>
            <p:cNvPr id="8" name="Ellipse 11"/>
            <p:cNvSpPr/>
            <p:nvPr/>
          </p:nvSpPr>
          <p:spPr>
            <a:xfrm>
              <a:off x="3759252" y="944724"/>
              <a:ext cx="1656184" cy="79208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dirty="0">
                <a:solidFill>
                  <a:schemeClr val="tx1">
                    <a:lumMod val="95000"/>
                    <a:lumOff val="5000"/>
                  </a:schemeClr>
                </a:solidFill>
              </a:endParaRPr>
            </a:p>
          </p:txBody>
        </p:sp>
        <p:sp>
          <p:nvSpPr>
            <p:cNvPr id="9" name="Ellipse 5"/>
            <p:cNvSpPr/>
            <p:nvPr/>
          </p:nvSpPr>
          <p:spPr>
            <a:xfrm>
              <a:off x="3759252" y="944724"/>
              <a:ext cx="1656184" cy="792088"/>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sp>
          <p:nvSpPr>
            <p:cNvPr id="10" name="Ellipse 7"/>
            <p:cNvSpPr/>
            <p:nvPr/>
          </p:nvSpPr>
          <p:spPr>
            <a:xfrm>
              <a:off x="5093804" y="3717032"/>
              <a:ext cx="1656184" cy="792088"/>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sz="1600" dirty="0">
                <a:solidFill>
                  <a:schemeClr val="tx1">
                    <a:lumMod val="95000"/>
                    <a:lumOff val="5000"/>
                  </a:schemeClr>
                </a:solidFill>
              </a:endParaRPr>
            </a:p>
          </p:txBody>
        </p:sp>
        <p:sp>
          <p:nvSpPr>
            <p:cNvPr id="11" name="Ellipse 8"/>
            <p:cNvSpPr/>
            <p:nvPr/>
          </p:nvSpPr>
          <p:spPr>
            <a:xfrm>
              <a:off x="2501516" y="3681028"/>
              <a:ext cx="1656184" cy="792088"/>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sz="1600" dirty="0">
                <a:solidFill>
                  <a:schemeClr val="tx1">
                    <a:lumMod val="95000"/>
                    <a:lumOff val="5000"/>
                  </a:schemeClr>
                </a:solidFill>
              </a:endParaRPr>
            </a:p>
          </p:txBody>
        </p:sp>
        <p:grpSp>
          <p:nvGrpSpPr>
            <p:cNvPr id="17" name="Gruppieren 90"/>
            <p:cNvGrpSpPr/>
            <p:nvPr/>
          </p:nvGrpSpPr>
          <p:grpSpPr>
            <a:xfrm>
              <a:off x="1911162" y="1520788"/>
              <a:ext cx="5271918" cy="2851899"/>
              <a:chOff x="1821406" y="2348880"/>
              <a:chExt cx="5271918" cy="2851899"/>
            </a:xfrm>
          </p:grpSpPr>
          <p:sp>
            <p:nvSpPr>
              <p:cNvPr id="23" name="Textfeld 31"/>
              <p:cNvSpPr txBox="1"/>
              <p:nvPr/>
            </p:nvSpPr>
            <p:spPr>
              <a:xfrm>
                <a:off x="5708510" y="3113159"/>
                <a:ext cx="1384814" cy="480762"/>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lumMod val="85000"/>
                        <a:lumOff val="15000"/>
                      </a:schemeClr>
                    </a:solidFill>
                  </a:rPr>
                  <a:t>Computational</a:t>
                </a:r>
              </a:p>
              <a:p>
                <a:pPr algn="ctr"/>
                <a:r>
                  <a:rPr lang="de-DE" dirty="0">
                    <a:solidFill>
                      <a:schemeClr val="tx1">
                        <a:lumMod val="85000"/>
                        <a:lumOff val="15000"/>
                      </a:schemeClr>
                    </a:solidFill>
                  </a:rPr>
                  <a:t>viewpoint</a:t>
                </a:r>
              </a:p>
            </p:txBody>
          </p:sp>
          <p:sp>
            <p:nvSpPr>
              <p:cNvPr id="24" name="Textfeld 32"/>
              <p:cNvSpPr txBox="1"/>
              <p:nvPr/>
            </p:nvSpPr>
            <p:spPr>
              <a:xfrm>
                <a:off x="1821406" y="3004407"/>
                <a:ext cx="1108701" cy="480762"/>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lumMod val="85000"/>
                        <a:lumOff val="15000"/>
                      </a:schemeClr>
                    </a:solidFill>
                  </a:rPr>
                  <a:t>Information</a:t>
                </a:r>
              </a:p>
              <a:p>
                <a:pPr algn="ctr"/>
                <a:r>
                  <a:rPr lang="de-DE" dirty="0">
                    <a:solidFill>
                      <a:schemeClr val="tx1">
                        <a:lumMod val="85000"/>
                        <a:lumOff val="15000"/>
                      </a:schemeClr>
                    </a:solidFill>
                  </a:rPr>
                  <a:t>viewpoint</a:t>
                </a:r>
              </a:p>
            </p:txBody>
          </p:sp>
          <p:sp>
            <p:nvSpPr>
              <p:cNvPr id="25" name="Textfeld 33"/>
              <p:cNvSpPr txBox="1"/>
              <p:nvPr/>
            </p:nvSpPr>
            <p:spPr>
              <a:xfrm>
                <a:off x="2621018" y="4665160"/>
                <a:ext cx="1261948" cy="480762"/>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lumMod val="85000"/>
                        <a:lumOff val="15000"/>
                      </a:schemeClr>
                    </a:solidFill>
                  </a:rPr>
                  <a:t>Engineering</a:t>
                </a:r>
              </a:p>
              <a:p>
                <a:pPr algn="ctr"/>
                <a:r>
                  <a:rPr lang="de-DE" dirty="0">
                    <a:solidFill>
                      <a:schemeClr val="tx1">
                        <a:lumMod val="85000"/>
                        <a:lumOff val="15000"/>
                      </a:schemeClr>
                    </a:solidFill>
                  </a:rPr>
                  <a:t>viewpoint</a:t>
                </a:r>
              </a:p>
            </p:txBody>
          </p:sp>
          <p:sp>
            <p:nvSpPr>
              <p:cNvPr id="26" name="Textfeld 34"/>
              <p:cNvSpPr txBox="1"/>
              <p:nvPr/>
            </p:nvSpPr>
            <p:spPr>
              <a:xfrm>
                <a:off x="5264913" y="4720017"/>
                <a:ext cx="1172473" cy="480762"/>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dirty="0">
                    <a:solidFill>
                      <a:schemeClr val="tx1">
                        <a:lumMod val="85000"/>
                        <a:lumOff val="15000"/>
                      </a:schemeClr>
                    </a:solidFill>
                  </a:rPr>
                  <a:t>Technology </a:t>
                </a:r>
              </a:p>
              <a:p>
                <a:pPr algn="ctr"/>
                <a:r>
                  <a:rPr lang="de-DE" dirty="0">
                    <a:solidFill>
                      <a:schemeClr val="tx1">
                        <a:lumMod val="85000"/>
                        <a:lumOff val="15000"/>
                      </a:schemeClr>
                    </a:solidFill>
                  </a:rPr>
                  <a:t>viewpoint</a:t>
                </a:r>
              </a:p>
            </p:txBody>
          </p:sp>
          <p:cxnSp>
            <p:nvCxnSpPr>
              <p:cNvPr id="27" name="Gerade Verbindung mit Pfeil 36"/>
              <p:cNvCxnSpPr/>
              <p:nvPr/>
            </p:nvCxnSpPr>
            <p:spPr>
              <a:xfrm flipV="1">
                <a:off x="2843808" y="2348880"/>
                <a:ext cx="792088" cy="432048"/>
              </a:xfrm>
              <a:prstGeom prst="straightConnector1">
                <a:avLst/>
              </a:prstGeom>
              <a:ln w="19050">
                <a:solidFill>
                  <a:schemeClr val="tx1">
                    <a:lumMod val="95000"/>
                    <a:lumOff val="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Gerade Verbindung mit Pfeil 37"/>
              <p:cNvCxnSpPr/>
              <p:nvPr/>
            </p:nvCxnSpPr>
            <p:spPr>
              <a:xfrm flipV="1">
                <a:off x="6012160" y="3789040"/>
                <a:ext cx="288032" cy="648072"/>
              </a:xfrm>
              <a:prstGeom prst="straightConnector1">
                <a:avLst/>
              </a:prstGeom>
              <a:ln w="19050">
                <a:solidFill>
                  <a:schemeClr val="tx1">
                    <a:lumMod val="95000"/>
                    <a:lumOff val="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Gerade Verbindung mit Pfeil 38"/>
              <p:cNvCxnSpPr/>
              <p:nvPr/>
            </p:nvCxnSpPr>
            <p:spPr>
              <a:xfrm>
                <a:off x="4139952" y="4941168"/>
                <a:ext cx="792088" cy="0"/>
              </a:xfrm>
              <a:prstGeom prst="straightConnector1">
                <a:avLst/>
              </a:prstGeom>
              <a:ln w="19050">
                <a:solidFill>
                  <a:schemeClr val="tx1">
                    <a:lumMod val="95000"/>
                    <a:lumOff val="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Gerade Verbindung mit Pfeil 39"/>
              <p:cNvCxnSpPr/>
              <p:nvPr/>
            </p:nvCxnSpPr>
            <p:spPr>
              <a:xfrm>
                <a:off x="5292080" y="2420888"/>
                <a:ext cx="720080" cy="432048"/>
              </a:xfrm>
              <a:prstGeom prst="straightConnector1">
                <a:avLst/>
              </a:prstGeom>
              <a:ln w="19050">
                <a:solidFill>
                  <a:schemeClr val="tx1">
                    <a:lumMod val="95000"/>
                    <a:lumOff val="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Gerade Verbindung mit Pfeil 42"/>
              <p:cNvCxnSpPr/>
              <p:nvPr/>
            </p:nvCxnSpPr>
            <p:spPr>
              <a:xfrm flipH="1" flipV="1">
                <a:off x="2555776" y="3717032"/>
                <a:ext cx="288032" cy="720080"/>
              </a:xfrm>
              <a:prstGeom prst="straightConnector1">
                <a:avLst/>
              </a:prstGeom>
              <a:ln w="19050">
                <a:solidFill>
                  <a:schemeClr val="tx1">
                    <a:lumMod val="95000"/>
                    <a:lumOff val="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Gerade Verbindung mit Pfeil 72"/>
              <p:cNvCxnSpPr/>
              <p:nvPr/>
            </p:nvCxnSpPr>
            <p:spPr>
              <a:xfrm>
                <a:off x="3275856" y="3356992"/>
                <a:ext cx="432048" cy="144016"/>
              </a:xfrm>
              <a:prstGeom prst="straightConnector1">
                <a:avLst/>
              </a:prstGeom>
              <a:ln w="19050">
                <a:solidFill>
                  <a:schemeClr val="tx1">
                    <a:lumMod val="95000"/>
                    <a:lumOff val="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mit Pfeil 73"/>
              <p:cNvCxnSpPr/>
              <p:nvPr/>
            </p:nvCxnSpPr>
            <p:spPr>
              <a:xfrm>
                <a:off x="4427984" y="2636912"/>
                <a:ext cx="0" cy="432048"/>
              </a:xfrm>
              <a:prstGeom prst="straightConnector1">
                <a:avLst/>
              </a:prstGeom>
              <a:ln w="19050">
                <a:solidFill>
                  <a:schemeClr val="tx1">
                    <a:lumMod val="95000"/>
                    <a:lumOff val="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76"/>
              <p:cNvCxnSpPr/>
              <p:nvPr/>
            </p:nvCxnSpPr>
            <p:spPr>
              <a:xfrm flipH="1">
                <a:off x="5004048" y="3356992"/>
                <a:ext cx="432048" cy="216024"/>
              </a:xfrm>
              <a:prstGeom prst="straightConnector1">
                <a:avLst/>
              </a:prstGeom>
              <a:ln w="19050">
                <a:solidFill>
                  <a:schemeClr val="tx1">
                    <a:lumMod val="95000"/>
                    <a:lumOff val="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Gerade Verbindung mit Pfeil 81"/>
              <p:cNvCxnSpPr/>
              <p:nvPr/>
            </p:nvCxnSpPr>
            <p:spPr>
              <a:xfrm flipV="1">
                <a:off x="3275856" y="4149080"/>
                <a:ext cx="360040" cy="288032"/>
              </a:xfrm>
              <a:prstGeom prst="straightConnector1">
                <a:avLst/>
              </a:prstGeom>
              <a:ln w="19050">
                <a:solidFill>
                  <a:schemeClr val="tx1">
                    <a:lumMod val="95000"/>
                    <a:lumOff val="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6" name="Gerade Verbindung mit Pfeil 85"/>
              <p:cNvCxnSpPr/>
              <p:nvPr/>
            </p:nvCxnSpPr>
            <p:spPr>
              <a:xfrm>
                <a:off x="5076056" y="4149080"/>
                <a:ext cx="288032" cy="360040"/>
              </a:xfrm>
              <a:prstGeom prst="straightConnector1">
                <a:avLst/>
              </a:prstGeom>
              <a:ln w="19050">
                <a:solidFill>
                  <a:schemeClr val="tx1">
                    <a:lumMod val="95000"/>
                    <a:lumOff val="5000"/>
                  </a:schemeClr>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feld 88"/>
              <p:cNvSpPr txBox="1"/>
              <p:nvPr/>
            </p:nvSpPr>
            <p:spPr>
              <a:xfrm>
                <a:off x="3730222" y="4022417"/>
                <a:ext cx="1229501" cy="343402"/>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200" b="1" dirty="0"/>
                  <a:t>systems &amp;</a:t>
                </a:r>
                <a:br>
                  <a:rPr lang="de-DE" sz="1200" b="1" dirty="0"/>
                </a:br>
                <a:r>
                  <a:rPr lang="de-DE" sz="1200" b="1" dirty="0"/>
                  <a:t>their environment</a:t>
                </a:r>
              </a:p>
            </p:txBody>
          </p:sp>
        </p:grpSp>
        <p:sp>
          <p:nvSpPr>
            <p:cNvPr id="18" name="Textfeld 89"/>
            <p:cNvSpPr txBox="1"/>
            <p:nvPr/>
          </p:nvSpPr>
          <p:spPr>
            <a:xfrm>
              <a:off x="4112642" y="1100386"/>
              <a:ext cx="949405" cy="480762"/>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lumMod val="85000"/>
                      <a:lumOff val="15000"/>
                    </a:schemeClr>
                  </a:solidFill>
                </a:rPr>
                <a:t>Science </a:t>
              </a:r>
            </a:p>
            <a:p>
              <a:r>
                <a:rPr lang="de-DE" dirty="0">
                  <a:solidFill>
                    <a:schemeClr val="tx1">
                      <a:lumMod val="85000"/>
                      <a:lumOff val="15000"/>
                    </a:schemeClr>
                  </a:solidFill>
                </a:rPr>
                <a:t>viewpoint</a:t>
              </a:r>
            </a:p>
          </p:txBody>
        </p:sp>
      </p:grpSp>
      <p:grpSp>
        <p:nvGrpSpPr>
          <p:cNvPr id="55" name="Group 54"/>
          <p:cNvGrpSpPr/>
          <p:nvPr/>
        </p:nvGrpSpPr>
        <p:grpSpPr>
          <a:xfrm>
            <a:off x="3241856" y="3287248"/>
            <a:ext cx="2564888" cy="1067834"/>
            <a:chOff x="7289633" y="3525785"/>
            <a:chExt cx="5714593" cy="2211639"/>
          </a:xfrm>
        </p:grpSpPr>
        <p:pic>
          <p:nvPicPr>
            <p:cNvPr id="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1811" y="4199401"/>
              <a:ext cx="142875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1811" y="3525785"/>
              <a:ext cx="2088232" cy="497482"/>
            </a:xfrm>
            <a:prstGeom prst="rect">
              <a:avLst/>
            </a:prstGeom>
          </p:spPr>
        </p:pic>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9633" y="3594756"/>
              <a:ext cx="2184157" cy="1083547"/>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1611" y="4756478"/>
              <a:ext cx="1800200" cy="773348"/>
            </a:xfrm>
            <a:prstGeom prst="rect">
              <a:avLst/>
            </a:prstGeom>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81874" y="3976785"/>
              <a:ext cx="776228" cy="779693"/>
            </a:xfrm>
            <a:prstGeom prst="rect">
              <a:avLst/>
            </a:prstGeom>
          </p:spPr>
        </p:pic>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07526" y="5150285"/>
              <a:ext cx="1467847" cy="587139"/>
            </a:xfrm>
            <a:prstGeom prst="rect">
              <a:avLst/>
            </a:prstGeom>
          </p:spPr>
        </p:pic>
        <p:grpSp>
          <p:nvGrpSpPr>
            <p:cNvPr id="52" name="Group 51"/>
            <p:cNvGrpSpPr/>
            <p:nvPr/>
          </p:nvGrpSpPr>
          <p:grpSpPr>
            <a:xfrm>
              <a:off x="10995317" y="4776070"/>
              <a:ext cx="2008909" cy="671590"/>
              <a:chOff x="10548664" y="3465095"/>
              <a:chExt cx="1584176" cy="541421"/>
            </a:xfrm>
          </p:grpSpPr>
          <p:sp>
            <p:nvSpPr>
              <p:cNvPr id="53" name="Rectangle 52"/>
              <p:cNvSpPr/>
              <p:nvPr/>
            </p:nvSpPr>
            <p:spPr>
              <a:xfrm>
                <a:off x="10548664" y="3465095"/>
                <a:ext cx="1584176" cy="54142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pic>
            <p:nvPicPr>
              <p:cNvPr id="54" name="Picture 53"/>
              <p:cNvPicPr>
                <a:picLocks noChangeAspect="1"/>
              </p:cNvPicPr>
              <p:nvPr/>
            </p:nvPicPr>
            <p:blipFill rotWithShape="1">
              <a:blip r:embed="rId9">
                <a:extLst>
                  <a:ext uri="{28A0092B-C50C-407E-A947-70E740481C1C}">
                    <a14:useLocalDpi xmlns:a14="http://schemas.microsoft.com/office/drawing/2010/main" val="0"/>
                  </a:ext>
                </a:extLst>
              </a:blip>
              <a:srcRect t="23072" b="26626"/>
              <a:stretch/>
            </p:blipFill>
            <p:spPr>
              <a:xfrm>
                <a:off x="10608840" y="3465095"/>
                <a:ext cx="1524000" cy="541421"/>
              </a:xfrm>
              <a:prstGeom prst="rect">
                <a:avLst/>
              </a:prstGeom>
            </p:spPr>
          </p:pic>
        </p:grpSp>
      </p:grpSp>
    </p:spTree>
    <p:extLst>
      <p:ext uri="{BB962C8B-B14F-4D97-AF65-F5344CB8AC3E}">
        <p14:creationId xmlns:p14="http://schemas.microsoft.com/office/powerpoint/2010/main" val="1289233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ENVRI-RM Overview</a:t>
            </a:r>
          </a:p>
        </p:txBody>
      </p:sp>
      <p:sp>
        <p:nvSpPr>
          <p:cNvPr id="3" name="Inhaltsplatzhalter 2"/>
          <p:cNvSpPr>
            <a:spLocks noGrp="1"/>
          </p:cNvSpPr>
          <p:nvPr>
            <p:ph idx="1"/>
          </p:nvPr>
        </p:nvSpPr>
        <p:spPr/>
        <p:txBody>
          <a:bodyPr>
            <a:normAutofit lnSpcReduction="10000"/>
          </a:bodyPr>
          <a:lstStyle/>
          <a:p>
            <a:r>
              <a:rPr lang="en-GB" dirty="0"/>
              <a:t>Defines a research infrastructure (RI) as a set of components that interact in the processing of scientific data from acquisition to publication and use</a:t>
            </a:r>
          </a:p>
          <a:p>
            <a:r>
              <a:rPr lang="en-GB" dirty="0"/>
              <a:t>Supports a generic data lifecycle (five phases)</a:t>
            </a:r>
          </a:p>
          <a:p>
            <a:r>
              <a:rPr lang="en-GB" dirty="0"/>
              <a:t>Every phase of the data lifecycle can be related to a set of operations and components</a:t>
            </a:r>
          </a:p>
          <a:p>
            <a:r>
              <a:rPr lang="en-GB" dirty="0"/>
              <a:t>The boundaries between the phases represent the points for interaction and integration</a:t>
            </a:r>
          </a:p>
          <a:p>
            <a:r>
              <a:rPr lang="en-GB" dirty="0"/>
              <a:t>The reference model presents the RI components as integrated parts of a complete system; from different perspectives</a:t>
            </a:r>
          </a:p>
          <a:p>
            <a:r>
              <a:rPr lang="en-GB" dirty="0"/>
              <a:t>The technology and engineering viewpoints are being developed</a:t>
            </a:r>
          </a:p>
        </p:txBody>
      </p:sp>
    </p:spTree>
    <p:custDataLst>
      <p:tags r:id="rId1"/>
    </p:custDataLst>
    <p:extLst>
      <p:ext uri="{BB962C8B-B14F-4D97-AF65-F5344CB8AC3E}">
        <p14:creationId xmlns:p14="http://schemas.microsoft.com/office/powerpoint/2010/main" val="1772730037"/>
      </p:ext>
    </p:extLst>
  </p:cSld>
  <p:clrMapOvr>
    <a:masterClrMapping/>
  </p:clrMapOvr>
  <mc:AlternateContent xmlns:mc="http://schemas.openxmlformats.org/markup-compatibility/2006" xmlns:p14="http://schemas.microsoft.com/office/powerpoint/2010/main">
    <mc:Choice Requires="p14">
      <p:transition spd="med" p14:dur="700" advTm="59224">
        <p14:prism isContent="1"/>
      </p:transition>
    </mc:Choice>
    <mc:Fallback xmlns="">
      <p:transition spd="med" advTm="5922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a:t>ENVRIplus</a:t>
            </a:r>
            <a:r>
              <a:rPr lang="en-GB" dirty="0"/>
              <a:t> updating</a:t>
            </a:r>
            <a:br>
              <a:rPr lang="en-GB" dirty="0"/>
            </a:br>
            <a:r>
              <a:rPr lang="en-GB" dirty="0"/>
              <a:t>the ENVRI RM</a:t>
            </a:r>
          </a:p>
        </p:txBody>
      </p:sp>
      <p:sp>
        <p:nvSpPr>
          <p:cNvPr id="2" name="Content Placeholder 1"/>
          <p:cNvSpPr>
            <a:spLocks noGrp="1"/>
          </p:cNvSpPr>
          <p:nvPr>
            <p:ph sz="half" idx="1"/>
          </p:nvPr>
        </p:nvSpPr>
        <p:spPr/>
        <p:txBody>
          <a:bodyPr>
            <a:normAutofit fontScale="70000" lnSpcReduction="20000"/>
          </a:bodyPr>
          <a:lstStyle/>
          <a:p>
            <a:r>
              <a:rPr lang="en-GB" dirty="0"/>
              <a:t>Analysed the requirements of 20 environmental research infrastructures</a:t>
            </a:r>
          </a:p>
          <a:p>
            <a:r>
              <a:rPr lang="en-GB" dirty="0"/>
              <a:t>Verified the existence of a common set of functional requirements </a:t>
            </a:r>
          </a:p>
          <a:p>
            <a:r>
              <a:rPr lang="en-GB" dirty="0"/>
              <a:t>Identified five generic phases in which data products are </a:t>
            </a:r>
            <a:r>
              <a:rPr lang="en-GB" dirty="0">
                <a:solidFill>
                  <a:schemeClr val="tx1"/>
                </a:solidFill>
              </a:rPr>
              <a:t>managed</a:t>
            </a:r>
            <a:r>
              <a:rPr lang="en-GB" dirty="0"/>
              <a:t> (the data lifecycle)</a:t>
            </a:r>
          </a:p>
          <a:p>
            <a:r>
              <a:rPr lang="en-GB" dirty="0"/>
              <a:t>Determined that core functionalities are well understood and supported by RIs</a:t>
            </a:r>
          </a:p>
          <a:p>
            <a:r>
              <a:rPr lang="en-GB" dirty="0"/>
              <a:t>Additional functionalities can be delegated to digital infrastructures (e.g. EUDAT, EGI, PRACE or other)</a:t>
            </a:r>
          </a:p>
        </p:txBody>
      </p:sp>
      <p:pic>
        <p:nvPicPr>
          <p:cNvPr id="18" name="Picture 2" descr="http://www.envriplus.eu/wp-content/uploads/2016/04/ENVRIplus_participating-RIs_figure_updated_for-web.jpg"/>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309" t="4068" r="5632" b="4247"/>
          <a:stretch/>
        </p:blipFill>
        <p:spPr bwMode="auto">
          <a:xfrm>
            <a:off x="4585855" y="1426568"/>
            <a:ext cx="4307319" cy="4336923"/>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238829"/>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t>Research data lifecycle</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0806" y="1081427"/>
            <a:ext cx="7491194" cy="515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683339"/>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GB" dirty="0"/>
              <a:t>Classification of RIs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886" y="1163254"/>
            <a:ext cx="7228114" cy="576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395080"/>
      </p:ext>
    </p:extLst>
  </p:cSld>
  <p:clrMapOvr>
    <a:masterClrMapping/>
  </p:clrMapOvr>
  <mc:AlternateContent xmlns:mc="http://schemas.openxmlformats.org/markup-compatibility/2006" xmlns:p14="http://schemas.microsoft.com/office/powerpoint/2010/main">
    <mc:Choice Requires="p14">
      <p:transition spd="med" p14:dur="700">
        <p14:prism isContent="1"/>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4.8|13.2|14.5|11.6"/>
</p:tagLst>
</file>

<file path=ppt/theme/theme1.xml><?xml version="1.0" encoding="utf-8"?>
<a:theme xmlns:a="http://schemas.openxmlformats.org/drawingml/2006/main" name="ENVRI-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40000"/>
            <a:lumOff val="60000"/>
          </a:schemeClr>
        </a:solidFill>
        <a:ln>
          <a:no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theme2-wp5_Intro</Template>
  <TotalTime>0</TotalTime>
  <Words>3187</Words>
  <Application>Microsoft Office PowerPoint</Application>
  <PresentationFormat>On-screen Show (4:3)</PresentationFormat>
  <Paragraphs>240</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ENVRI-ppt-template</vt:lpstr>
      <vt:lpstr>The role of ENVRI reference model in the Development of European Research Infrastructures</vt:lpstr>
      <vt:lpstr>Contents</vt:lpstr>
      <vt:lpstr>Context for the development of  the ENVRI RM</vt:lpstr>
      <vt:lpstr>The ENVRI and ENVRIplus projects</vt:lpstr>
      <vt:lpstr>ENVRI RM Viewpoints</vt:lpstr>
      <vt:lpstr>ENVRI-RM Overview</vt:lpstr>
      <vt:lpstr>ENVRIplus updating the ENVRI RM</vt:lpstr>
      <vt:lpstr>Research data lifecycle</vt:lpstr>
      <vt:lpstr>Classification of RIs</vt:lpstr>
      <vt:lpstr>Example: Core competencies of Marine RIs</vt:lpstr>
      <vt:lpstr>Core Competencies</vt:lpstr>
      <vt:lpstr>Integration needs</vt:lpstr>
      <vt:lpstr>European Digital Infrastructures</vt:lpstr>
      <vt:lpstr>EUDAT Services</vt:lpstr>
      <vt:lpstr>DASSH Core Competencies and Requirements</vt:lpstr>
      <vt:lpstr>DASSH Core Competencies in detail</vt:lpstr>
      <vt:lpstr>DASSH and EMBRC Integration</vt:lpstr>
      <vt:lpstr>Brokered Export</vt:lpstr>
      <vt:lpstr>Brokered Import</vt:lpstr>
      <vt:lpstr>Summary</vt:lpstr>
      <vt:lpstr>What are the incentives to use the ENVRI RM?</vt:lpstr>
      <vt:lpstr>How is the RM being developed?</vt:lpstr>
      <vt:lpstr>Roadmap for the development of the ENVRI RM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2016-09-12T10:44:19Z</dcterms:created>
  <dcterms:modified xsi:type="dcterms:W3CDTF">2016-09-30T05:07:59Z</dcterms:modified>
</cp:coreProperties>
</file>