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727" r:id="rId3"/>
    <p:sldMasterId id="2147483731" r:id="rId4"/>
  </p:sldMasterIdLst>
  <p:notesMasterIdLst>
    <p:notesMasterId r:id="rId37"/>
  </p:notesMasterIdLst>
  <p:sldIdLst>
    <p:sldId id="256" r:id="rId5"/>
    <p:sldId id="398" r:id="rId6"/>
    <p:sldId id="399" r:id="rId7"/>
    <p:sldId id="400" r:id="rId8"/>
    <p:sldId id="401" r:id="rId9"/>
    <p:sldId id="368" r:id="rId10"/>
    <p:sldId id="402" r:id="rId11"/>
    <p:sldId id="403" r:id="rId12"/>
    <p:sldId id="404" r:id="rId13"/>
    <p:sldId id="396" r:id="rId14"/>
    <p:sldId id="376" r:id="rId15"/>
    <p:sldId id="409" r:id="rId16"/>
    <p:sldId id="412" r:id="rId17"/>
    <p:sldId id="413" r:id="rId18"/>
    <p:sldId id="371" r:id="rId19"/>
    <p:sldId id="370" r:id="rId20"/>
    <p:sldId id="367" r:id="rId21"/>
    <p:sldId id="407" r:id="rId22"/>
    <p:sldId id="391" r:id="rId23"/>
    <p:sldId id="408" r:id="rId24"/>
    <p:sldId id="383" r:id="rId25"/>
    <p:sldId id="387" r:id="rId26"/>
    <p:sldId id="390" r:id="rId27"/>
    <p:sldId id="392" r:id="rId28"/>
    <p:sldId id="389" r:id="rId29"/>
    <p:sldId id="393" r:id="rId30"/>
    <p:sldId id="405" r:id="rId31"/>
    <p:sldId id="379" r:id="rId32"/>
    <p:sldId id="381" r:id="rId33"/>
    <p:sldId id="382" r:id="rId34"/>
    <p:sldId id="373" r:id="rId35"/>
    <p:sldId id="378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95A1B"/>
    <a:srgbClr val="CC3300"/>
    <a:srgbClr val="B66F06"/>
    <a:srgbClr val="C45D08"/>
    <a:srgbClr val="2D4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954" autoAdjust="0"/>
  </p:normalViewPr>
  <p:slideViewPr>
    <p:cSldViewPr>
      <p:cViewPr>
        <p:scale>
          <a:sx n="90" d="100"/>
          <a:sy n="90" d="100"/>
        </p:scale>
        <p:origin x="-600" y="197"/>
      </p:cViewPr>
      <p:guideLst>
        <p:guide orient="horz" pos="431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28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A155B-2742-495C-B9C0-6E418741D517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591B2E-E535-49C0-9002-2CE19A3AE3E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299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E049-3163-43EB-A5FF-F4CB484C94B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567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AFE3D-F359-CE44-9FD2-E3C8C9D297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7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5EDEE-1887-3541-A83E-8E2BBEC21EE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061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 smtClean="0"/>
              <a:t>A collaboration between </a:t>
            </a:r>
            <a:r>
              <a:rPr lang="en-GB" sz="1800" b="1" dirty="0" smtClean="0"/>
              <a:t>Service Providers </a:t>
            </a:r>
            <a:r>
              <a:rPr lang="en-GB" sz="1800" dirty="0" smtClean="0"/>
              <a:t>and</a:t>
            </a:r>
            <a:r>
              <a:rPr lang="en-GB" sz="1800" b="1" dirty="0" smtClean="0"/>
              <a:t> Research Communities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 smtClean="0"/>
              <a:t>A </a:t>
            </a:r>
            <a:r>
              <a:rPr lang="en-GB" sz="1600" b="1" dirty="0" smtClean="0"/>
              <a:t>Partnership Agreement </a:t>
            </a:r>
            <a:r>
              <a:rPr lang="en-GB" sz="1600" dirty="0" smtClean="0"/>
              <a:t>specifying the mutual obligations between the EUDAT centres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 smtClean="0"/>
              <a:t>a portfolio of </a:t>
            </a:r>
            <a:r>
              <a:rPr lang="en-GB" sz="1600" b="1" dirty="0" smtClean="0"/>
              <a:t>data management services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/>
              <a:t>A </a:t>
            </a:r>
            <a:r>
              <a:rPr lang="en-GB" sz="1200" b="1" dirty="0" smtClean="0"/>
              <a:t>data </a:t>
            </a:r>
            <a:r>
              <a:rPr lang="en-GB" sz="1200" dirty="0" smtClean="0"/>
              <a:t>and </a:t>
            </a:r>
            <a:r>
              <a:rPr lang="en-GB" sz="1200" b="1" dirty="0" smtClean="0"/>
              <a:t>service model </a:t>
            </a:r>
            <a:r>
              <a:rPr lang="en-GB" sz="1200" dirty="0" smtClean="0"/>
              <a:t>that ensures the CDI’s interoperability, extensibility and stability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/>
              <a:t>Looking to the future we have the CDI partnership agreement and a secretariat as</a:t>
            </a:r>
            <a:r>
              <a:rPr lang="en-GB" sz="1200" baseline="0" dirty="0" smtClean="0"/>
              <a:t> a basis for future coordination.</a:t>
            </a:r>
            <a:endParaRPr lang="en-GB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E049-3163-43EB-A5FF-F4CB484C94B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582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7F8AD-33BB-4EDC-B921-541CE899FC3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18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7F8AD-33BB-4EDC-B921-541CE899FC3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15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AFE3D-F359-CE44-9FD2-E3C8C9D2972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678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eudat.eu/" TargetMode="Externa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b2drop.eudat.eu/" TargetMode="Externa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b2drop.eudat.eu/" TargetMode="Externa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b2drop.eudat.eu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b2drop.eudat.eu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b2drop.eudat.eu/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b2drop.eudat.eu/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b2drop.eudat.eu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b2drop.eudat.eu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b2drop.eudat.eu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b2drop.eudat.eu/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eudat.eu/" TargetMode="External"/><Relationship Id="rId5" Type="http://schemas.openxmlformats.org/officeDocument/2006/relationships/hyperlink" Target="https://b2drop.eudat.eu/" TargetMode="Externa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b2drop.eudat.eu/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b2drop.eudat.eu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eudat.eu/" TargetMode="External"/><Relationship Id="rId5" Type="http://schemas.openxmlformats.org/officeDocument/2006/relationships/image" Target="../media/image6.png"/><Relationship Id="rId4" Type="http://schemas.openxmlformats.org/officeDocument/2006/relationships/hyperlink" Target="https://b2share.eudat.eu/" TargetMode="Externa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openxmlformats.org/officeDocument/2006/relationships/image" Target="../media/image1.png"/><Relationship Id="rId21" Type="http://schemas.openxmlformats.org/officeDocument/2006/relationships/image" Target="../media/image36.png"/><Relationship Id="rId34" Type="http://schemas.openxmlformats.org/officeDocument/2006/relationships/image" Target="../media/image49.jpeg"/><Relationship Id="rId7" Type="http://schemas.openxmlformats.org/officeDocument/2006/relationships/image" Target="../media/image22.jpg"/><Relationship Id="rId12" Type="http://schemas.openxmlformats.org/officeDocument/2006/relationships/image" Target="../media/image27.jpeg"/><Relationship Id="rId17" Type="http://schemas.openxmlformats.org/officeDocument/2006/relationships/image" Target="../media/image32.jpeg"/><Relationship Id="rId25" Type="http://schemas.openxmlformats.org/officeDocument/2006/relationships/image" Target="../media/image40.png"/><Relationship Id="rId33" Type="http://schemas.openxmlformats.org/officeDocument/2006/relationships/image" Target="../media/image48.gif"/><Relationship Id="rId38" Type="http://schemas.openxmlformats.org/officeDocument/2006/relationships/image" Target="../media/image53.jpeg"/><Relationship Id="rId2" Type="http://schemas.openxmlformats.org/officeDocument/2006/relationships/image" Target="../media/image16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4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24" Type="http://schemas.openxmlformats.org/officeDocument/2006/relationships/image" Target="../media/image39.jpeg"/><Relationship Id="rId32" Type="http://schemas.openxmlformats.org/officeDocument/2006/relationships/image" Target="../media/image47.png"/><Relationship Id="rId37" Type="http://schemas.openxmlformats.org/officeDocument/2006/relationships/image" Target="../media/image52.jpeg"/><Relationship Id="rId5" Type="http://schemas.openxmlformats.org/officeDocument/2006/relationships/image" Target="../media/image20.png"/><Relationship Id="rId15" Type="http://schemas.openxmlformats.org/officeDocument/2006/relationships/image" Target="../media/image30.jpeg"/><Relationship Id="rId23" Type="http://schemas.openxmlformats.org/officeDocument/2006/relationships/image" Target="../media/image38.gif"/><Relationship Id="rId28" Type="http://schemas.openxmlformats.org/officeDocument/2006/relationships/image" Target="../media/image43.png"/><Relationship Id="rId36" Type="http://schemas.openxmlformats.org/officeDocument/2006/relationships/image" Target="../media/image51.jpeg"/><Relationship Id="rId10" Type="http://schemas.openxmlformats.org/officeDocument/2006/relationships/image" Target="../media/image25.jpeg"/><Relationship Id="rId19" Type="http://schemas.openxmlformats.org/officeDocument/2006/relationships/image" Target="../media/image34.png"/><Relationship Id="rId31" Type="http://schemas.openxmlformats.org/officeDocument/2006/relationships/image" Target="../media/image46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jpeg"/><Relationship Id="rId27" Type="http://schemas.openxmlformats.org/officeDocument/2006/relationships/image" Target="../media/image42.png"/><Relationship Id="rId30" Type="http://schemas.openxmlformats.org/officeDocument/2006/relationships/image" Target="../media/image45.png"/><Relationship Id="rId35" Type="http://schemas.openxmlformats.org/officeDocument/2006/relationships/image" Target="../media/image50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openxmlformats.org/officeDocument/2006/relationships/image" Target="../media/image17.png"/><Relationship Id="rId21" Type="http://schemas.openxmlformats.org/officeDocument/2006/relationships/image" Target="../media/image36.png"/><Relationship Id="rId34" Type="http://schemas.openxmlformats.org/officeDocument/2006/relationships/image" Target="../media/image49.jpeg"/><Relationship Id="rId7" Type="http://schemas.openxmlformats.org/officeDocument/2006/relationships/image" Target="../media/image22.jpg"/><Relationship Id="rId12" Type="http://schemas.openxmlformats.org/officeDocument/2006/relationships/image" Target="../media/image27.jpeg"/><Relationship Id="rId17" Type="http://schemas.openxmlformats.org/officeDocument/2006/relationships/image" Target="../media/image32.jpeg"/><Relationship Id="rId25" Type="http://schemas.openxmlformats.org/officeDocument/2006/relationships/image" Target="../media/image40.png"/><Relationship Id="rId33" Type="http://schemas.openxmlformats.org/officeDocument/2006/relationships/image" Target="../media/image48.gif"/><Relationship Id="rId38" Type="http://schemas.openxmlformats.org/officeDocument/2006/relationships/image" Target="../media/image53.jpeg"/><Relationship Id="rId2" Type="http://schemas.openxmlformats.org/officeDocument/2006/relationships/image" Target="../media/image1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4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24" Type="http://schemas.openxmlformats.org/officeDocument/2006/relationships/image" Target="../media/image39.jpeg"/><Relationship Id="rId32" Type="http://schemas.openxmlformats.org/officeDocument/2006/relationships/image" Target="../media/image47.png"/><Relationship Id="rId37" Type="http://schemas.openxmlformats.org/officeDocument/2006/relationships/image" Target="../media/image52.jpeg"/><Relationship Id="rId5" Type="http://schemas.openxmlformats.org/officeDocument/2006/relationships/image" Target="../media/image20.png"/><Relationship Id="rId15" Type="http://schemas.openxmlformats.org/officeDocument/2006/relationships/image" Target="../media/image30.jpeg"/><Relationship Id="rId23" Type="http://schemas.openxmlformats.org/officeDocument/2006/relationships/image" Target="../media/image38.gif"/><Relationship Id="rId28" Type="http://schemas.openxmlformats.org/officeDocument/2006/relationships/image" Target="../media/image43.png"/><Relationship Id="rId36" Type="http://schemas.openxmlformats.org/officeDocument/2006/relationships/image" Target="../media/image51.jpeg"/><Relationship Id="rId10" Type="http://schemas.openxmlformats.org/officeDocument/2006/relationships/image" Target="../media/image25.jpeg"/><Relationship Id="rId19" Type="http://schemas.openxmlformats.org/officeDocument/2006/relationships/image" Target="../media/image34.png"/><Relationship Id="rId31" Type="http://schemas.openxmlformats.org/officeDocument/2006/relationships/image" Target="../media/image46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jpeg"/><Relationship Id="rId27" Type="http://schemas.openxmlformats.org/officeDocument/2006/relationships/image" Target="../media/image42.png"/><Relationship Id="rId30" Type="http://schemas.openxmlformats.org/officeDocument/2006/relationships/image" Target="../media/image45.png"/><Relationship Id="rId35" Type="http://schemas.openxmlformats.org/officeDocument/2006/relationships/image" Target="../media/image5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eudat.eu/" TargetMode="External"/><Relationship Id="rId5" Type="http://schemas.openxmlformats.org/officeDocument/2006/relationships/hyperlink" Target="https://b2share.eudat.eu/" TargetMode="External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udat.eu/" TargetMode="External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eudat.eu/" TargetMode="External"/><Relationship Id="rId5" Type="http://schemas.openxmlformats.org/officeDocument/2006/relationships/hyperlink" Target="https://b2share.eudat.eu/" TargetMode="External"/><Relationship Id="rId4" Type="http://schemas.openxmlformats.org/officeDocument/2006/relationships/image" Target="../media/image8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eudat.eu/" TargetMode="External"/><Relationship Id="rId5" Type="http://schemas.openxmlformats.org/officeDocument/2006/relationships/hyperlink" Target="https://b2share.eudat.eu/" TargetMode="Externa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b2drop.eudat.eu/" TargetMode="Externa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b2drop.eudat.eu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20888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latin typeface="Century Gothic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33056"/>
            <a:ext cx="6400800" cy="60196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8" name="CasellaDiTesto 10"/>
          <p:cNvSpPr txBox="1"/>
          <p:nvPr userDrawn="1"/>
        </p:nvSpPr>
        <p:spPr>
          <a:xfrm>
            <a:off x="-65318" y="6510536"/>
            <a:ext cx="7517638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900" noProof="0" dirty="0" smtClean="0">
                <a:latin typeface="Century Gothic"/>
                <a:cs typeface="Century Gothic"/>
              </a:rPr>
              <a:t>EUDAT receives funding from the European Union's Horizon 2020 programme - DG CONNECT e-Infrastructures. Contract No. 654065</a:t>
            </a:r>
            <a:endParaRPr lang="en-GB" sz="900" noProof="0" dirty="0">
              <a:latin typeface="Century Gothic"/>
              <a:cs typeface="Century Gothic"/>
            </a:endParaRPr>
          </a:p>
        </p:txBody>
      </p:sp>
      <p:pic>
        <p:nvPicPr>
          <p:cNvPr id="14" name="Immagine 7" descr="eudat-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304800"/>
            <a:ext cx="2386076" cy="1421492"/>
          </a:xfrm>
          <a:prstGeom prst="rect">
            <a:avLst/>
          </a:prstGeom>
        </p:spPr>
      </p:pic>
      <p:sp>
        <p:nvSpPr>
          <p:cNvPr id="13" name="Rettangolo 10"/>
          <p:cNvSpPr/>
          <p:nvPr userDrawn="1"/>
        </p:nvSpPr>
        <p:spPr>
          <a:xfrm>
            <a:off x="0" y="6783755"/>
            <a:ext cx="2387600" cy="83123"/>
          </a:xfrm>
          <a:prstGeom prst="rect">
            <a:avLst/>
          </a:prstGeom>
          <a:solidFill>
            <a:srgbClr val="002B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5" name="Rettangolo 15"/>
          <p:cNvSpPr/>
          <p:nvPr userDrawn="1"/>
        </p:nvSpPr>
        <p:spPr>
          <a:xfrm>
            <a:off x="2387599" y="6783755"/>
            <a:ext cx="2345268" cy="83123"/>
          </a:xfrm>
          <a:prstGeom prst="rect">
            <a:avLst/>
          </a:prstGeom>
          <a:solidFill>
            <a:srgbClr val="AA21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6" name="Rettangolo 16"/>
          <p:cNvSpPr/>
          <p:nvPr userDrawn="1"/>
        </p:nvSpPr>
        <p:spPr>
          <a:xfrm>
            <a:off x="4732867" y="6783755"/>
            <a:ext cx="2305367" cy="83123"/>
          </a:xfrm>
          <a:prstGeom prst="rect">
            <a:avLst/>
          </a:prstGeom>
          <a:solidFill>
            <a:srgbClr val="E352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7" name="Rettangolo 17"/>
          <p:cNvSpPr/>
          <p:nvPr userDrawn="1"/>
        </p:nvSpPr>
        <p:spPr>
          <a:xfrm>
            <a:off x="7038234" y="6783755"/>
            <a:ext cx="2105767" cy="83123"/>
          </a:xfrm>
          <a:prstGeom prst="rect">
            <a:avLst/>
          </a:prstGeom>
          <a:solidFill>
            <a:srgbClr val="FAC4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32040" y="4797152"/>
            <a:ext cx="3778636" cy="151216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Name, Affiliation, Conference Title and location text styles</a:t>
            </a:r>
          </a:p>
        </p:txBody>
      </p:sp>
      <p:sp>
        <p:nvSpPr>
          <p:cNvPr id="12" name="Rettangolo 8"/>
          <p:cNvSpPr/>
          <p:nvPr userDrawn="1"/>
        </p:nvSpPr>
        <p:spPr>
          <a:xfrm>
            <a:off x="7358189" y="6407548"/>
            <a:ext cx="1813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4"/>
              </a:rPr>
              <a:t>www.eudat.eu</a:t>
            </a:r>
            <a:endParaRPr lang="en-GB" sz="16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857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2S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2stag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5254" y="107754"/>
            <a:ext cx="906368" cy="105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6516960" cy="868362"/>
          </a:xfrm>
        </p:spPr>
        <p:txBody>
          <a:bodyPr>
            <a:normAutofit/>
          </a:bodyPr>
          <a:lstStyle>
            <a:lvl1pPr>
              <a:defRPr sz="2800" b="1">
                <a:latin typeface="Century Gothic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>
            <a:lvl1pPr>
              <a:defRPr sz="24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400">
                <a:latin typeface="Century Gothic" pitchFamily="34" charset="0"/>
              </a:defRPr>
            </a:lvl4pPr>
            <a:lvl5pPr>
              <a:defRPr sz="2400">
                <a:latin typeface="Century Gothic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4235"/>
            <a:ext cx="21336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04235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0423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Immagine 14" descr="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9" y="-211669"/>
            <a:ext cx="1227219" cy="1193800"/>
          </a:xfrm>
          <a:prstGeom prst="rect">
            <a:avLst/>
          </a:prstGeom>
        </p:spPr>
      </p:pic>
      <p:sp>
        <p:nvSpPr>
          <p:cNvPr id="13" name="Rettangolo 8"/>
          <p:cNvSpPr/>
          <p:nvPr userDrawn="1"/>
        </p:nvSpPr>
        <p:spPr>
          <a:xfrm>
            <a:off x="7308304" y="1124744"/>
            <a:ext cx="1835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4"/>
              </a:rPr>
              <a:t>eudat.eu/b2stage</a:t>
            </a:r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r"/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2FI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2find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5254" y="107754"/>
            <a:ext cx="906368" cy="105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6516960" cy="868362"/>
          </a:xfrm>
        </p:spPr>
        <p:txBody>
          <a:bodyPr>
            <a:normAutofit/>
          </a:bodyPr>
          <a:lstStyle>
            <a:lvl1pPr>
              <a:defRPr sz="2800" b="1">
                <a:latin typeface="Century Gothic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>
            <a:lvl1pPr>
              <a:defRPr sz="24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400">
                <a:latin typeface="Century Gothic" pitchFamily="34" charset="0"/>
              </a:defRPr>
            </a:lvl4pPr>
            <a:lvl5pPr>
              <a:defRPr sz="2400">
                <a:latin typeface="Century Gothic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9320"/>
            <a:ext cx="21336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0932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0932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Immagine 14" descr="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9" y="-211669"/>
            <a:ext cx="1227219" cy="1193800"/>
          </a:xfrm>
          <a:prstGeom prst="rect">
            <a:avLst/>
          </a:prstGeom>
        </p:spPr>
      </p:pic>
      <p:sp>
        <p:nvSpPr>
          <p:cNvPr id="14" name="Rettangolo 8"/>
          <p:cNvSpPr/>
          <p:nvPr userDrawn="1"/>
        </p:nvSpPr>
        <p:spPr>
          <a:xfrm>
            <a:off x="7596336" y="1124744"/>
            <a:ext cx="15476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4"/>
              </a:rPr>
              <a:t>b2find.eudat.eu</a:t>
            </a:r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r"/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B2DR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6440760" cy="7921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9" name="Picture 8" descr="b2dro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145" y="126260"/>
            <a:ext cx="907692" cy="1052736"/>
          </a:xfrm>
          <a:prstGeom prst="rect">
            <a:avLst/>
          </a:prstGeom>
        </p:spPr>
      </p:pic>
      <p:sp>
        <p:nvSpPr>
          <p:cNvPr id="10" name="Rettangolo 8"/>
          <p:cNvSpPr/>
          <p:nvPr userDrawn="1"/>
        </p:nvSpPr>
        <p:spPr>
          <a:xfrm>
            <a:off x="7452320" y="1124744"/>
            <a:ext cx="1691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3"/>
              </a:rPr>
              <a:t>b2drop.eudat.eu</a:t>
            </a:r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r"/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B2SH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6440760" cy="7921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9" name="Picture 8" descr="b2shar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16632"/>
            <a:ext cx="906368" cy="1051200"/>
          </a:xfrm>
          <a:prstGeom prst="rect">
            <a:avLst/>
          </a:prstGeom>
        </p:spPr>
      </p:pic>
      <p:sp>
        <p:nvSpPr>
          <p:cNvPr id="10" name="Rettangolo 8"/>
          <p:cNvSpPr/>
          <p:nvPr userDrawn="1"/>
        </p:nvSpPr>
        <p:spPr>
          <a:xfrm>
            <a:off x="7308304" y="1124744"/>
            <a:ext cx="1835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3"/>
              </a:rPr>
              <a:t>b2share.eudat.eu</a:t>
            </a:r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r"/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B2SAF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6440760" cy="7921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0" name="Picture 9" descr="b2saf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16632"/>
            <a:ext cx="906368" cy="1051200"/>
          </a:xfrm>
          <a:prstGeom prst="rect">
            <a:avLst/>
          </a:prstGeom>
        </p:spPr>
      </p:pic>
      <p:sp>
        <p:nvSpPr>
          <p:cNvPr id="9" name="Rettangolo 8"/>
          <p:cNvSpPr/>
          <p:nvPr userDrawn="1"/>
        </p:nvSpPr>
        <p:spPr>
          <a:xfrm>
            <a:off x="7452320" y="1124744"/>
            <a:ext cx="1691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3"/>
              </a:rPr>
              <a:t>eudat.eu/b2safe</a:t>
            </a:r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r"/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B2S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6440760" cy="7921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0" name="Picture 9" descr="b2stag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5254" y="107754"/>
            <a:ext cx="906368" cy="1051200"/>
          </a:xfrm>
          <a:prstGeom prst="rect">
            <a:avLst/>
          </a:prstGeom>
        </p:spPr>
      </p:pic>
      <p:sp>
        <p:nvSpPr>
          <p:cNvPr id="9" name="Rettangolo 8"/>
          <p:cNvSpPr/>
          <p:nvPr userDrawn="1"/>
        </p:nvSpPr>
        <p:spPr>
          <a:xfrm>
            <a:off x="7380312" y="1124744"/>
            <a:ext cx="1763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3"/>
              </a:rPr>
              <a:t>eudat.eu/b2stage</a:t>
            </a:r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r"/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B2FI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6440760" cy="7921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0" name="Picture 9" descr="b2find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5254" y="107754"/>
            <a:ext cx="906368" cy="1051200"/>
          </a:xfrm>
          <a:prstGeom prst="rect">
            <a:avLst/>
          </a:prstGeom>
        </p:spPr>
      </p:pic>
      <p:sp>
        <p:nvSpPr>
          <p:cNvPr id="9" name="Rettangolo 8"/>
          <p:cNvSpPr/>
          <p:nvPr userDrawn="1"/>
        </p:nvSpPr>
        <p:spPr>
          <a:xfrm>
            <a:off x="7596336" y="1124744"/>
            <a:ext cx="15476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3"/>
              </a:rPr>
              <a:t>b2find.eudat.eu</a:t>
            </a:r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r"/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B2DR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6512768" cy="7921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95325"/>
            <a:ext cx="8229600" cy="4525963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Picture 6" descr="b2dro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145" y="72008"/>
            <a:ext cx="907692" cy="1052736"/>
          </a:xfrm>
          <a:prstGeom prst="rect">
            <a:avLst/>
          </a:prstGeom>
        </p:spPr>
      </p:pic>
      <p:sp>
        <p:nvSpPr>
          <p:cNvPr id="8" name="Rettangolo 8"/>
          <p:cNvSpPr/>
          <p:nvPr userDrawn="1"/>
        </p:nvSpPr>
        <p:spPr>
          <a:xfrm>
            <a:off x="7452320" y="1124744"/>
            <a:ext cx="1691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3"/>
              </a:rPr>
              <a:t>b2drop.eudat.eu</a:t>
            </a:r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r"/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B2SH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6512768" cy="7921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95325"/>
            <a:ext cx="8229600" cy="4525963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8" name="Picture 7" descr="b2shar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16632"/>
            <a:ext cx="906368" cy="1051200"/>
          </a:xfrm>
          <a:prstGeom prst="rect">
            <a:avLst/>
          </a:prstGeom>
        </p:spPr>
      </p:pic>
      <p:sp>
        <p:nvSpPr>
          <p:cNvPr id="9" name="Rettangolo 8"/>
          <p:cNvSpPr/>
          <p:nvPr userDrawn="1"/>
        </p:nvSpPr>
        <p:spPr>
          <a:xfrm>
            <a:off x="7308304" y="1124744"/>
            <a:ext cx="1835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3"/>
              </a:rPr>
              <a:t>b2share.eudat.eu</a:t>
            </a:r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r"/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B2SAF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6512768" cy="7921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95325"/>
            <a:ext cx="8229600" cy="4525963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8" name="Picture 7" descr="b2saf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16632"/>
            <a:ext cx="906368" cy="1051200"/>
          </a:xfrm>
          <a:prstGeom prst="rect">
            <a:avLst/>
          </a:prstGeom>
        </p:spPr>
      </p:pic>
      <p:sp>
        <p:nvSpPr>
          <p:cNvPr id="9" name="Rettangolo 8"/>
          <p:cNvSpPr/>
          <p:nvPr userDrawn="1"/>
        </p:nvSpPr>
        <p:spPr>
          <a:xfrm>
            <a:off x="7452320" y="1124744"/>
            <a:ext cx="1691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3"/>
              </a:rPr>
              <a:t>eudat.eu/b2safe</a:t>
            </a:r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r"/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2DROP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6"/>
          <p:cNvSpPr/>
          <p:nvPr userDrawn="1"/>
        </p:nvSpPr>
        <p:spPr>
          <a:xfrm>
            <a:off x="4880802" y="1828800"/>
            <a:ext cx="40116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kern="1200" noProof="0" dirty="0" smtClean="0">
                <a:solidFill>
                  <a:srgbClr val="1B216E"/>
                </a:solidFill>
                <a:latin typeface="Century Gothic" panose="020B0502020202020204" pitchFamily="34" charset="0"/>
                <a:ea typeface="+mn-ea"/>
                <a:cs typeface="+mn-cs"/>
              </a:rPr>
              <a:t>Sync and Exchange Research Data</a:t>
            </a:r>
            <a:endParaRPr lang="en-GB" sz="1200" b="1" noProof="0" dirty="0">
              <a:solidFill>
                <a:srgbClr val="1B216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Immagine 7" descr="eudat-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919" y="367184"/>
            <a:ext cx="1996842" cy="1189608"/>
          </a:xfrm>
          <a:prstGeom prst="rect">
            <a:avLst/>
          </a:prstGeom>
        </p:spPr>
      </p:pic>
      <p:pic>
        <p:nvPicPr>
          <p:cNvPr id="15" name="Picture 14" descr="b2drop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2315" y="116632"/>
            <a:ext cx="1490085" cy="1728192"/>
          </a:xfrm>
          <a:prstGeom prst="rect">
            <a:avLst/>
          </a:prstGeom>
        </p:spPr>
      </p:pic>
      <p:sp>
        <p:nvSpPr>
          <p:cNvPr id="18" name="Rettangolo 10"/>
          <p:cNvSpPr/>
          <p:nvPr userDrawn="1"/>
        </p:nvSpPr>
        <p:spPr>
          <a:xfrm>
            <a:off x="0" y="6783755"/>
            <a:ext cx="2387600" cy="83123"/>
          </a:xfrm>
          <a:prstGeom prst="rect">
            <a:avLst/>
          </a:prstGeom>
          <a:solidFill>
            <a:srgbClr val="002B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9" name="Rettangolo 15"/>
          <p:cNvSpPr/>
          <p:nvPr userDrawn="1"/>
        </p:nvSpPr>
        <p:spPr>
          <a:xfrm>
            <a:off x="2387599" y="6783755"/>
            <a:ext cx="2345268" cy="83123"/>
          </a:xfrm>
          <a:prstGeom prst="rect">
            <a:avLst/>
          </a:prstGeom>
          <a:solidFill>
            <a:srgbClr val="AA21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0" name="Rettangolo 16"/>
          <p:cNvSpPr/>
          <p:nvPr userDrawn="1"/>
        </p:nvSpPr>
        <p:spPr>
          <a:xfrm>
            <a:off x="4732867" y="6783755"/>
            <a:ext cx="2305367" cy="83123"/>
          </a:xfrm>
          <a:prstGeom prst="rect">
            <a:avLst/>
          </a:prstGeom>
          <a:solidFill>
            <a:srgbClr val="E352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1" name="Rettangolo 17"/>
          <p:cNvSpPr/>
          <p:nvPr userDrawn="1"/>
        </p:nvSpPr>
        <p:spPr>
          <a:xfrm>
            <a:off x="7038234" y="6783755"/>
            <a:ext cx="2105767" cy="83123"/>
          </a:xfrm>
          <a:prstGeom prst="rect">
            <a:avLst/>
          </a:prstGeom>
          <a:solidFill>
            <a:srgbClr val="FAC4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32040" y="4797152"/>
            <a:ext cx="3778636" cy="138631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Name, Affiliation, Conference Title and location text styles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7315899" y="6192340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5"/>
              </a:rPr>
              <a:t>b2drop.eudat.eu</a:t>
            </a:r>
            <a:endParaRPr lang="en-GB" sz="16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ttangolo 8"/>
          <p:cNvSpPr/>
          <p:nvPr userDrawn="1"/>
        </p:nvSpPr>
        <p:spPr>
          <a:xfrm>
            <a:off x="7358189" y="6407548"/>
            <a:ext cx="1813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6"/>
              </a:rPr>
              <a:t>www.eudat.eu</a:t>
            </a:r>
            <a:endParaRPr lang="en-GB" sz="16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itle 1"/>
          <p:cNvSpPr>
            <a:spLocks noGrp="1"/>
          </p:cNvSpPr>
          <p:nvPr>
            <p:ph type="ctrTitle"/>
          </p:nvPr>
        </p:nvSpPr>
        <p:spPr>
          <a:xfrm>
            <a:off x="685800" y="2420888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latin typeface="Century Gothic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6" name="Subtitle 2"/>
          <p:cNvSpPr>
            <a:spLocks noGrp="1"/>
          </p:cNvSpPr>
          <p:nvPr>
            <p:ph type="subTitle" idx="1"/>
          </p:nvPr>
        </p:nvSpPr>
        <p:spPr>
          <a:xfrm>
            <a:off x="1371600" y="3933056"/>
            <a:ext cx="6400800" cy="60196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B2S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6512768" cy="7921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95325"/>
            <a:ext cx="8229600" cy="4525963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8" name="Picture 7" descr="b2stag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5254" y="107754"/>
            <a:ext cx="906368" cy="1051200"/>
          </a:xfrm>
          <a:prstGeom prst="rect">
            <a:avLst/>
          </a:prstGeom>
        </p:spPr>
      </p:pic>
      <p:sp>
        <p:nvSpPr>
          <p:cNvPr id="9" name="Rettangolo 8"/>
          <p:cNvSpPr/>
          <p:nvPr userDrawn="1"/>
        </p:nvSpPr>
        <p:spPr>
          <a:xfrm>
            <a:off x="7308304" y="1124744"/>
            <a:ext cx="1835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3"/>
              </a:rPr>
              <a:t>eudat.eu/b2stage</a:t>
            </a:r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r"/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B2FI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6512768" cy="7921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95325"/>
            <a:ext cx="8229600" cy="4525963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8" name="Picture 7" descr="b2find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5254" y="107754"/>
            <a:ext cx="906368" cy="1051200"/>
          </a:xfrm>
          <a:prstGeom prst="rect">
            <a:avLst/>
          </a:prstGeom>
        </p:spPr>
      </p:pic>
      <p:sp>
        <p:nvSpPr>
          <p:cNvPr id="9" name="Rettangolo 8"/>
          <p:cNvSpPr/>
          <p:nvPr userDrawn="1"/>
        </p:nvSpPr>
        <p:spPr>
          <a:xfrm>
            <a:off x="7596336" y="1124744"/>
            <a:ext cx="15476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3"/>
              </a:rPr>
              <a:t>b2find.eudat.eu</a:t>
            </a:r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r"/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 SERVICE SUITE_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6"/>
          <p:cNvSpPr txBox="1">
            <a:spLocks/>
          </p:cNvSpPr>
          <p:nvPr userDrawn="1"/>
        </p:nvSpPr>
        <p:spPr>
          <a:xfrm>
            <a:off x="1710267" y="418571"/>
            <a:ext cx="5884334" cy="631295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Century Gothic" pitchFamily="34" charset="0"/>
              </a:rPr>
              <a:t>B2 SERVICE SUITE</a:t>
            </a:r>
            <a:endParaRPr lang="it-IT" dirty="0">
              <a:latin typeface="Century Gothic" pitchFamily="34" charset="0"/>
            </a:endParaRPr>
          </a:p>
        </p:txBody>
      </p:sp>
      <p:pic>
        <p:nvPicPr>
          <p:cNvPr id="11" name="Immagine 14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9" y="-211669"/>
            <a:ext cx="1227219" cy="11938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760163" y="6011996"/>
            <a:ext cx="3523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1800" b="1" kern="1200" dirty="0" smtClean="0">
                <a:solidFill>
                  <a:srgbClr val="2D4E77"/>
                </a:solidFill>
                <a:latin typeface="Century Gothic" panose="020B0502020202020204" pitchFamily="34" charset="0"/>
                <a:ea typeface="+mn-ea"/>
                <a:cs typeface="+mn-cs"/>
              </a:rPr>
              <a:t>http://www.eudat.eu/services</a:t>
            </a:r>
            <a:endParaRPr lang="en-US" altLang="en-US" sz="1800" b="1" kern="1200" dirty="0">
              <a:solidFill>
                <a:srgbClr val="2D4E77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3963" y="1645443"/>
            <a:ext cx="3846512" cy="355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013" y="1324768"/>
            <a:ext cx="4344987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25" y="2242343"/>
            <a:ext cx="43434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013" y="3193256"/>
            <a:ext cx="4343400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 descr="C:\Users\lbermude\Documents\Laura\eudat\conference\3rd-conference\poster-services\b2stage\presentacion\B2STAGE_payoff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013" y="4128293"/>
            <a:ext cx="4343400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25" y="5058568"/>
            <a:ext cx="4344988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51054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4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9" y="-211669"/>
            <a:ext cx="1227219" cy="1193800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>
            <a:lvl1pPr>
              <a:defRPr sz="24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400">
                <a:latin typeface="Century Gothic" pitchFamily="34" charset="0"/>
              </a:defRPr>
            </a:lvl4pPr>
            <a:lvl5pPr>
              <a:defRPr sz="2400">
                <a:latin typeface="Century Gothic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304856" cy="7921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1054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UDATpartners_with text_GeographicalMa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4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9" y="-211669"/>
            <a:ext cx="1227219" cy="11938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315200" cy="7921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563" y="476672"/>
            <a:ext cx="8508436" cy="6381328"/>
          </a:xfrm>
          <a:prstGeom prst="rect">
            <a:avLst/>
          </a:prstGeom>
        </p:spPr>
      </p:pic>
      <p:sp>
        <p:nvSpPr>
          <p:cNvPr id="7" name="Sottotitolo 2"/>
          <p:cNvSpPr txBox="1">
            <a:spLocks/>
          </p:cNvSpPr>
          <p:nvPr userDrawn="1"/>
        </p:nvSpPr>
        <p:spPr>
          <a:xfrm>
            <a:off x="194733" y="2058391"/>
            <a:ext cx="3496733" cy="309880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 smtClean="0">
                <a:solidFill>
                  <a:schemeClr val="tx1"/>
                </a:solidFill>
                <a:latin typeface="Century Gothic" pitchFamily="34" charset="0"/>
              </a:rPr>
              <a:t>A consortium of high performance computing (HPC) / data </a:t>
            </a:r>
            <a:r>
              <a:rPr lang="it-IT" sz="2400" noProof="0" dirty="0" smtClean="0">
                <a:solidFill>
                  <a:schemeClr val="tx1"/>
                </a:solidFill>
                <a:latin typeface="Century Gothic" pitchFamily="34" charset="0"/>
              </a:rPr>
              <a:t>centres</a:t>
            </a:r>
            <a:r>
              <a:rPr lang="en-US" sz="2400" dirty="0" smtClean="0">
                <a:solidFill>
                  <a:schemeClr val="tx1"/>
                </a:solidFill>
                <a:latin typeface="Century Gothic" pitchFamily="34" charset="0"/>
              </a:rPr>
              <a:t>, libraries, scientific communities, data scientists</a:t>
            </a:r>
            <a:endParaRPr lang="en-US" sz="2400" dirty="0">
              <a:solidFill>
                <a:schemeClr val="tx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8801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UDATpartners_with text_PoliticalMa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4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9" y="-211669"/>
            <a:ext cx="1227219" cy="11938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315200" cy="7921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7" name="Sottotitolo 2"/>
          <p:cNvSpPr txBox="1">
            <a:spLocks/>
          </p:cNvSpPr>
          <p:nvPr userDrawn="1"/>
        </p:nvSpPr>
        <p:spPr>
          <a:xfrm>
            <a:off x="194733" y="2058391"/>
            <a:ext cx="3496733" cy="309880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 smtClean="0">
                <a:solidFill>
                  <a:schemeClr val="tx1"/>
                </a:solidFill>
                <a:latin typeface="Century Gothic" pitchFamily="34" charset="0"/>
              </a:rPr>
              <a:t>A consortium of high performance computing (HPC) / data </a:t>
            </a:r>
            <a:r>
              <a:rPr lang="it-IT" sz="2400" noProof="0" dirty="0" smtClean="0">
                <a:solidFill>
                  <a:schemeClr val="tx1"/>
                </a:solidFill>
                <a:latin typeface="Century Gothic" pitchFamily="34" charset="0"/>
              </a:rPr>
              <a:t>centres</a:t>
            </a:r>
            <a:r>
              <a:rPr lang="en-US" sz="2400" dirty="0" smtClean="0">
                <a:solidFill>
                  <a:schemeClr val="tx1"/>
                </a:solidFill>
                <a:latin typeface="Century Gothic" pitchFamily="34" charset="0"/>
              </a:rPr>
              <a:t>, libraries, scientific communities, data scientists</a:t>
            </a:r>
            <a:endParaRPr lang="en-US" sz="24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458670"/>
            <a:ext cx="8532439" cy="639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81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UDATpartners_Colour_NOtext_GeographicalMa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4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9" y="-211669"/>
            <a:ext cx="1227219" cy="11938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315200" cy="7921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563" y="476672"/>
            <a:ext cx="8508436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76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UDATpartners_Colour_NOtext_PoliticalMa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4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9" y="-211669"/>
            <a:ext cx="1227219" cy="11938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315200" cy="7921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458670"/>
            <a:ext cx="8532439" cy="639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802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UDATpartners_Black&amp;White_NOtext_GeographicalMa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EUDAT-LogoGrigio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90" y="-109654"/>
            <a:ext cx="1143000" cy="89209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315200" cy="7921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563" y="476672"/>
            <a:ext cx="8508436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701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UDATpartners_Black&amp;White_NOtext_PoliticalMa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EUDAT-LogoGrigio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90" y="-109654"/>
            <a:ext cx="1143000" cy="89209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315200" cy="7921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458670"/>
            <a:ext cx="8532439" cy="639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84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2SHAR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6"/>
          <p:cNvSpPr/>
          <p:nvPr userDrawn="1"/>
        </p:nvSpPr>
        <p:spPr>
          <a:xfrm>
            <a:off x="4644008" y="1828800"/>
            <a:ext cx="40116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kern="1200" noProof="0" dirty="0" smtClean="0">
                <a:solidFill>
                  <a:srgbClr val="1B216E"/>
                </a:solidFill>
                <a:latin typeface="Century Gothic" panose="020B0502020202020204" pitchFamily="34" charset="0"/>
                <a:ea typeface="+mn-ea"/>
                <a:cs typeface="+mn-cs"/>
              </a:rPr>
              <a:t>Store and Share Research Data</a:t>
            </a:r>
            <a:endParaRPr lang="en-GB" sz="1200" b="1" noProof="0" dirty="0">
              <a:solidFill>
                <a:srgbClr val="1B216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Immagine 7" descr="eudat-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919" y="367184"/>
            <a:ext cx="1996842" cy="1189608"/>
          </a:xfrm>
          <a:prstGeom prst="rect">
            <a:avLst/>
          </a:prstGeom>
        </p:spPr>
      </p:pic>
      <p:sp>
        <p:nvSpPr>
          <p:cNvPr id="16" name="Rettangolo 8"/>
          <p:cNvSpPr/>
          <p:nvPr userDrawn="1"/>
        </p:nvSpPr>
        <p:spPr>
          <a:xfrm>
            <a:off x="5848281" y="6191938"/>
            <a:ext cx="33170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4"/>
              </a:rPr>
              <a:t>b2share.eudat.eu</a:t>
            </a:r>
            <a:endParaRPr lang="en-GB" sz="2000" kern="120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8" name="Picture 17" descr="b2share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2480" y="116632"/>
            <a:ext cx="1489920" cy="1728000"/>
          </a:xfrm>
          <a:prstGeom prst="rect">
            <a:avLst/>
          </a:prstGeom>
        </p:spPr>
      </p:pic>
      <p:sp>
        <p:nvSpPr>
          <p:cNvPr id="17" name="Rettangolo 10"/>
          <p:cNvSpPr/>
          <p:nvPr userDrawn="1"/>
        </p:nvSpPr>
        <p:spPr>
          <a:xfrm>
            <a:off x="0" y="6783755"/>
            <a:ext cx="2387600" cy="83123"/>
          </a:xfrm>
          <a:prstGeom prst="rect">
            <a:avLst/>
          </a:prstGeom>
          <a:solidFill>
            <a:srgbClr val="002B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9" name="Rettangolo 15"/>
          <p:cNvSpPr/>
          <p:nvPr userDrawn="1"/>
        </p:nvSpPr>
        <p:spPr>
          <a:xfrm>
            <a:off x="2387599" y="6783755"/>
            <a:ext cx="2345268" cy="83123"/>
          </a:xfrm>
          <a:prstGeom prst="rect">
            <a:avLst/>
          </a:prstGeom>
          <a:solidFill>
            <a:srgbClr val="AA21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0" name="Rettangolo 16"/>
          <p:cNvSpPr/>
          <p:nvPr userDrawn="1"/>
        </p:nvSpPr>
        <p:spPr>
          <a:xfrm>
            <a:off x="4732867" y="6783755"/>
            <a:ext cx="2305367" cy="83123"/>
          </a:xfrm>
          <a:prstGeom prst="rect">
            <a:avLst/>
          </a:prstGeom>
          <a:solidFill>
            <a:srgbClr val="E352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1" name="Rettangolo 17"/>
          <p:cNvSpPr/>
          <p:nvPr userDrawn="1"/>
        </p:nvSpPr>
        <p:spPr>
          <a:xfrm>
            <a:off x="7038234" y="6783755"/>
            <a:ext cx="2105767" cy="83123"/>
          </a:xfrm>
          <a:prstGeom prst="rect">
            <a:avLst/>
          </a:prstGeom>
          <a:solidFill>
            <a:srgbClr val="FAC4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3" name="Rettangolo 8"/>
          <p:cNvSpPr/>
          <p:nvPr userDrawn="1"/>
        </p:nvSpPr>
        <p:spPr>
          <a:xfrm>
            <a:off x="7358189" y="6407548"/>
            <a:ext cx="1813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6"/>
              </a:rPr>
              <a:t>www.eudat.eu</a:t>
            </a:r>
            <a:endParaRPr lang="en-GB" sz="16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ctrTitle"/>
          </p:nvPr>
        </p:nvSpPr>
        <p:spPr>
          <a:xfrm>
            <a:off x="685800" y="2420888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latin typeface="Century Gothic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5" name="Subtitle 2"/>
          <p:cNvSpPr>
            <a:spLocks noGrp="1"/>
          </p:cNvSpPr>
          <p:nvPr>
            <p:ph type="subTitle" idx="1"/>
          </p:nvPr>
        </p:nvSpPr>
        <p:spPr>
          <a:xfrm>
            <a:off x="1371600" y="3933056"/>
            <a:ext cx="6400800" cy="60196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32040" y="4797152"/>
            <a:ext cx="3778636" cy="138631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Name, Affiliation, Conference Title and location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UDATPartnerLogos_GeographicalMa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563" y="476672"/>
            <a:ext cx="8508436" cy="6381328"/>
          </a:xfrm>
          <a:prstGeom prst="rect">
            <a:avLst/>
          </a:prstGeom>
        </p:spPr>
      </p:pic>
      <p:pic>
        <p:nvPicPr>
          <p:cNvPr id="11" name="Immagine 14" descr="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9" y="-211669"/>
            <a:ext cx="1227219" cy="11938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315200" cy="7921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grpSp>
        <p:nvGrpSpPr>
          <p:cNvPr id="43" name="Group 42"/>
          <p:cNvGrpSpPr/>
          <p:nvPr userDrawn="1"/>
        </p:nvGrpSpPr>
        <p:grpSpPr>
          <a:xfrm>
            <a:off x="35496" y="1304271"/>
            <a:ext cx="3338155" cy="5581113"/>
            <a:chOff x="27894" y="1340768"/>
            <a:chExt cx="3338155" cy="5581113"/>
          </a:xfrm>
        </p:grpSpPr>
        <p:pic>
          <p:nvPicPr>
            <p:cNvPr id="44" name="Picture 43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94" y="4697526"/>
              <a:ext cx="454154" cy="454154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12" y="1340768"/>
              <a:ext cx="599144" cy="380082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06" y="1844824"/>
              <a:ext cx="1072851" cy="288032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318" y="2241360"/>
              <a:ext cx="353494" cy="43204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0890" y="2733887"/>
              <a:ext cx="423588" cy="458761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837" y="3789040"/>
              <a:ext cx="701694" cy="248224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528" y="5130324"/>
              <a:ext cx="320268" cy="404664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320" y="5733256"/>
              <a:ext cx="571264" cy="184587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692" y="1556792"/>
              <a:ext cx="699349" cy="258302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693" y="2428890"/>
              <a:ext cx="631019" cy="186677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6916" y="2788930"/>
              <a:ext cx="934467" cy="204415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3648" y="3107681"/>
              <a:ext cx="544263" cy="257313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8011" y="3495066"/>
              <a:ext cx="395536" cy="197768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8011" y="3845992"/>
              <a:ext cx="358025" cy="349969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640" y="4363639"/>
              <a:ext cx="644394" cy="187447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3648" y="4877162"/>
              <a:ext cx="423490" cy="423490"/>
            </a:xfrm>
            <a:prstGeom prst="rect">
              <a:avLst/>
            </a:prstGeom>
          </p:spPr>
        </p:pic>
        <p:sp>
          <p:nvSpPr>
            <p:cNvPr id="60" name="TextBox 23"/>
            <p:cNvSpPr txBox="1"/>
            <p:nvPr userDrawn="1"/>
          </p:nvSpPr>
          <p:spPr>
            <a:xfrm>
              <a:off x="1043948" y="4646330"/>
              <a:ext cx="158417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900" b="1" dirty="0" smtClean="0"/>
                <a:t>e-Science Data Factory</a:t>
              </a:r>
              <a:endParaRPr lang="it-IT" sz="900" b="1" dirty="0"/>
            </a:p>
          </p:txBody>
        </p:sp>
        <p:pic>
          <p:nvPicPr>
            <p:cNvPr id="61" name="Picture 60"/>
            <p:cNvPicPr>
              <a:picLocks noChangeAspect="1" noChangeArrowheads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948" y="5410875"/>
              <a:ext cx="1439820" cy="366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2" name="Picture 61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83768" y="5102230"/>
              <a:ext cx="753216" cy="114866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2601" y="4619743"/>
              <a:ext cx="683568" cy="294208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8312" y="4217994"/>
              <a:ext cx="867544" cy="346415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17515" y="3656982"/>
              <a:ext cx="413714" cy="404664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8124" y="3115251"/>
              <a:ext cx="403105" cy="407081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17515" y="2792393"/>
              <a:ext cx="405011" cy="224132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6221" y="6131198"/>
              <a:ext cx="1121603" cy="790683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9050" y="5841632"/>
              <a:ext cx="415943" cy="359312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013" y="4857809"/>
              <a:ext cx="446067" cy="128748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459" y="4392960"/>
              <a:ext cx="806202" cy="310078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854" y="3267525"/>
              <a:ext cx="592460" cy="417684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 userDrawn="1"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18906" y="5337368"/>
              <a:ext cx="454871" cy="454871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1255" y="5949280"/>
              <a:ext cx="1074794" cy="266708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1942" y="2381561"/>
              <a:ext cx="556155" cy="281334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955" y="6380640"/>
              <a:ext cx="646388" cy="273966"/>
            </a:xfrm>
            <a:prstGeom prst="rect">
              <a:avLst/>
            </a:prstGeom>
          </p:spPr>
        </p:pic>
        <p:pic>
          <p:nvPicPr>
            <p:cNvPr id="77" name="Immagine 22" descr="poznan.jp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836" y="6003252"/>
              <a:ext cx="685747" cy="330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" name="Immagine 25" descr="SandT.jp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6451" y="1988840"/>
              <a:ext cx="951373" cy="231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" name="Immagine 29" descr="umwelt.jpg"/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534" y="4157004"/>
              <a:ext cx="832066" cy="203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2398240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UDATPartnerLogos_PoliticalMa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4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9" y="-211669"/>
            <a:ext cx="1227219" cy="11938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315200" cy="7921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458670"/>
            <a:ext cx="8532439" cy="6399330"/>
          </a:xfrm>
          <a:prstGeom prst="rect">
            <a:avLst/>
          </a:prstGeom>
        </p:spPr>
      </p:pic>
      <p:grpSp>
        <p:nvGrpSpPr>
          <p:cNvPr id="44" name="Group 43"/>
          <p:cNvGrpSpPr/>
          <p:nvPr userDrawn="1"/>
        </p:nvGrpSpPr>
        <p:grpSpPr>
          <a:xfrm>
            <a:off x="35496" y="1304271"/>
            <a:ext cx="3338155" cy="5581113"/>
            <a:chOff x="27894" y="1340768"/>
            <a:chExt cx="3338155" cy="5581113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94" y="4697526"/>
              <a:ext cx="454154" cy="454154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12" y="1340768"/>
              <a:ext cx="599144" cy="380082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06" y="1844824"/>
              <a:ext cx="1072851" cy="28803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318" y="2241360"/>
              <a:ext cx="353494" cy="432048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0890" y="2733887"/>
              <a:ext cx="423588" cy="458761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837" y="3789040"/>
              <a:ext cx="701694" cy="248224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528" y="5130324"/>
              <a:ext cx="320268" cy="404664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320" y="5733256"/>
              <a:ext cx="571264" cy="184587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692" y="1556792"/>
              <a:ext cx="699349" cy="258302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693" y="2428890"/>
              <a:ext cx="631019" cy="186677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6916" y="2788930"/>
              <a:ext cx="934467" cy="204415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3648" y="3107681"/>
              <a:ext cx="544263" cy="257313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8011" y="3495066"/>
              <a:ext cx="395536" cy="197768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8011" y="3845992"/>
              <a:ext cx="358025" cy="349969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640" y="4363639"/>
              <a:ext cx="644394" cy="187447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3648" y="4877162"/>
              <a:ext cx="423490" cy="423490"/>
            </a:xfrm>
            <a:prstGeom prst="rect">
              <a:avLst/>
            </a:prstGeom>
          </p:spPr>
        </p:pic>
        <p:sp>
          <p:nvSpPr>
            <p:cNvPr id="61" name="TextBox 23"/>
            <p:cNvSpPr txBox="1"/>
            <p:nvPr userDrawn="1"/>
          </p:nvSpPr>
          <p:spPr>
            <a:xfrm>
              <a:off x="1043948" y="4646330"/>
              <a:ext cx="158417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900" b="1" dirty="0" smtClean="0"/>
                <a:t>e-Science Data Factory</a:t>
              </a:r>
              <a:endParaRPr lang="it-IT" sz="900" b="1" dirty="0"/>
            </a:p>
          </p:txBody>
        </p:sp>
        <p:pic>
          <p:nvPicPr>
            <p:cNvPr id="62" name="Picture 61"/>
            <p:cNvPicPr>
              <a:picLocks noChangeAspect="1" noChangeArrowheads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948" y="5410875"/>
              <a:ext cx="1439820" cy="366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3" name="Picture 62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83768" y="5102230"/>
              <a:ext cx="753216" cy="114866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2601" y="4619743"/>
              <a:ext cx="683568" cy="294208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8312" y="4217994"/>
              <a:ext cx="867544" cy="346415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17515" y="3656982"/>
              <a:ext cx="413714" cy="404664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8124" y="3115251"/>
              <a:ext cx="403105" cy="407081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17515" y="2792393"/>
              <a:ext cx="405011" cy="224132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6221" y="6131198"/>
              <a:ext cx="1121603" cy="79068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9050" y="5841632"/>
              <a:ext cx="415943" cy="359312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013" y="4857809"/>
              <a:ext cx="446067" cy="128748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459" y="4392960"/>
              <a:ext cx="806202" cy="310078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854" y="3267525"/>
              <a:ext cx="592460" cy="417684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 userDrawn="1"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18906" y="5337368"/>
              <a:ext cx="454871" cy="454871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1255" y="5949280"/>
              <a:ext cx="1074794" cy="266708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1942" y="2381561"/>
              <a:ext cx="556155" cy="281334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955" y="6380640"/>
              <a:ext cx="646388" cy="273966"/>
            </a:xfrm>
            <a:prstGeom prst="rect">
              <a:avLst/>
            </a:prstGeom>
          </p:spPr>
        </p:pic>
        <p:pic>
          <p:nvPicPr>
            <p:cNvPr id="78" name="Immagine 22" descr="poznan.jp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836" y="6003252"/>
              <a:ext cx="685747" cy="330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" name="Immagine 25" descr="SandT.jp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6451" y="1988840"/>
              <a:ext cx="951373" cy="231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" name="Immagine 29" descr="umwelt.jpg"/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534" y="4157004"/>
              <a:ext cx="832066" cy="203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613101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UDATPartnersWith numbers_GeographicalMa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4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9" y="-211669"/>
            <a:ext cx="1227219" cy="11938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315200" cy="7921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7" name="Sottotitolo 2"/>
          <p:cNvSpPr txBox="1">
            <a:spLocks/>
          </p:cNvSpPr>
          <p:nvPr userDrawn="1"/>
        </p:nvSpPr>
        <p:spPr>
          <a:xfrm>
            <a:off x="50799" y="2348880"/>
            <a:ext cx="1136825" cy="424847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1.   CSC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2.   BSC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3.   CERFACS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4.   CINECA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5.   CINES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6.   DKRZ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7.   EAA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8.   EKUT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9.   UEDIN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10. INGV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11. JUELICH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12. PSNC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13. SURFsara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14. SIGMA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15. STFC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16. UCL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17. TRUST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18. GRNET </a:t>
            </a:r>
          </a:p>
          <a:p>
            <a:pPr algn="l"/>
            <a:endParaRPr lang="it-IT" sz="1200" b="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l"/>
            <a:endParaRPr lang="en-US" sz="1200" b="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8" name="Sottotitolo 2"/>
          <p:cNvSpPr txBox="1">
            <a:spLocks/>
          </p:cNvSpPr>
          <p:nvPr userDrawn="1"/>
        </p:nvSpPr>
        <p:spPr>
          <a:xfrm>
            <a:off x="1691680" y="2348881"/>
            <a:ext cx="1080120" cy="415747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19. KIT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20. LIBER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21. DANS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22. eSDF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23. ULUND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24.</a:t>
            </a:r>
            <a:r>
              <a:rPr lang="it-IT" sz="1200" b="0" baseline="0" dirty="0" smtClean="0">
                <a:solidFill>
                  <a:schemeClr val="tx1"/>
                </a:solidFill>
                <a:latin typeface="Century Gothic" pitchFamily="34" charset="0"/>
              </a:rPr>
              <a:t> KNMI</a:t>
            </a:r>
            <a:endParaRPr lang="it-IT" sz="1200" b="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25. GFZ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26. CLARIN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27. MPG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28. JISC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29. UNS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30. CERN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31. UHEL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32. EMBL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33. SNIC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34. KTH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35. MPI-MET</a:t>
            </a:r>
            <a:endParaRPr lang="en-US" sz="1200" b="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211" y="464408"/>
            <a:ext cx="8524788" cy="63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026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UDATPartnersWith numbers_PoliticalMa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211" y="464408"/>
            <a:ext cx="8524788" cy="6393592"/>
          </a:xfrm>
          <a:prstGeom prst="rect">
            <a:avLst/>
          </a:prstGeom>
        </p:spPr>
      </p:pic>
      <p:pic>
        <p:nvPicPr>
          <p:cNvPr id="11" name="Immagine 14" descr="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9" y="-211669"/>
            <a:ext cx="1227219" cy="11938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315200" cy="7921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7" name="Sottotitolo 2"/>
          <p:cNvSpPr txBox="1">
            <a:spLocks/>
          </p:cNvSpPr>
          <p:nvPr userDrawn="1"/>
        </p:nvSpPr>
        <p:spPr>
          <a:xfrm>
            <a:off x="50799" y="2348880"/>
            <a:ext cx="1136825" cy="424847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1.   CSC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2.   BSC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3.   CERFACS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4.   CINECA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5.   CINES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6.   DKRZ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7.   EAA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8.   EKUT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9.   UEDIN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10. INGV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11. JUELICH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12. PSNC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13. SURFsara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14. SIGMA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15. STFC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16. UCL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17. TRUST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18. GRNET </a:t>
            </a:r>
          </a:p>
          <a:p>
            <a:pPr algn="l"/>
            <a:endParaRPr lang="it-IT" sz="1200" b="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l"/>
            <a:endParaRPr lang="en-US" sz="1200" b="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8" name="Sottotitolo 2"/>
          <p:cNvSpPr txBox="1">
            <a:spLocks/>
          </p:cNvSpPr>
          <p:nvPr userDrawn="1"/>
        </p:nvSpPr>
        <p:spPr>
          <a:xfrm>
            <a:off x="1691680" y="2348881"/>
            <a:ext cx="1080120" cy="415747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19. KIT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20. LIBER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21. DANS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22. eSDF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23. ULUND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24.</a:t>
            </a:r>
            <a:r>
              <a:rPr lang="it-IT" sz="1200" b="0" baseline="0" dirty="0" smtClean="0">
                <a:solidFill>
                  <a:schemeClr val="tx1"/>
                </a:solidFill>
                <a:latin typeface="Century Gothic" pitchFamily="34" charset="0"/>
              </a:rPr>
              <a:t> KNMI</a:t>
            </a:r>
            <a:endParaRPr lang="it-IT" sz="1200" b="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25. GFZ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26. CLARIN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27. MPG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28. JISC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29. UNS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30. CERN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31. UHEL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32. EMBL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33. SNIC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34. KTH</a:t>
            </a:r>
          </a:p>
          <a:p>
            <a:pPr algn="l"/>
            <a:r>
              <a:rPr lang="it-IT" sz="1200" b="0" dirty="0" smtClean="0">
                <a:solidFill>
                  <a:schemeClr val="tx1"/>
                </a:solidFill>
                <a:latin typeface="Century Gothic" pitchFamily="34" charset="0"/>
              </a:rPr>
              <a:t>35. MPI-MET</a:t>
            </a:r>
            <a:endParaRPr lang="en-US" sz="1200" b="0" dirty="0">
              <a:solidFill>
                <a:schemeClr val="tx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3316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UDAT Communiti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4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9" y="-211669"/>
            <a:ext cx="1227219" cy="11938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315200" cy="7921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606" y="764704"/>
            <a:ext cx="8124394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71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UDAT Communities_emp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4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9" y="-211669"/>
            <a:ext cx="1227219" cy="11938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315200" cy="7921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728700"/>
            <a:ext cx="8172399" cy="61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98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579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7834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7175-4262-3449-B187-539BC36F6214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1E223-4A70-6D4B-B5C1-3A1B39802A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648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2800" b="1"/>
              <a:t>Title Text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Body Level One</a:t>
            </a:r>
          </a:p>
          <a:p>
            <a:pPr lvl="1">
              <a:defRPr sz="1800"/>
            </a:pPr>
            <a:r>
              <a:rPr sz="2400"/>
              <a:t>Body Level Two</a:t>
            </a:r>
          </a:p>
          <a:p>
            <a:pPr lvl="2">
              <a:defRPr sz="1800"/>
            </a:pPr>
            <a:r>
              <a:rPr sz="2400"/>
              <a:t>Body Level Three</a:t>
            </a:r>
          </a:p>
          <a:p>
            <a:pPr lvl="3">
              <a:defRPr sz="1800"/>
            </a:pPr>
            <a:r>
              <a:rPr sz="2400"/>
              <a:t>Body Level Four</a:t>
            </a:r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177763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2SAF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6"/>
          <p:cNvSpPr/>
          <p:nvPr userDrawn="1"/>
        </p:nvSpPr>
        <p:spPr>
          <a:xfrm>
            <a:off x="4644008" y="1828800"/>
            <a:ext cx="40116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kern="1200" noProof="0" dirty="0" smtClean="0">
                <a:solidFill>
                  <a:srgbClr val="1B216E"/>
                </a:solidFill>
                <a:latin typeface="Century Gothic" panose="020B0502020202020204" pitchFamily="34" charset="0"/>
                <a:ea typeface="+mn-ea"/>
                <a:cs typeface="+mn-cs"/>
              </a:rPr>
              <a:t>Replicate Research Data Safely</a:t>
            </a:r>
            <a:endParaRPr lang="en-GB" sz="1200" b="1" noProof="0" dirty="0">
              <a:solidFill>
                <a:srgbClr val="1B216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Immagine 7" descr="eudat-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919" y="367184"/>
            <a:ext cx="1996842" cy="1189608"/>
          </a:xfrm>
          <a:prstGeom prst="rect">
            <a:avLst/>
          </a:prstGeom>
        </p:spPr>
      </p:pic>
      <p:pic>
        <p:nvPicPr>
          <p:cNvPr id="15" name="Picture 14" descr="b2safe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342" y="116632"/>
            <a:ext cx="1489920" cy="1728000"/>
          </a:xfrm>
          <a:prstGeom prst="rect">
            <a:avLst/>
          </a:prstGeom>
        </p:spPr>
      </p:pic>
      <p:sp>
        <p:nvSpPr>
          <p:cNvPr id="16" name="Rettangolo 8"/>
          <p:cNvSpPr/>
          <p:nvPr userDrawn="1"/>
        </p:nvSpPr>
        <p:spPr>
          <a:xfrm>
            <a:off x="5863428" y="6191938"/>
            <a:ext cx="33170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5"/>
              </a:rPr>
              <a:t>eudat.eu/b2safe</a:t>
            </a:r>
            <a:endParaRPr lang="en-GB" sz="16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Rettangolo 10"/>
          <p:cNvSpPr/>
          <p:nvPr userDrawn="1"/>
        </p:nvSpPr>
        <p:spPr>
          <a:xfrm>
            <a:off x="0" y="6783755"/>
            <a:ext cx="2387600" cy="83123"/>
          </a:xfrm>
          <a:prstGeom prst="rect">
            <a:avLst/>
          </a:prstGeom>
          <a:solidFill>
            <a:srgbClr val="002B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9" name="Rettangolo 15"/>
          <p:cNvSpPr/>
          <p:nvPr userDrawn="1"/>
        </p:nvSpPr>
        <p:spPr>
          <a:xfrm>
            <a:off x="2387599" y="6783755"/>
            <a:ext cx="2345268" cy="83123"/>
          </a:xfrm>
          <a:prstGeom prst="rect">
            <a:avLst/>
          </a:prstGeom>
          <a:solidFill>
            <a:srgbClr val="AA21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0" name="Rettangolo 16"/>
          <p:cNvSpPr/>
          <p:nvPr userDrawn="1"/>
        </p:nvSpPr>
        <p:spPr>
          <a:xfrm>
            <a:off x="4732867" y="6783755"/>
            <a:ext cx="2305367" cy="83123"/>
          </a:xfrm>
          <a:prstGeom prst="rect">
            <a:avLst/>
          </a:prstGeom>
          <a:solidFill>
            <a:srgbClr val="E352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1" name="Rettangolo 17"/>
          <p:cNvSpPr/>
          <p:nvPr userDrawn="1"/>
        </p:nvSpPr>
        <p:spPr>
          <a:xfrm>
            <a:off x="7038234" y="6783755"/>
            <a:ext cx="2105767" cy="83123"/>
          </a:xfrm>
          <a:prstGeom prst="rect">
            <a:avLst/>
          </a:prstGeom>
          <a:solidFill>
            <a:srgbClr val="FAC4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3" name="Rettangolo 8"/>
          <p:cNvSpPr/>
          <p:nvPr userDrawn="1"/>
        </p:nvSpPr>
        <p:spPr>
          <a:xfrm>
            <a:off x="7358189" y="6407548"/>
            <a:ext cx="1813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6"/>
              </a:rPr>
              <a:t>www.eudat.eu</a:t>
            </a:r>
            <a:endParaRPr lang="en-GB" sz="16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ctrTitle"/>
          </p:nvPr>
        </p:nvSpPr>
        <p:spPr>
          <a:xfrm>
            <a:off x="685800" y="2420888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latin typeface="Century Gothic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5" name="Subtitle 2"/>
          <p:cNvSpPr>
            <a:spLocks noGrp="1"/>
          </p:cNvSpPr>
          <p:nvPr>
            <p:ph type="subTitle" idx="1"/>
          </p:nvPr>
        </p:nvSpPr>
        <p:spPr>
          <a:xfrm>
            <a:off x="1371600" y="3933056"/>
            <a:ext cx="6400800" cy="60196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32040" y="4797152"/>
            <a:ext cx="3778636" cy="138631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Name, Affiliation, Conference Title and location text styles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inal Slide">
    <p:bg>
      <p:bgPr>
        <a:solidFill>
          <a:srgbClr val="F7B1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5352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Rettangolo 2"/>
          <p:cNvSpPr/>
          <p:nvPr userDrawn="1"/>
        </p:nvSpPr>
        <p:spPr>
          <a:xfrm>
            <a:off x="3291932" y="6137094"/>
            <a:ext cx="27922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2"/>
              </a:rPr>
              <a:t>www.eudat.eu</a:t>
            </a:r>
            <a:endParaRPr lang="en-GB" sz="2800" kern="120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Rettangolo 10"/>
          <p:cNvSpPr/>
          <p:nvPr userDrawn="1"/>
        </p:nvSpPr>
        <p:spPr>
          <a:xfrm>
            <a:off x="0" y="6783755"/>
            <a:ext cx="2387600" cy="83123"/>
          </a:xfrm>
          <a:prstGeom prst="rect">
            <a:avLst/>
          </a:prstGeom>
          <a:solidFill>
            <a:srgbClr val="002B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5" name="Rettangolo 15"/>
          <p:cNvSpPr/>
          <p:nvPr userDrawn="1"/>
        </p:nvSpPr>
        <p:spPr>
          <a:xfrm>
            <a:off x="2387599" y="6783755"/>
            <a:ext cx="2345268" cy="83123"/>
          </a:xfrm>
          <a:prstGeom prst="rect">
            <a:avLst/>
          </a:prstGeom>
          <a:solidFill>
            <a:srgbClr val="AA21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6" name="Rettangolo 16"/>
          <p:cNvSpPr/>
          <p:nvPr userDrawn="1"/>
        </p:nvSpPr>
        <p:spPr>
          <a:xfrm>
            <a:off x="4732867" y="6783755"/>
            <a:ext cx="2305367" cy="83123"/>
          </a:xfrm>
          <a:prstGeom prst="rect">
            <a:avLst/>
          </a:prstGeom>
          <a:solidFill>
            <a:srgbClr val="E352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7" name="Rettangolo 17"/>
          <p:cNvSpPr/>
          <p:nvPr userDrawn="1"/>
        </p:nvSpPr>
        <p:spPr>
          <a:xfrm>
            <a:off x="7038234" y="6783755"/>
            <a:ext cx="2105767" cy="83123"/>
          </a:xfrm>
          <a:prstGeom prst="rect">
            <a:avLst/>
          </a:prstGeom>
          <a:solidFill>
            <a:srgbClr val="FAC4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8327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71601" y="2132856"/>
            <a:ext cx="7272808" cy="2232248"/>
          </a:xfrm>
          <a:prstGeom prst="rect">
            <a:avLst/>
          </a:prstGeom>
        </p:spPr>
        <p:txBody>
          <a:bodyPr anchor="ctr"/>
          <a:lstStyle>
            <a:lvl1pPr algn="ctr">
              <a:defRPr sz="3000" b="1" i="0">
                <a:solidFill>
                  <a:schemeClr val="bg1"/>
                </a:solidFill>
                <a:latin typeface=""/>
                <a:cs typeface="Trebuchet MS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AU" noProof="0" dirty="0" smtClean="0"/>
          </a:p>
        </p:txBody>
      </p:sp>
    </p:spTree>
    <p:extLst>
      <p:ext uri="{BB962C8B-B14F-4D97-AF65-F5344CB8AC3E}">
        <p14:creationId xmlns:p14="http://schemas.microsoft.com/office/powerpoint/2010/main" val="29945325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340768"/>
            <a:ext cx="8137599" cy="4785395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58A618"/>
              </a:buClr>
              <a:buFont typeface="Wingdings" charset="2"/>
              <a:buChar char="§"/>
              <a:defRPr sz="2400">
                <a:solidFill>
                  <a:schemeClr val="accent4">
                    <a:lumMod val="90000"/>
                    <a:lumOff val="10000"/>
                  </a:schemeClr>
                </a:solidFill>
                <a:latin typeface="Arial"/>
                <a:cs typeface="Arial"/>
              </a:defRPr>
            </a:lvl1pPr>
            <a:lvl2pPr marL="742950" indent="-285750">
              <a:buClr>
                <a:srgbClr val="703D29"/>
              </a:buClr>
              <a:buFont typeface="Wingdings" charset="2"/>
              <a:buChar char="§"/>
              <a:defRPr sz="1800">
                <a:solidFill>
                  <a:schemeClr val="accent4">
                    <a:lumMod val="90000"/>
                    <a:lumOff val="10000"/>
                  </a:schemeClr>
                </a:solidFill>
                <a:latin typeface="+mj-lt"/>
                <a:cs typeface="Trebuchet MS"/>
              </a:defRPr>
            </a:lvl2pPr>
            <a:lvl3pPr marL="1143000" indent="-228600">
              <a:buClr>
                <a:srgbClr val="E4D700"/>
              </a:buClr>
              <a:buFont typeface="Wingdings" charset="2"/>
              <a:buChar char="§"/>
              <a:defRPr sz="1600">
                <a:solidFill>
                  <a:schemeClr val="accent4">
                    <a:lumMod val="90000"/>
                    <a:lumOff val="10000"/>
                  </a:schemeClr>
                </a:solidFill>
                <a:latin typeface=""/>
                <a:cs typeface="Trebuchet MS"/>
              </a:defRPr>
            </a:lvl3pPr>
            <a:lvl4pPr marL="1600200" indent="-228600">
              <a:buClr>
                <a:schemeClr val="accent5"/>
              </a:buClr>
              <a:buFont typeface="Wingdings" charset="2"/>
              <a:buChar char="§"/>
              <a:defRPr sz="1600">
                <a:solidFill>
                  <a:schemeClr val="accent4">
                    <a:lumMod val="90000"/>
                    <a:lumOff val="10000"/>
                  </a:schemeClr>
                </a:solidFill>
                <a:latin typeface=""/>
                <a:cs typeface="Trebuchet MS"/>
              </a:defRPr>
            </a:lvl4pPr>
            <a:lvl5pPr marL="2057400" indent="-228600">
              <a:buClr>
                <a:schemeClr val="accent5"/>
              </a:buClr>
              <a:buFont typeface="Wingdings" charset="2"/>
              <a:buChar char="§"/>
              <a:defRPr sz="1600">
                <a:solidFill>
                  <a:schemeClr val="accent4">
                    <a:lumMod val="90000"/>
                    <a:lumOff val="10000"/>
                  </a:schemeClr>
                </a:solidFill>
                <a:latin typeface=""/>
                <a:cs typeface="Trebuchet M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55576" y="0"/>
            <a:ext cx="7560840" cy="981075"/>
          </a:xfrm>
          <a:prstGeom prst="rect">
            <a:avLst/>
          </a:prstGeom>
        </p:spPr>
        <p:txBody>
          <a:bodyPr anchor="ctr"/>
          <a:lstStyle>
            <a:lvl1pPr>
              <a:defRPr sz="1800">
                <a:solidFill>
                  <a:srgbClr val="58A618"/>
                </a:solidFill>
                <a:latin typeface=""/>
                <a:cs typeface="Trebuchet MS"/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271415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576" y="2132856"/>
            <a:ext cx="3888432" cy="345638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58A618"/>
              </a:buClr>
              <a:buFont typeface="Wingdings" charset="2"/>
              <a:buChar char="§"/>
              <a:defRPr sz="1800">
                <a:solidFill>
                  <a:schemeClr val="accent4">
                    <a:lumMod val="90000"/>
                    <a:lumOff val="10000"/>
                  </a:schemeClr>
                </a:solidFill>
                <a:latin typeface=""/>
                <a:cs typeface="Trebuchet MS"/>
              </a:defRPr>
            </a:lvl1pPr>
            <a:lvl2pPr marL="742950" indent="-285750">
              <a:buClr>
                <a:srgbClr val="703D29"/>
              </a:buClr>
              <a:buFont typeface="Wingdings" charset="2"/>
              <a:buChar char="§"/>
              <a:defRPr sz="1600">
                <a:solidFill>
                  <a:schemeClr val="accent4">
                    <a:lumMod val="90000"/>
                    <a:lumOff val="10000"/>
                  </a:schemeClr>
                </a:solidFill>
                <a:latin typeface=""/>
                <a:cs typeface="Trebuchet MS"/>
              </a:defRPr>
            </a:lvl2pPr>
            <a:lvl3pPr marL="1143000" indent="-228600">
              <a:buClr>
                <a:srgbClr val="E4D700"/>
              </a:buClr>
              <a:buFont typeface="Wingdings" charset="2"/>
              <a:buChar char="§"/>
              <a:defRPr sz="1600">
                <a:solidFill>
                  <a:schemeClr val="accent4">
                    <a:lumMod val="90000"/>
                    <a:lumOff val="10000"/>
                  </a:schemeClr>
                </a:solidFill>
                <a:latin typeface=""/>
                <a:cs typeface="Trebuchet MS"/>
              </a:defRPr>
            </a:lvl3pPr>
            <a:lvl4pPr marL="1600200" indent="-228600">
              <a:buClr>
                <a:schemeClr val="accent5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Trebuchet MS"/>
                <a:cs typeface="Trebuchet MS"/>
              </a:defRPr>
            </a:lvl4pPr>
            <a:lvl5pPr marL="2057400" indent="-228600">
              <a:buClr>
                <a:schemeClr val="accent5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016" y="2132856"/>
            <a:ext cx="3889127" cy="345638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58A618"/>
              </a:buClr>
              <a:buFont typeface="Wingdings" charset="2"/>
              <a:buChar char="§"/>
              <a:defRPr sz="1800">
                <a:latin typeface=""/>
                <a:cs typeface="Trebuchet MS"/>
              </a:defRPr>
            </a:lvl1pPr>
            <a:lvl2pPr marL="742950" indent="-285750">
              <a:buClr>
                <a:srgbClr val="703D29"/>
              </a:buClr>
              <a:buFont typeface="Wingdings" charset="2"/>
              <a:buChar char="§"/>
              <a:defRPr sz="1600">
                <a:latin typeface=""/>
                <a:cs typeface="Trebuchet MS"/>
              </a:defRPr>
            </a:lvl2pPr>
            <a:lvl3pPr marL="1143000" indent="-228600">
              <a:buClr>
                <a:srgbClr val="E4D700"/>
              </a:buClr>
              <a:buFont typeface="Wingdings" charset="2"/>
              <a:buChar char="§"/>
              <a:defRPr sz="1600">
                <a:latin typeface=""/>
                <a:cs typeface="Trebuchet MS"/>
              </a:defRPr>
            </a:lvl3pPr>
            <a:lvl4pPr marL="1600200" indent="-228600">
              <a:buClr>
                <a:schemeClr val="accent5"/>
              </a:buClr>
              <a:buFont typeface="Wingdings" charset="2"/>
              <a:buChar char="§"/>
              <a:defRPr sz="1800">
                <a:latin typeface="Trebuchet MS"/>
                <a:cs typeface="Trebuchet MS"/>
              </a:defRPr>
            </a:lvl4pPr>
            <a:lvl5pPr marL="2057400" indent="-228600">
              <a:buClr>
                <a:schemeClr val="accent5"/>
              </a:buClr>
              <a:buFont typeface="Wingdings" charset="2"/>
              <a:buChar char="§"/>
              <a:defRPr sz="1800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755576" y="1349078"/>
            <a:ext cx="3888432" cy="639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accent4">
                    <a:lumMod val="90000"/>
                    <a:lumOff val="10000"/>
                  </a:schemeClr>
                </a:solidFill>
                <a:latin typeface="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6017" y="1349078"/>
            <a:ext cx="3888432" cy="639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accent4">
                    <a:lumMod val="90000"/>
                    <a:lumOff val="10000"/>
                  </a:schemeClr>
                </a:solidFill>
                <a:latin typeface="Arial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55576" y="0"/>
            <a:ext cx="7560840" cy="981075"/>
          </a:xfrm>
          <a:prstGeom prst="rect">
            <a:avLst/>
          </a:prstGeom>
        </p:spPr>
        <p:txBody>
          <a:bodyPr anchor="ctr"/>
          <a:lstStyle>
            <a:lvl1pPr>
              <a:defRPr sz="1800">
                <a:solidFill>
                  <a:srgbClr val="58A618"/>
                </a:solidFill>
                <a:latin typeface=""/>
                <a:cs typeface="Trebuchet MS"/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401137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77D77-7857-4D8E-AF66-645B1931CF63}" type="datetimeFigureOut"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28/09/2016</a:t>
            </a:fld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02EAF-F0E9-4B00-9E5A-598ADC3ED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964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77D77-7857-4D8E-AF66-645B1931CF63}" type="datetimeFigureOut"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28/09/2016</a:t>
            </a:fld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02EAF-F0E9-4B00-9E5A-598ADC3ED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1555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77D77-7857-4D8E-AF66-645B1931CF63}" type="datetimeFigureOut"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28/09/2016</a:t>
            </a:fld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02EAF-F0E9-4B00-9E5A-598ADC3ED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2382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77D77-7857-4D8E-AF66-645B1931CF63}" type="datetimeFigureOut"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28/09/2016</a:t>
            </a:fld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02EAF-F0E9-4B00-9E5A-598ADC3ED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7188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77D77-7857-4D8E-AF66-645B1931CF63}" type="datetimeFigureOut"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28/09/2016</a:t>
            </a:fld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02EAF-F0E9-4B00-9E5A-598ADC3ED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8132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77D77-7857-4D8E-AF66-645B1931CF63}" type="datetimeFigureOut"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28/09/2016</a:t>
            </a:fld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02EAF-F0E9-4B00-9E5A-598ADC3ED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35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2STAG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6"/>
          <p:cNvSpPr/>
          <p:nvPr userDrawn="1"/>
        </p:nvSpPr>
        <p:spPr>
          <a:xfrm>
            <a:off x="4788024" y="1828800"/>
            <a:ext cx="36516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kern="1200" noProof="0" dirty="0" smtClean="0">
                <a:solidFill>
                  <a:srgbClr val="1B216E"/>
                </a:solidFill>
                <a:latin typeface="Century Gothic" panose="020B0502020202020204" pitchFamily="34" charset="0"/>
                <a:ea typeface="+mn-ea"/>
                <a:cs typeface="+mn-cs"/>
              </a:rPr>
              <a:t>Get Data to Computation</a:t>
            </a:r>
            <a:endParaRPr lang="en-GB" sz="1200" b="1" noProof="0" dirty="0">
              <a:solidFill>
                <a:srgbClr val="1B216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Immagine 7" descr="eudat-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919" y="367184"/>
            <a:ext cx="1996842" cy="1189608"/>
          </a:xfrm>
          <a:prstGeom prst="rect">
            <a:avLst/>
          </a:prstGeom>
        </p:spPr>
      </p:pic>
      <p:pic>
        <p:nvPicPr>
          <p:cNvPr id="16" name="Picture 15" descr="b2stage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0236" y="125510"/>
            <a:ext cx="1489920" cy="1728000"/>
          </a:xfrm>
          <a:prstGeom prst="rect">
            <a:avLst/>
          </a:prstGeom>
        </p:spPr>
      </p:pic>
      <p:sp>
        <p:nvSpPr>
          <p:cNvPr id="15" name="Rettangolo 8"/>
          <p:cNvSpPr/>
          <p:nvPr userDrawn="1"/>
        </p:nvSpPr>
        <p:spPr>
          <a:xfrm>
            <a:off x="5854549" y="6191938"/>
            <a:ext cx="33170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5"/>
              </a:rPr>
              <a:t>eudat.eu/b2stage</a:t>
            </a:r>
            <a:endParaRPr lang="en-GB" sz="16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Rettangolo 10"/>
          <p:cNvSpPr/>
          <p:nvPr userDrawn="1"/>
        </p:nvSpPr>
        <p:spPr>
          <a:xfrm>
            <a:off x="0" y="6783755"/>
            <a:ext cx="2387600" cy="83123"/>
          </a:xfrm>
          <a:prstGeom prst="rect">
            <a:avLst/>
          </a:prstGeom>
          <a:solidFill>
            <a:srgbClr val="002B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9" name="Rettangolo 15"/>
          <p:cNvSpPr/>
          <p:nvPr userDrawn="1"/>
        </p:nvSpPr>
        <p:spPr>
          <a:xfrm>
            <a:off x="2387599" y="6783755"/>
            <a:ext cx="2345268" cy="83123"/>
          </a:xfrm>
          <a:prstGeom prst="rect">
            <a:avLst/>
          </a:prstGeom>
          <a:solidFill>
            <a:srgbClr val="AA21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0" name="Rettangolo 16"/>
          <p:cNvSpPr/>
          <p:nvPr userDrawn="1"/>
        </p:nvSpPr>
        <p:spPr>
          <a:xfrm>
            <a:off x="4732867" y="6783755"/>
            <a:ext cx="2305367" cy="83123"/>
          </a:xfrm>
          <a:prstGeom prst="rect">
            <a:avLst/>
          </a:prstGeom>
          <a:solidFill>
            <a:srgbClr val="E352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1" name="Rettangolo 17"/>
          <p:cNvSpPr/>
          <p:nvPr userDrawn="1"/>
        </p:nvSpPr>
        <p:spPr>
          <a:xfrm>
            <a:off x="7038234" y="6783755"/>
            <a:ext cx="2105767" cy="83123"/>
          </a:xfrm>
          <a:prstGeom prst="rect">
            <a:avLst/>
          </a:prstGeom>
          <a:solidFill>
            <a:srgbClr val="FAC4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3" name="Rettangolo 8"/>
          <p:cNvSpPr/>
          <p:nvPr userDrawn="1"/>
        </p:nvSpPr>
        <p:spPr>
          <a:xfrm>
            <a:off x="7358189" y="6407548"/>
            <a:ext cx="1813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6"/>
              </a:rPr>
              <a:t>www.eudat.eu</a:t>
            </a:r>
            <a:endParaRPr lang="en-GB" sz="16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ctrTitle"/>
          </p:nvPr>
        </p:nvSpPr>
        <p:spPr>
          <a:xfrm>
            <a:off x="685800" y="2420888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latin typeface="Century Gothic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5" name="Subtitle 2"/>
          <p:cNvSpPr>
            <a:spLocks noGrp="1"/>
          </p:cNvSpPr>
          <p:nvPr>
            <p:ph type="subTitle" idx="1"/>
          </p:nvPr>
        </p:nvSpPr>
        <p:spPr>
          <a:xfrm>
            <a:off x="1371600" y="3933056"/>
            <a:ext cx="6400800" cy="60196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32040" y="4797152"/>
            <a:ext cx="3778636" cy="138631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Name, Affiliation, Conference Title and location text styles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77D77-7857-4D8E-AF66-645B1931CF63}" type="datetimeFigureOut"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28/09/2016</a:t>
            </a:fld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02EAF-F0E9-4B00-9E5A-598ADC3ED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2672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77D77-7857-4D8E-AF66-645B1931CF63}" type="datetimeFigureOut"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28/09/2016</a:t>
            </a:fld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02EAF-F0E9-4B00-9E5A-598ADC3ED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3021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77D77-7857-4D8E-AF66-645B1931CF63}" type="datetimeFigureOut"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28/09/2016</a:t>
            </a:fld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02EAF-F0E9-4B00-9E5A-598ADC3ED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365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77D77-7857-4D8E-AF66-645B1931CF63}" type="datetimeFigureOut"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28/09/2016</a:t>
            </a:fld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02EAF-F0E9-4B00-9E5A-598ADC3ED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1286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77D77-7857-4D8E-AF66-645B1931CF63}" type="datetimeFigureOut"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28/09/2016</a:t>
            </a:fld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02EAF-F0E9-4B00-9E5A-598ADC3ED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57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2FIND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2find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6866" y="116632"/>
            <a:ext cx="1489920" cy="1728000"/>
          </a:xfrm>
          <a:prstGeom prst="rect">
            <a:avLst/>
          </a:prstGeom>
        </p:spPr>
      </p:pic>
      <p:sp>
        <p:nvSpPr>
          <p:cNvPr id="13" name="Rettangolo 6"/>
          <p:cNvSpPr/>
          <p:nvPr userDrawn="1"/>
        </p:nvSpPr>
        <p:spPr>
          <a:xfrm>
            <a:off x="4808794" y="1828800"/>
            <a:ext cx="34356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kern="1200" noProof="0" dirty="0" smtClean="0">
                <a:solidFill>
                  <a:srgbClr val="1B216E"/>
                </a:solidFill>
                <a:latin typeface="Century Gothic" panose="020B0502020202020204" pitchFamily="34" charset="0"/>
                <a:ea typeface="+mn-ea"/>
                <a:cs typeface="+mn-cs"/>
              </a:rPr>
              <a:t>Find Research Data</a:t>
            </a:r>
            <a:endParaRPr lang="en-GB" sz="1200" b="1" noProof="0" dirty="0">
              <a:solidFill>
                <a:srgbClr val="1B216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Immagine 7" descr="eudat-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919" y="367184"/>
            <a:ext cx="1996842" cy="1189608"/>
          </a:xfrm>
          <a:prstGeom prst="rect">
            <a:avLst/>
          </a:prstGeom>
        </p:spPr>
      </p:pic>
      <p:sp>
        <p:nvSpPr>
          <p:cNvPr id="15" name="Rettangolo 8"/>
          <p:cNvSpPr/>
          <p:nvPr userDrawn="1"/>
        </p:nvSpPr>
        <p:spPr>
          <a:xfrm>
            <a:off x="5854550" y="6195668"/>
            <a:ext cx="33170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5"/>
              </a:rPr>
              <a:t>b2find.eudat.eu</a:t>
            </a:r>
            <a:endParaRPr lang="en-GB" sz="16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Rettangolo 10"/>
          <p:cNvSpPr/>
          <p:nvPr userDrawn="1"/>
        </p:nvSpPr>
        <p:spPr>
          <a:xfrm>
            <a:off x="0" y="6802261"/>
            <a:ext cx="2387600" cy="83123"/>
          </a:xfrm>
          <a:prstGeom prst="rect">
            <a:avLst/>
          </a:prstGeom>
          <a:solidFill>
            <a:srgbClr val="002B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9" name="Rettangolo 15"/>
          <p:cNvSpPr/>
          <p:nvPr userDrawn="1"/>
        </p:nvSpPr>
        <p:spPr>
          <a:xfrm>
            <a:off x="2387599" y="6783755"/>
            <a:ext cx="2345268" cy="83123"/>
          </a:xfrm>
          <a:prstGeom prst="rect">
            <a:avLst/>
          </a:prstGeom>
          <a:solidFill>
            <a:srgbClr val="AA21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0" name="Rettangolo 16"/>
          <p:cNvSpPr/>
          <p:nvPr userDrawn="1"/>
        </p:nvSpPr>
        <p:spPr>
          <a:xfrm>
            <a:off x="4732867" y="6783755"/>
            <a:ext cx="2305367" cy="83123"/>
          </a:xfrm>
          <a:prstGeom prst="rect">
            <a:avLst/>
          </a:prstGeom>
          <a:solidFill>
            <a:srgbClr val="E352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1" name="Rettangolo 17"/>
          <p:cNvSpPr/>
          <p:nvPr userDrawn="1"/>
        </p:nvSpPr>
        <p:spPr>
          <a:xfrm>
            <a:off x="7038234" y="6783755"/>
            <a:ext cx="2105767" cy="83123"/>
          </a:xfrm>
          <a:prstGeom prst="rect">
            <a:avLst/>
          </a:prstGeom>
          <a:solidFill>
            <a:srgbClr val="FAC4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3" name="Rettangolo 8"/>
          <p:cNvSpPr/>
          <p:nvPr userDrawn="1"/>
        </p:nvSpPr>
        <p:spPr>
          <a:xfrm>
            <a:off x="7358189" y="6407548"/>
            <a:ext cx="1813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6"/>
              </a:rPr>
              <a:t>www.eudat.eu</a:t>
            </a:r>
            <a:endParaRPr lang="en-GB" sz="16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ctrTitle"/>
          </p:nvPr>
        </p:nvSpPr>
        <p:spPr>
          <a:xfrm>
            <a:off x="685800" y="2420888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latin typeface="Century Gothic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5" name="Subtitle 2"/>
          <p:cNvSpPr>
            <a:spLocks noGrp="1"/>
          </p:cNvSpPr>
          <p:nvPr>
            <p:ph type="subTitle" idx="1"/>
          </p:nvPr>
        </p:nvSpPr>
        <p:spPr>
          <a:xfrm>
            <a:off x="1371600" y="3933056"/>
            <a:ext cx="6400800" cy="60196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32040" y="4797152"/>
            <a:ext cx="3778636" cy="138631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Name, Affiliation, Conference Title and location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2DR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6516960" cy="868362"/>
          </a:xfrm>
        </p:spPr>
        <p:txBody>
          <a:bodyPr>
            <a:normAutofit/>
          </a:bodyPr>
          <a:lstStyle>
            <a:lvl1pPr>
              <a:defRPr sz="2800" b="1">
                <a:latin typeface="Century Gothic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>
            <a:lvl1pPr>
              <a:defRPr sz="24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400">
                <a:latin typeface="Century Gothic" pitchFamily="34" charset="0"/>
              </a:defRPr>
            </a:lvl4pPr>
            <a:lvl5pPr>
              <a:defRPr sz="2400">
                <a:latin typeface="Century Gothic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4235"/>
            <a:ext cx="21336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04235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0423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7" name="Immagine 14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9" y="-211669"/>
            <a:ext cx="1227219" cy="1193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2SH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2shar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16632"/>
            <a:ext cx="906368" cy="105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6516960" cy="868362"/>
          </a:xfrm>
        </p:spPr>
        <p:txBody>
          <a:bodyPr>
            <a:normAutofit/>
          </a:bodyPr>
          <a:lstStyle>
            <a:lvl1pPr>
              <a:defRPr sz="2800" b="1">
                <a:latin typeface="Century Gothic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>
            <a:lvl1pPr>
              <a:defRPr sz="24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400">
                <a:latin typeface="Century Gothic" pitchFamily="34" charset="0"/>
              </a:defRPr>
            </a:lvl4pPr>
            <a:lvl5pPr>
              <a:defRPr sz="2400">
                <a:latin typeface="Century Gothic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4235"/>
            <a:ext cx="21336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04235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0423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Immagine 14" descr="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9" y="-211669"/>
            <a:ext cx="1227219" cy="1193800"/>
          </a:xfrm>
          <a:prstGeom prst="rect">
            <a:avLst/>
          </a:prstGeom>
        </p:spPr>
      </p:pic>
      <p:sp>
        <p:nvSpPr>
          <p:cNvPr id="13" name="Rettangolo 8"/>
          <p:cNvSpPr/>
          <p:nvPr userDrawn="1"/>
        </p:nvSpPr>
        <p:spPr>
          <a:xfrm>
            <a:off x="7380312" y="1124744"/>
            <a:ext cx="1763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4"/>
              </a:rPr>
              <a:t>b2share.eudat.eu</a:t>
            </a:r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r"/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2SAF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2saf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16632"/>
            <a:ext cx="906368" cy="105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6516960" cy="868362"/>
          </a:xfrm>
        </p:spPr>
        <p:txBody>
          <a:bodyPr>
            <a:normAutofit/>
          </a:bodyPr>
          <a:lstStyle>
            <a:lvl1pPr>
              <a:defRPr sz="2800" b="1">
                <a:latin typeface="Century Gothic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>
            <a:lvl1pPr>
              <a:defRPr sz="24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400">
                <a:latin typeface="Century Gothic" pitchFamily="34" charset="0"/>
              </a:defRPr>
            </a:lvl4pPr>
            <a:lvl5pPr>
              <a:defRPr sz="2400">
                <a:latin typeface="Century Gothic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4235"/>
            <a:ext cx="21336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04235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0423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Immagine 14" descr="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9" y="-211669"/>
            <a:ext cx="1227219" cy="1193800"/>
          </a:xfrm>
          <a:prstGeom prst="rect">
            <a:avLst/>
          </a:prstGeom>
        </p:spPr>
      </p:pic>
      <p:sp>
        <p:nvSpPr>
          <p:cNvPr id="14" name="Rettangolo 8"/>
          <p:cNvSpPr/>
          <p:nvPr userDrawn="1"/>
        </p:nvSpPr>
        <p:spPr>
          <a:xfrm>
            <a:off x="7452320" y="1124744"/>
            <a:ext cx="1691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4"/>
              </a:rPr>
              <a:t>eudat.eu/b2safe</a:t>
            </a:r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r"/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9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3152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0423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9/28/2016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0423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0423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Immagine 14" descr="logo.png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9" y="-211669"/>
            <a:ext cx="1227219" cy="1193800"/>
          </a:xfrm>
          <a:prstGeom prst="rect">
            <a:avLst/>
          </a:prstGeom>
        </p:spPr>
      </p:pic>
      <p:sp>
        <p:nvSpPr>
          <p:cNvPr id="15" name="Rettangolo 10"/>
          <p:cNvSpPr/>
          <p:nvPr/>
        </p:nvSpPr>
        <p:spPr>
          <a:xfrm>
            <a:off x="0" y="6783755"/>
            <a:ext cx="2387600" cy="83123"/>
          </a:xfrm>
          <a:prstGeom prst="rect">
            <a:avLst/>
          </a:prstGeom>
          <a:solidFill>
            <a:srgbClr val="002B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2387599" y="6783755"/>
            <a:ext cx="2345268" cy="83123"/>
          </a:xfrm>
          <a:prstGeom prst="rect">
            <a:avLst/>
          </a:prstGeom>
          <a:solidFill>
            <a:srgbClr val="AA21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4732867" y="6783755"/>
            <a:ext cx="2305367" cy="83123"/>
          </a:xfrm>
          <a:prstGeom prst="rect">
            <a:avLst/>
          </a:prstGeom>
          <a:solidFill>
            <a:srgbClr val="E352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7038234" y="6783755"/>
            <a:ext cx="2105767" cy="83123"/>
          </a:xfrm>
          <a:prstGeom prst="rect">
            <a:avLst/>
          </a:prstGeom>
          <a:solidFill>
            <a:srgbClr val="FAC4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49" r:id="rId2"/>
    <p:sldLayoutId id="2147483672" r:id="rId3"/>
    <p:sldLayoutId id="2147483673" r:id="rId4"/>
    <p:sldLayoutId id="2147483674" r:id="rId5"/>
    <p:sldLayoutId id="2147483692" r:id="rId6"/>
    <p:sldLayoutId id="2147483650" r:id="rId7"/>
    <p:sldLayoutId id="2147483679" r:id="rId8"/>
    <p:sldLayoutId id="2147483678" r:id="rId9"/>
    <p:sldLayoutId id="2147483677" r:id="rId10"/>
    <p:sldLayoutId id="2147483676" r:id="rId11"/>
    <p:sldLayoutId id="2147483652" r:id="rId12"/>
    <p:sldLayoutId id="2147483680" r:id="rId13"/>
    <p:sldLayoutId id="2147483684" r:id="rId14"/>
    <p:sldLayoutId id="2147483685" r:id="rId15"/>
    <p:sldLayoutId id="2147483686" r:id="rId16"/>
    <p:sldLayoutId id="2147483658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3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  <p:sldLayoutId id="2147483713" r:id="rId31"/>
    <p:sldLayoutId id="2147483714" r:id="rId32"/>
    <p:sldLayoutId id="2147483715" r:id="rId33"/>
    <p:sldLayoutId id="2147483722" r:id="rId34"/>
    <p:sldLayoutId id="2147483723" r:id="rId35"/>
    <p:sldLayoutId id="2147483724" r:id="rId36"/>
    <p:sldLayoutId id="2147483725" r:id="rId37"/>
    <p:sldLayoutId id="2147483744" r:id="rId38"/>
    <p:sldLayoutId id="2147483746" r:id="rId39"/>
  </p:sldLayoutIdLst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Century Gothic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100000"/>
        <a:buFontTx/>
        <a:buBlip>
          <a:blip r:embed="rId42"/>
        </a:buBlip>
        <a:defRPr sz="24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SzPct val="100000"/>
        <a:buFontTx/>
        <a:buBlip>
          <a:blip r:embed="rId42"/>
        </a:buBlip>
        <a:defRPr sz="24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100000"/>
        <a:buFontTx/>
        <a:buBlip>
          <a:blip r:embed="rId42"/>
        </a:buBlip>
        <a:defRPr sz="24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SzPct val="100000"/>
        <a:buFontTx/>
        <a:buBlip>
          <a:blip r:embed="rId42"/>
        </a:buBlip>
        <a:defRPr sz="24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SzPct val="100000"/>
        <a:buFontTx/>
        <a:buBlip>
          <a:blip r:embed="rId42"/>
        </a:buBlip>
        <a:defRPr sz="24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18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11"/>
          <p:cNvSpPr>
            <a:spLocks noChangeArrowheads="1"/>
          </p:cNvSpPr>
          <p:nvPr/>
        </p:nvSpPr>
        <p:spPr bwMode="auto">
          <a:xfrm>
            <a:off x="8316416" y="332656"/>
            <a:ext cx="584200" cy="196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7252A759-CE90-8E4D-8205-5455BBF991FC}" type="slidenum">
              <a:rPr lang="en-AU" sz="1000">
                <a:solidFill>
                  <a:srgbClr val="58A618"/>
                </a:solidFill>
                <a:latin typeface=""/>
                <a:ea typeface="ＭＳ Ｐゴシック" charset="0"/>
                <a:cs typeface="Trebuchet MS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AU" sz="1000" dirty="0">
              <a:solidFill>
                <a:srgbClr val="58A618"/>
              </a:solidFill>
              <a:latin typeface=""/>
              <a:ea typeface="ＭＳ Ｐゴシック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786793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8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0B77D77-7857-4D8E-AF66-645B1931CF63}" type="datetimeFigureOut"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28/09/2016</a:t>
            </a:fld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02EAF-F0E9-4B00-9E5A-598ADC3ED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016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5.png"/><Relationship Id="rId7" Type="http://schemas.openxmlformats.org/officeDocument/2006/relationships/image" Target="../media/image121.jpeg"/><Relationship Id="rId12" Type="http://schemas.openxmlformats.org/officeDocument/2006/relationships/image" Target="../media/image117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25.png"/><Relationship Id="rId5" Type="http://schemas.openxmlformats.org/officeDocument/2006/relationships/image" Target="../media/image116.png"/><Relationship Id="rId10" Type="http://schemas.openxmlformats.org/officeDocument/2006/relationships/image" Target="../media/image124.png"/><Relationship Id="rId4" Type="http://schemas.openxmlformats.org/officeDocument/2006/relationships/image" Target="../media/image120.png"/><Relationship Id="rId9" Type="http://schemas.openxmlformats.org/officeDocument/2006/relationships/image" Target="../media/image1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cmon.eudat.eu/" TargetMode="External"/><Relationship Id="rId13" Type="http://schemas.openxmlformats.org/officeDocument/2006/relationships/hyperlink" Target="https://b2gether.eudat.eu/" TargetMode="External"/><Relationship Id="rId3" Type="http://schemas.openxmlformats.org/officeDocument/2006/relationships/hyperlink" Target="http://sp.eudat.eu/" TargetMode="External"/><Relationship Id="rId7" Type="http://schemas.openxmlformats.org/officeDocument/2006/relationships/hyperlink" Target="https://avail.eudat.eu/" TargetMode="External"/><Relationship Id="rId12" Type="http://schemas.openxmlformats.org/officeDocument/2006/relationships/hyperlink" Target="https://www.eudat.eu/" TargetMode="External"/><Relationship Id="rId2" Type="http://schemas.openxmlformats.org/officeDocument/2006/relationships/hyperlink" Target="https://svn.eudat.eu/EUDAT" TargetMode="External"/><Relationship Id="rId1" Type="http://schemas.openxmlformats.org/officeDocument/2006/relationships/slideLayout" Target="../slideLayouts/slideLayout37.xml"/><Relationship Id="rId6" Type="http://schemas.openxmlformats.org/officeDocument/2006/relationships/hyperlink" Target="https://creg.eudat.eu/" TargetMode="External"/><Relationship Id="rId11" Type="http://schemas.openxmlformats.org/officeDocument/2006/relationships/hyperlink" Target="http://accounting.eudat.eu/" TargetMode="External"/><Relationship Id="rId5" Type="http://schemas.openxmlformats.org/officeDocument/2006/relationships/hyperlink" Target="http://eudat-tags.scc.kit.edu/eudat/" TargetMode="External"/><Relationship Id="rId15" Type="http://schemas.openxmlformats.org/officeDocument/2006/relationships/hyperlink" Target="https://confluence.csc.fi/" TargetMode="External"/><Relationship Id="rId10" Type="http://schemas.openxmlformats.org/officeDocument/2006/relationships/hyperlink" Target="https://rct.eudat.eu/?path=/storage_space_resources/" TargetMode="External"/><Relationship Id="rId4" Type="http://schemas.openxmlformats.org/officeDocument/2006/relationships/hyperlink" Target="https://dp.eudat.eu/" TargetMode="External"/><Relationship Id="rId9" Type="http://schemas.openxmlformats.org/officeDocument/2006/relationships/hyperlink" Target="https://rct.eudat.eu/" TargetMode="External"/><Relationship Id="rId14" Type="http://schemas.openxmlformats.org/officeDocument/2006/relationships/hyperlink" Target="https://helpdesk.eudat.eu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eudat.eu/partners" TargetMode="External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4.gif"/><Relationship Id="rId5" Type="http://schemas.microsoft.com/office/2007/relationships/hdphoto" Target="../media/hdphoto3.wdp"/><Relationship Id="rId4" Type="http://schemas.openxmlformats.org/officeDocument/2006/relationships/image" Target="../media/image1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gif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gif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gif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ec.europa.eu/information_society/newsroom/cf/document.cfm?action=display&amp;doc_id=707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26" Type="http://schemas.openxmlformats.org/officeDocument/2006/relationships/image" Target="../media/image86.jpeg"/><Relationship Id="rId3" Type="http://schemas.openxmlformats.org/officeDocument/2006/relationships/image" Target="../media/image63.jpeg"/><Relationship Id="rId21" Type="http://schemas.openxmlformats.org/officeDocument/2006/relationships/image" Target="../media/image81.png"/><Relationship Id="rId34" Type="http://schemas.openxmlformats.org/officeDocument/2006/relationships/image" Target="../media/image94.png"/><Relationship Id="rId7" Type="http://schemas.openxmlformats.org/officeDocument/2006/relationships/image" Target="../media/image67.jpg"/><Relationship Id="rId12" Type="http://schemas.openxmlformats.org/officeDocument/2006/relationships/image" Target="../media/image72.jpeg"/><Relationship Id="rId17" Type="http://schemas.openxmlformats.org/officeDocument/2006/relationships/image" Target="../media/image77.png"/><Relationship Id="rId25" Type="http://schemas.openxmlformats.org/officeDocument/2006/relationships/image" Target="../media/image85.png"/><Relationship Id="rId33" Type="http://schemas.openxmlformats.org/officeDocument/2006/relationships/image" Target="../media/image9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6.png"/><Relationship Id="rId20" Type="http://schemas.openxmlformats.org/officeDocument/2006/relationships/image" Target="../media/image80.gif"/><Relationship Id="rId29" Type="http://schemas.openxmlformats.org/officeDocument/2006/relationships/image" Target="../media/image89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24" Type="http://schemas.openxmlformats.org/officeDocument/2006/relationships/image" Target="../media/image84.png"/><Relationship Id="rId32" Type="http://schemas.openxmlformats.org/officeDocument/2006/relationships/image" Target="../media/image92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23" Type="http://schemas.openxmlformats.org/officeDocument/2006/relationships/image" Target="../media/image83.jpeg"/><Relationship Id="rId28" Type="http://schemas.openxmlformats.org/officeDocument/2006/relationships/image" Target="../media/image88.png"/><Relationship Id="rId10" Type="http://schemas.openxmlformats.org/officeDocument/2006/relationships/image" Target="../media/image70.jpeg"/><Relationship Id="rId19" Type="http://schemas.openxmlformats.org/officeDocument/2006/relationships/image" Target="../media/image79.png"/><Relationship Id="rId31" Type="http://schemas.openxmlformats.org/officeDocument/2006/relationships/image" Target="../media/image91.png"/><Relationship Id="rId4" Type="http://schemas.openxmlformats.org/officeDocument/2006/relationships/image" Target="../media/image64.jpeg"/><Relationship Id="rId9" Type="http://schemas.openxmlformats.org/officeDocument/2006/relationships/image" Target="../media/image69.png"/><Relationship Id="rId14" Type="http://schemas.openxmlformats.org/officeDocument/2006/relationships/image" Target="../media/image74.png"/><Relationship Id="rId22" Type="http://schemas.openxmlformats.org/officeDocument/2006/relationships/image" Target="../media/image82.jpg"/><Relationship Id="rId27" Type="http://schemas.openxmlformats.org/officeDocument/2006/relationships/image" Target="../media/image87.gif"/><Relationship Id="rId30" Type="http://schemas.openxmlformats.org/officeDocument/2006/relationships/image" Target="../media/image9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0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6.png"/><Relationship Id="rId5" Type="http://schemas.openxmlformats.org/officeDocument/2006/relationships/image" Target="../media/image12.png"/><Relationship Id="rId10" Type="http://schemas.openxmlformats.org/officeDocument/2006/relationships/image" Target="../media/image100.png"/><Relationship Id="rId4" Type="http://schemas.openxmlformats.org/officeDocument/2006/relationships/image" Target="../media/image95.png"/><Relationship Id="rId9" Type="http://schemas.openxmlformats.org/officeDocument/2006/relationships/image" Target="../media/image9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8136904" cy="1656184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EUDAT</a:t>
            </a:r>
            <a:br>
              <a:rPr lang="it-IT" dirty="0" smtClean="0"/>
            </a:br>
            <a:r>
              <a:rPr lang="it-IT" dirty="0" smtClean="0"/>
              <a:t>Solutions </a:t>
            </a:r>
            <a:r>
              <a:rPr lang="it-IT" dirty="0"/>
              <a:t>for </a:t>
            </a:r>
            <a:r>
              <a:rPr lang="it-IT" dirty="0" err="1"/>
              <a:t>federated</a:t>
            </a:r>
            <a:r>
              <a:rPr lang="it-IT" dirty="0"/>
              <a:t> </a:t>
            </a:r>
            <a:r>
              <a:rPr lang="it-IT" dirty="0" err="1"/>
              <a:t>services</a:t>
            </a:r>
            <a:r>
              <a:rPr lang="it-IT" dirty="0"/>
              <a:t> management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779912" y="4437112"/>
            <a:ext cx="4930764" cy="1512168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latin typeface="Arial" pitchFamily="34" charset="0"/>
                <a:cs typeface="Arial" pitchFamily="34" charset="0"/>
              </a:rPr>
              <a:t>Johannes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Reetz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MPCDF</a:t>
            </a:r>
          </a:p>
          <a:p>
            <a:pPr algn="r"/>
            <a:r>
              <a:rPr lang="de-DE" dirty="0" smtClean="0">
                <a:latin typeface="Arial" pitchFamily="34" charset="0"/>
                <a:cs typeface="Arial" pitchFamily="34" charset="0"/>
              </a:rPr>
              <a:t>EUDAT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Operations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Coordinator</a:t>
            </a:r>
            <a:endParaRPr lang="de-DE" dirty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de-DE" dirty="0" smtClean="0">
                <a:latin typeface="Arial" pitchFamily="34" charset="0"/>
                <a:cs typeface="Arial" pitchFamily="34" charset="0"/>
              </a:rPr>
              <a:t>DI4R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Krakow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r"/>
            <a:r>
              <a:rPr lang="de-DE" dirty="0" smtClean="0">
                <a:latin typeface="Arial" pitchFamily="34" charset="0"/>
                <a:cs typeface="Arial" pitchFamily="34" charset="0"/>
              </a:rPr>
              <a:t>28-30 </a:t>
            </a:r>
            <a:r>
              <a:rPr lang="de-DE" dirty="0">
                <a:latin typeface="Arial" pitchFamily="34" charset="0"/>
                <a:cs typeface="Arial" pitchFamily="34" charset="0"/>
              </a:rPr>
              <a:t>September 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6340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CDI </a:t>
            </a:r>
            <a:r>
              <a:rPr lang="de-DE" dirty="0" err="1" smtClean="0"/>
              <a:t>Architecture</a:t>
            </a:r>
            <a:endParaRPr lang="en-US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285962" y="1268760"/>
            <a:ext cx="8606518" cy="5039997"/>
            <a:chOff x="266285" y="1124744"/>
            <a:chExt cx="8606518" cy="5039997"/>
          </a:xfrm>
        </p:grpSpPr>
        <p:pic>
          <p:nvPicPr>
            <p:cNvPr id="20" name="Picture 5" descr="CDI Architecture 3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6285" y="1124744"/>
              <a:ext cx="8606518" cy="5039997"/>
            </a:xfrm>
            <a:prstGeom prst="rect">
              <a:avLst/>
            </a:prstGeom>
          </p:spPr>
        </p:pic>
        <p:sp>
          <p:nvSpPr>
            <p:cNvPr id="3" name="Abgerundetes Rechteck 2"/>
            <p:cNvSpPr/>
            <p:nvPr/>
          </p:nvSpPr>
          <p:spPr>
            <a:xfrm>
              <a:off x="7596336" y="4869160"/>
              <a:ext cx="747216" cy="216024"/>
            </a:xfrm>
            <a:prstGeom prst="roundRect">
              <a:avLst/>
            </a:prstGeom>
            <a:solidFill>
              <a:srgbClr val="B66F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00" dirty="0" smtClean="0"/>
                <a:t>SPMT</a:t>
              </a:r>
              <a:endParaRPr lang="en-GB" sz="1400" dirty="0"/>
            </a:p>
          </p:txBody>
        </p:sp>
        <p:sp>
          <p:nvSpPr>
            <p:cNvPr id="4" name="Abgerundetes Rechteck 3"/>
            <p:cNvSpPr/>
            <p:nvPr/>
          </p:nvSpPr>
          <p:spPr>
            <a:xfrm>
              <a:off x="7596336" y="1772816"/>
              <a:ext cx="747216" cy="386184"/>
            </a:xfrm>
            <a:prstGeom prst="roundRect">
              <a:avLst/>
            </a:prstGeom>
            <a:solidFill>
              <a:srgbClr val="CC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900" dirty="0" smtClean="0"/>
                <a:t>Service </a:t>
              </a:r>
              <a:r>
                <a:rPr lang="de-DE" sz="900" dirty="0" err="1" smtClean="0"/>
                <a:t>Catalog</a:t>
              </a:r>
              <a:endParaRPr lang="en-GB" dirty="0"/>
            </a:p>
          </p:txBody>
        </p:sp>
        <p:sp>
          <p:nvSpPr>
            <p:cNvPr id="21" name="Abgerundetes Rechteck 20"/>
            <p:cNvSpPr/>
            <p:nvPr/>
          </p:nvSpPr>
          <p:spPr>
            <a:xfrm>
              <a:off x="5842000" y="1772816"/>
              <a:ext cx="787400" cy="386184"/>
            </a:xfrm>
            <a:prstGeom prst="roundRect">
              <a:avLst/>
            </a:prstGeom>
            <a:solidFill>
              <a:srgbClr val="CC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de-DE" sz="900" dirty="0" smtClean="0"/>
                <a:t>Projects, Resources, </a:t>
              </a:r>
              <a:r>
                <a:rPr lang="de-DE" sz="900" dirty="0" err="1" smtClean="0"/>
                <a:t>Configurations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00335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kr\projects\eudat\eudat2\templates\maps-partners-geographical-empty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5284" y="1"/>
            <a:ext cx="7938715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A664348-DC2E-4C46-A357-1ED243B754D0}" type="slidenum">
              <a:rPr lang="es-E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11</a:t>
            </a:fld>
            <a:endParaRPr lang="es-E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8" name="Oval 21"/>
          <p:cNvSpPr>
            <a:spLocks noChangeAspect="1" noChangeArrowheads="1"/>
          </p:cNvSpPr>
          <p:nvPr/>
        </p:nvSpPr>
        <p:spPr bwMode="auto">
          <a:xfrm rot="370817">
            <a:off x="7160278" y="1594716"/>
            <a:ext cx="196815" cy="124391"/>
          </a:xfrm>
          <a:prstGeom prst="flowChartMagneticDisk">
            <a:avLst/>
          </a:prstGeom>
          <a:solidFill>
            <a:schemeClr val="tx2"/>
          </a:solidFill>
          <a:ln w="6350">
            <a:solidFill>
              <a:schemeClr val="accent1"/>
            </a:solidFill>
            <a:round/>
            <a:headEnd/>
            <a:tailEnd/>
          </a:ln>
          <a:scene3d>
            <a:camera prst="orthographicFront">
              <a:rot lat="0" lon="0" rev="420000"/>
            </a:camera>
            <a:lightRig rig="threePt" dir="t"/>
          </a:scene3d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val 21"/>
          <p:cNvSpPr>
            <a:spLocks noChangeAspect="1" noChangeArrowheads="1"/>
          </p:cNvSpPr>
          <p:nvPr/>
        </p:nvSpPr>
        <p:spPr bwMode="auto">
          <a:xfrm rot="370817">
            <a:off x="4826671" y="3389327"/>
            <a:ext cx="196815" cy="124391"/>
          </a:xfrm>
          <a:prstGeom prst="flowChartMagneticDisk">
            <a:avLst/>
          </a:prstGeom>
          <a:solidFill>
            <a:schemeClr val="tx2"/>
          </a:solidFill>
          <a:ln w="6350">
            <a:solidFill>
              <a:schemeClr val="accent1"/>
            </a:solidFill>
            <a:round/>
            <a:headEnd/>
            <a:tailEnd/>
          </a:ln>
          <a:scene3d>
            <a:camera prst="orthographicFront">
              <a:rot lat="0" lon="0" rev="420000"/>
            </a:camera>
            <a:lightRig rig="threePt" dir="t"/>
          </a:scene3d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 sz="1800" b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3" name="Picture 7" descr="C:\Users\jkr\projects\eudat\logos\B2SAF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2276872"/>
            <a:ext cx="2031637" cy="30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C:\Users\jkr\projects\eudat\logos\B2STAGE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595" y="2636912"/>
            <a:ext cx="2029969" cy="31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itel 1"/>
          <p:cNvSpPr txBox="1">
            <a:spLocks/>
          </p:cNvSpPr>
          <p:nvPr/>
        </p:nvSpPr>
        <p:spPr>
          <a:xfrm>
            <a:off x="1371600" y="116558"/>
            <a:ext cx="7315200" cy="7921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endParaRPr lang="en-US" dirty="0" smtClean="0"/>
          </a:p>
        </p:txBody>
      </p:sp>
      <p:grpSp>
        <p:nvGrpSpPr>
          <p:cNvPr id="14" name="Gruppieren 13"/>
          <p:cNvGrpSpPr/>
          <p:nvPr/>
        </p:nvGrpSpPr>
        <p:grpSpPr>
          <a:xfrm>
            <a:off x="532848" y="3356992"/>
            <a:ext cx="4267752" cy="471045"/>
            <a:chOff x="532848" y="3356992"/>
            <a:chExt cx="4267752" cy="471045"/>
          </a:xfrm>
        </p:grpSpPr>
        <p:pic>
          <p:nvPicPr>
            <p:cNvPr id="5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532848" y="3506311"/>
              <a:ext cx="2071743" cy="321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Gekrümmte Verbindung 4"/>
            <p:cNvCxnSpPr>
              <a:stCxn id="56" idx="3"/>
              <a:endCxn id="90" idx="2"/>
            </p:cNvCxnSpPr>
            <p:nvPr/>
          </p:nvCxnSpPr>
          <p:spPr>
            <a:xfrm flipV="1">
              <a:off x="2604591" y="3418827"/>
              <a:ext cx="2118121" cy="248347"/>
            </a:xfrm>
            <a:prstGeom prst="curvedConnector3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Würfel 8"/>
            <p:cNvSpPr/>
            <p:nvPr/>
          </p:nvSpPr>
          <p:spPr>
            <a:xfrm>
              <a:off x="4572000" y="3356992"/>
              <a:ext cx="228600" cy="150362"/>
            </a:xfrm>
            <a:prstGeom prst="cub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83191" y="1354126"/>
            <a:ext cx="7360603" cy="4883186"/>
            <a:chOff x="83191" y="1404648"/>
            <a:chExt cx="7360603" cy="4883186"/>
          </a:xfrm>
        </p:grpSpPr>
        <p:sp>
          <p:nvSpPr>
            <p:cNvPr id="71" name="Würfel 70"/>
            <p:cNvSpPr/>
            <p:nvPr/>
          </p:nvSpPr>
          <p:spPr>
            <a:xfrm>
              <a:off x="83191" y="5999802"/>
              <a:ext cx="347232" cy="222370"/>
            </a:xfrm>
            <a:prstGeom prst="cub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extfeld 95"/>
            <p:cNvSpPr txBox="1"/>
            <p:nvPr/>
          </p:nvSpPr>
          <p:spPr>
            <a:xfrm>
              <a:off x="416098" y="5949280"/>
              <a:ext cx="39482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Operational, Central </a:t>
              </a:r>
              <a:r>
                <a:rPr lang="de-DE" sz="1600" dirty="0" err="1" smtClean="0"/>
                <a:t>and</a:t>
              </a:r>
              <a:r>
                <a:rPr lang="de-DE" sz="1600" dirty="0" smtClean="0"/>
                <a:t> Support </a:t>
              </a:r>
              <a:r>
                <a:rPr lang="de-DE" sz="1600" dirty="0" err="1" smtClean="0"/>
                <a:t>services</a:t>
              </a:r>
              <a:endParaRPr lang="de-DE" sz="1600" dirty="0"/>
            </a:p>
          </p:txBody>
        </p:sp>
        <p:grpSp>
          <p:nvGrpSpPr>
            <p:cNvPr id="10" name="Gruppieren 9"/>
            <p:cNvGrpSpPr/>
            <p:nvPr/>
          </p:nvGrpSpPr>
          <p:grpSpPr>
            <a:xfrm>
              <a:off x="5075606" y="1404648"/>
              <a:ext cx="2368188" cy="4369175"/>
              <a:chOff x="5075606" y="1404648"/>
              <a:chExt cx="2368188" cy="4369175"/>
            </a:xfrm>
          </p:grpSpPr>
          <p:sp>
            <p:nvSpPr>
              <p:cNvPr id="79" name="Würfel 78"/>
              <p:cNvSpPr/>
              <p:nvPr/>
            </p:nvSpPr>
            <p:spPr>
              <a:xfrm>
                <a:off x="5075606" y="4472130"/>
                <a:ext cx="188532" cy="130567"/>
              </a:xfrm>
              <a:prstGeom prst="cub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Würfel 87"/>
              <p:cNvSpPr/>
              <p:nvPr/>
            </p:nvSpPr>
            <p:spPr>
              <a:xfrm>
                <a:off x="5385341" y="3697471"/>
                <a:ext cx="188532" cy="130567"/>
              </a:xfrm>
              <a:prstGeom prst="cub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Würfel 94"/>
              <p:cNvSpPr/>
              <p:nvPr/>
            </p:nvSpPr>
            <p:spPr>
              <a:xfrm>
                <a:off x="7255262" y="1404648"/>
                <a:ext cx="188532" cy="130567"/>
              </a:xfrm>
              <a:prstGeom prst="cub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Würfel 96"/>
              <p:cNvSpPr/>
              <p:nvPr/>
            </p:nvSpPr>
            <p:spPr>
              <a:xfrm>
                <a:off x="7154154" y="5643256"/>
                <a:ext cx="188532" cy="130567"/>
              </a:xfrm>
              <a:prstGeom prst="cub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4" name="Gruppieren 103"/>
          <p:cNvGrpSpPr/>
          <p:nvPr/>
        </p:nvGrpSpPr>
        <p:grpSpPr>
          <a:xfrm>
            <a:off x="91575" y="1470131"/>
            <a:ext cx="7512188" cy="3721864"/>
            <a:chOff x="91575" y="1470131"/>
            <a:chExt cx="7512188" cy="3721864"/>
          </a:xfrm>
        </p:grpSpPr>
        <p:grpSp>
          <p:nvGrpSpPr>
            <p:cNvPr id="92" name="Gruppieren 91"/>
            <p:cNvGrpSpPr/>
            <p:nvPr/>
          </p:nvGrpSpPr>
          <p:grpSpPr>
            <a:xfrm>
              <a:off x="91575" y="4644425"/>
              <a:ext cx="3373583" cy="367053"/>
              <a:chOff x="1105231" y="1318958"/>
              <a:chExt cx="4028854" cy="367053"/>
            </a:xfrm>
          </p:grpSpPr>
          <p:sp>
            <p:nvSpPr>
              <p:cNvPr id="93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1105231" y="1410088"/>
                <a:ext cx="376443" cy="275923"/>
              </a:xfrm>
              <a:prstGeom prst="flowChartMagneticDisk">
                <a:avLst/>
              </a:prstGeom>
              <a:solidFill>
                <a:srgbClr val="B80819">
                  <a:alpha val="85882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" name="Textfeld 93"/>
              <p:cNvSpPr txBox="1"/>
              <p:nvPr/>
            </p:nvSpPr>
            <p:spPr>
              <a:xfrm>
                <a:off x="1527740" y="1318958"/>
                <a:ext cx="360634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 err="1" smtClean="0"/>
                  <a:t>Thematic</a:t>
                </a:r>
                <a:r>
                  <a:rPr lang="de-DE" sz="1600" dirty="0" smtClean="0"/>
                  <a:t> Service Providers </a:t>
                </a:r>
                <a:endParaRPr lang="de-DE" sz="1600" dirty="0"/>
              </a:p>
            </p:txBody>
          </p:sp>
        </p:grpSp>
        <p:grpSp>
          <p:nvGrpSpPr>
            <p:cNvPr id="103" name="Gruppieren 102"/>
            <p:cNvGrpSpPr/>
            <p:nvPr/>
          </p:nvGrpSpPr>
          <p:grpSpPr>
            <a:xfrm>
              <a:off x="3620877" y="1470131"/>
              <a:ext cx="3982886" cy="3721864"/>
              <a:chOff x="3620877" y="1470131"/>
              <a:chExt cx="3982886" cy="3721864"/>
            </a:xfrm>
          </p:grpSpPr>
          <p:sp>
            <p:nvSpPr>
              <p:cNvPr id="59" name="Oval 21"/>
              <p:cNvSpPr>
                <a:spLocks noChangeAspect="1" noChangeArrowheads="1"/>
              </p:cNvSpPr>
              <p:nvPr/>
            </p:nvSpPr>
            <p:spPr bwMode="auto">
              <a:xfrm rot="450274">
                <a:off x="5126366" y="2938479"/>
                <a:ext cx="185185" cy="112917"/>
              </a:xfrm>
              <a:prstGeom prst="flowChartMagneticDisk">
                <a:avLst/>
              </a:prstGeom>
              <a:solidFill>
                <a:srgbClr val="B80819">
                  <a:alpha val="86000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5638281" y="5048603"/>
                <a:ext cx="203795" cy="124262"/>
              </a:xfrm>
              <a:prstGeom prst="flowChartMagneticDisk">
                <a:avLst/>
              </a:prstGeom>
              <a:solidFill>
                <a:srgbClr val="B80819">
                  <a:alpha val="85882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3743634" y="5062792"/>
                <a:ext cx="211902" cy="129203"/>
              </a:xfrm>
              <a:prstGeom prst="flowChartMagneticDisk">
                <a:avLst/>
              </a:prstGeom>
              <a:solidFill>
                <a:srgbClr val="C13424">
                  <a:alpha val="85490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4084409" y="3902500"/>
                <a:ext cx="212134" cy="129346"/>
              </a:xfrm>
              <a:prstGeom prst="flowChartMagneticDisk">
                <a:avLst/>
              </a:prstGeom>
              <a:solidFill>
                <a:srgbClr val="B80819">
                  <a:alpha val="85882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4641598" y="3160716"/>
                <a:ext cx="187240" cy="114167"/>
              </a:xfrm>
              <a:prstGeom prst="flowChartMagneticDisk">
                <a:avLst/>
              </a:prstGeom>
              <a:solidFill>
                <a:srgbClr val="B80819">
                  <a:alpha val="85882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5941919" y="3516039"/>
                <a:ext cx="186888" cy="113953"/>
              </a:xfrm>
              <a:prstGeom prst="flowChartMagneticDisk">
                <a:avLst/>
              </a:prstGeom>
              <a:solidFill>
                <a:srgbClr val="B80819">
                  <a:alpha val="85882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6054591" y="1753048"/>
                <a:ext cx="198327" cy="120929"/>
              </a:xfrm>
              <a:prstGeom prst="flowChartMagneticDisk">
                <a:avLst/>
              </a:prstGeom>
              <a:solidFill>
                <a:srgbClr val="C000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4672519" y="2866811"/>
                <a:ext cx="187240" cy="114167"/>
              </a:xfrm>
              <a:prstGeom prst="flowChartMagneticDisk">
                <a:avLst/>
              </a:prstGeom>
              <a:solidFill>
                <a:srgbClr val="B80819">
                  <a:alpha val="85882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3620877" y="3016956"/>
                <a:ext cx="176052" cy="107345"/>
              </a:xfrm>
              <a:prstGeom prst="flowChartMagneticDisk">
                <a:avLst/>
              </a:prstGeom>
              <a:solidFill>
                <a:srgbClr val="B80819">
                  <a:alpha val="85882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5081197" y="3771062"/>
                <a:ext cx="186888" cy="113953"/>
              </a:xfrm>
              <a:prstGeom prst="flowChartMagneticDisk">
                <a:avLst/>
              </a:prstGeom>
              <a:solidFill>
                <a:srgbClr val="B80819">
                  <a:alpha val="85882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3659443" y="3209001"/>
                <a:ext cx="176052" cy="107345"/>
              </a:xfrm>
              <a:prstGeom prst="flowChartMagneticDisk">
                <a:avLst/>
              </a:prstGeom>
              <a:solidFill>
                <a:srgbClr val="B80819">
                  <a:alpha val="85882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6665498" y="4431334"/>
                <a:ext cx="176052" cy="107345"/>
              </a:xfrm>
              <a:prstGeom prst="flowChartMagneticDisk">
                <a:avLst/>
              </a:prstGeom>
              <a:solidFill>
                <a:srgbClr val="B80819">
                  <a:alpha val="85882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7391629" y="1470131"/>
                <a:ext cx="212134" cy="129346"/>
              </a:xfrm>
              <a:prstGeom prst="flowChartMagneticDisk">
                <a:avLst/>
              </a:prstGeom>
              <a:solidFill>
                <a:srgbClr val="B80819">
                  <a:alpha val="85882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08" name="Gruppieren 107"/>
          <p:cNvGrpSpPr/>
          <p:nvPr/>
        </p:nvGrpSpPr>
        <p:grpSpPr>
          <a:xfrm>
            <a:off x="92334" y="1531033"/>
            <a:ext cx="7391357" cy="4322607"/>
            <a:chOff x="92334" y="1531033"/>
            <a:chExt cx="7391357" cy="4322607"/>
          </a:xfrm>
        </p:grpSpPr>
        <p:grpSp>
          <p:nvGrpSpPr>
            <p:cNvPr id="57" name="Gruppieren 56"/>
            <p:cNvGrpSpPr/>
            <p:nvPr/>
          </p:nvGrpSpPr>
          <p:grpSpPr>
            <a:xfrm>
              <a:off x="92334" y="5373216"/>
              <a:ext cx="3644960" cy="338554"/>
              <a:chOff x="446486" y="6352437"/>
              <a:chExt cx="3838293" cy="338554"/>
            </a:xfrm>
          </p:grpSpPr>
          <p:sp>
            <p:nvSpPr>
              <p:cNvPr id="73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446486" y="6391658"/>
                <a:ext cx="335761" cy="290258"/>
              </a:xfrm>
              <a:prstGeom prst="flowChartMagneticDisk">
                <a:avLst/>
              </a:prstGeom>
              <a:solidFill>
                <a:srgbClr val="002B9D">
                  <a:alpha val="86000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" name="Textfeld 73"/>
              <p:cNvSpPr txBox="1"/>
              <p:nvPr/>
            </p:nvSpPr>
            <p:spPr>
              <a:xfrm>
                <a:off x="818372" y="6352437"/>
                <a:ext cx="346640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 err="1" smtClean="0"/>
                  <a:t>Generic</a:t>
                </a:r>
                <a:r>
                  <a:rPr lang="de-DE" sz="1600" dirty="0" smtClean="0"/>
                  <a:t> Service Providers</a:t>
                </a:r>
                <a:endParaRPr lang="de-DE" sz="1600" dirty="0"/>
              </a:p>
            </p:txBody>
          </p:sp>
        </p:grpSp>
        <p:grpSp>
          <p:nvGrpSpPr>
            <p:cNvPr id="107" name="Gruppieren 106"/>
            <p:cNvGrpSpPr/>
            <p:nvPr/>
          </p:nvGrpSpPr>
          <p:grpSpPr>
            <a:xfrm>
              <a:off x="3269090" y="1531033"/>
              <a:ext cx="4214601" cy="4322607"/>
              <a:chOff x="3269090" y="1531033"/>
              <a:chExt cx="4214601" cy="4322607"/>
            </a:xfrm>
          </p:grpSpPr>
          <p:sp>
            <p:nvSpPr>
              <p:cNvPr id="75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6101480" y="1848360"/>
                <a:ext cx="196815" cy="124391"/>
              </a:xfrm>
              <a:prstGeom prst="flowChartMagneticDisk">
                <a:avLst/>
              </a:prstGeom>
              <a:solidFill>
                <a:schemeClr val="accent1">
                  <a:lumMod val="50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3269090" y="2317051"/>
                <a:ext cx="196815" cy="124391"/>
              </a:xfrm>
              <a:prstGeom prst="flowChartMagneticDisk">
                <a:avLst/>
              </a:prstGeom>
              <a:solidFill>
                <a:schemeClr val="accent1">
                  <a:lumMod val="50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3471282" y="3155384"/>
                <a:ext cx="196815" cy="124391"/>
              </a:xfrm>
              <a:prstGeom prst="flowChartMagneticDisk">
                <a:avLst/>
              </a:prstGeom>
              <a:solidFill>
                <a:schemeClr val="accent1">
                  <a:lumMod val="50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3660301" y="5169269"/>
                <a:ext cx="196815" cy="124391"/>
              </a:xfrm>
              <a:prstGeom prst="flowChartMagneticDisk">
                <a:avLst/>
              </a:prstGeom>
              <a:solidFill>
                <a:schemeClr val="accent1">
                  <a:lumMod val="50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5212821" y="1722732"/>
                <a:ext cx="196815" cy="124391"/>
              </a:xfrm>
              <a:prstGeom prst="flowChartMagneticDisk">
                <a:avLst/>
              </a:prstGeom>
              <a:solidFill>
                <a:schemeClr val="accent1">
                  <a:lumMod val="50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4098767" y="4638017"/>
                <a:ext cx="200252" cy="126563"/>
              </a:xfrm>
              <a:prstGeom prst="flowChartMagneticDisk">
                <a:avLst/>
              </a:prstGeom>
              <a:solidFill>
                <a:schemeClr val="accent1">
                  <a:lumMod val="50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5296821" y="4485647"/>
                <a:ext cx="196815" cy="124391"/>
              </a:xfrm>
              <a:prstGeom prst="flowChartMagneticDisk">
                <a:avLst/>
              </a:prstGeom>
              <a:solidFill>
                <a:schemeClr val="accent1">
                  <a:lumMod val="50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5340090" y="3793430"/>
                <a:ext cx="217523" cy="137479"/>
              </a:xfrm>
              <a:prstGeom prst="flowChartMagneticDisk">
                <a:avLst/>
              </a:prstGeom>
              <a:solidFill>
                <a:schemeClr val="accent1">
                  <a:lumMod val="50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6244818" y="3145792"/>
                <a:ext cx="196815" cy="124391"/>
              </a:xfrm>
              <a:prstGeom prst="flowChartMagneticDisk">
                <a:avLst/>
              </a:prstGeom>
              <a:solidFill>
                <a:schemeClr val="accent1">
                  <a:lumMod val="50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4977199" y="3656726"/>
                <a:ext cx="196815" cy="124391"/>
              </a:xfrm>
              <a:prstGeom prst="flowChartMagneticDisk">
                <a:avLst/>
              </a:prstGeom>
              <a:solidFill>
                <a:schemeClr val="accent1">
                  <a:lumMod val="50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4722140" y="3367225"/>
                <a:ext cx="196815" cy="124391"/>
              </a:xfrm>
              <a:prstGeom prst="flowChartMagneticDisk">
                <a:avLst/>
              </a:prstGeom>
              <a:solidFill>
                <a:schemeClr val="accent1">
                  <a:lumMod val="50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1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7286876" y="1531033"/>
                <a:ext cx="196815" cy="124391"/>
              </a:xfrm>
              <a:prstGeom prst="flowChartMagneticDisk">
                <a:avLst/>
              </a:prstGeom>
              <a:solidFill>
                <a:schemeClr val="accent1">
                  <a:lumMod val="50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4444345" y="2976509"/>
                <a:ext cx="196815" cy="124391"/>
              </a:xfrm>
              <a:prstGeom prst="flowChartMagneticDisk">
                <a:avLst/>
              </a:prstGeom>
              <a:solidFill>
                <a:schemeClr val="accent1">
                  <a:lumMod val="50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2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7286875" y="5729249"/>
                <a:ext cx="196815" cy="124391"/>
              </a:xfrm>
              <a:prstGeom prst="flowChartMagneticDisk">
                <a:avLst/>
              </a:prstGeom>
              <a:solidFill>
                <a:schemeClr val="accent1">
                  <a:lumMod val="50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01" name="Würfel 100"/>
          <p:cNvSpPr/>
          <p:nvPr/>
        </p:nvSpPr>
        <p:spPr>
          <a:xfrm>
            <a:off x="4364380" y="2882818"/>
            <a:ext cx="228600" cy="150362"/>
          </a:xfrm>
          <a:prstGeom prst="cub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/>
          <p:cNvSpPr txBox="1"/>
          <p:nvPr/>
        </p:nvSpPr>
        <p:spPr>
          <a:xfrm>
            <a:off x="1833799" y="4130245"/>
            <a:ext cx="922661" cy="224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providing </a:t>
            </a:r>
            <a:r>
              <a:rPr lang="en-US" sz="1000" dirty="0" smtClean="0">
                <a:solidFill>
                  <a:schemeClr val="bg1"/>
                </a:solidFill>
              </a:rPr>
              <a:t>PIDs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2" name="Würfel 101"/>
          <p:cNvSpPr/>
          <p:nvPr/>
        </p:nvSpPr>
        <p:spPr>
          <a:xfrm>
            <a:off x="5940152" y="1628800"/>
            <a:ext cx="228600" cy="150362"/>
          </a:xfrm>
          <a:prstGeom prst="cub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Würfel 109"/>
          <p:cNvSpPr/>
          <p:nvPr/>
        </p:nvSpPr>
        <p:spPr>
          <a:xfrm>
            <a:off x="5063480" y="2996952"/>
            <a:ext cx="228600" cy="150362"/>
          </a:xfrm>
          <a:prstGeom prst="cub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Würfel 110"/>
          <p:cNvSpPr/>
          <p:nvPr/>
        </p:nvSpPr>
        <p:spPr>
          <a:xfrm>
            <a:off x="5495528" y="3854702"/>
            <a:ext cx="228600" cy="150362"/>
          </a:xfrm>
          <a:prstGeom prst="cub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Würfel 111"/>
          <p:cNvSpPr/>
          <p:nvPr/>
        </p:nvSpPr>
        <p:spPr>
          <a:xfrm>
            <a:off x="3911352" y="5078838"/>
            <a:ext cx="228600" cy="150362"/>
          </a:xfrm>
          <a:prstGeom prst="cub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Würfel 122"/>
          <p:cNvSpPr/>
          <p:nvPr/>
        </p:nvSpPr>
        <p:spPr>
          <a:xfrm>
            <a:off x="5364088" y="4574782"/>
            <a:ext cx="228600" cy="150362"/>
          </a:xfrm>
          <a:prstGeom prst="cub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Würfel 125"/>
          <p:cNvSpPr/>
          <p:nvPr/>
        </p:nvSpPr>
        <p:spPr>
          <a:xfrm>
            <a:off x="7120928" y="5692414"/>
            <a:ext cx="228600" cy="150362"/>
          </a:xfrm>
          <a:prstGeom prst="cub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uppieren 25"/>
          <p:cNvGrpSpPr/>
          <p:nvPr/>
        </p:nvGrpSpPr>
        <p:grpSpPr>
          <a:xfrm>
            <a:off x="533169" y="1196752"/>
            <a:ext cx="6845419" cy="2294503"/>
            <a:chOff x="533169" y="1196752"/>
            <a:chExt cx="6845419" cy="2294503"/>
          </a:xfrm>
        </p:grpSpPr>
        <p:pic>
          <p:nvPicPr>
            <p:cNvPr id="50" name="Picture 4" descr="C:\Users\jkr\projects\eudat\logos\B2DROP-O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169" y="1916832"/>
              <a:ext cx="2022607" cy="311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6" descr="C:\Users\jkr\projects\eudat\logos\B2FIND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50" y="1559634"/>
              <a:ext cx="2029000" cy="311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5" descr="C:\Users\jkr\projects\eudat\logos\B2SHARE.pn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584" y="1196752"/>
              <a:ext cx="2019980" cy="308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1" name="Gerade Verbindung mit Pfeil 90"/>
            <p:cNvCxnSpPr>
              <a:stCxn id="51" idx="3"/>
              <a:endCxn id="81" idx="3"/>
            </p:cNvCxnSpPr>
            <p:nvPr/>
          </p:nvCxnSpPr>
          <p:spPr>
            <a:xfrm>
              <a:off x="2553564" y="1350876"/>
              <a:ext cx="4825024" cy="3041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 Verbindung mit Pfeil 99"/>
            <p:cNvCxnSpPr>
              <a:stCxn id="50" idx="3"/>
              <a:endCxn id="90" idx="3"/>
            </p:cNvCxnSpPr>
            <p:nvPr/>
          </p:nvCxnSpPr>
          <p:spPr>
            <a:xfrm>
              <a:off x="2555776" y="2072567"/>
              <a:ext cx="2258076" cy="14186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mit Pfeil 108"/>
            <p:cNvCxnSpPr>
              <a:stCxn id="52" idx="3"/>
              <a:endCxn id="110" idx="1"/>
            </p:cNvCxnSpPr>
            <p:nvPr/>
          </p:nvCxnSpPr>
          <p:spPr>
            <a:xfrm>
              <a:off x="2568750" y="1715167"/>
              <a:ext cx="2590235" cy="13193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itel 1"/>
          <p:cNvSpPr txBox="1">
            <a:spLocks/>
          </p:cNvSpPr>
          <p:nvPr/>
        </p:nvSpPr>
        <p:spPr>
          <a:xfrm>
            <a:off x="1371600" y="274638"/>
            <a:ext cx="7315200" cy="7921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Collaborative Data Infrastructure</a:t>
            </a:r>
          </a:p>
        </p:txBody>
      </p:sp>
      <p:grpSp>
        <p:nvGrpSpPr>
          <p:cNvPr id="25" name="Gruppieren 24"/>
          <p:cNvGrpSpPr/>
          <p:nvPr/>
        </p:nvGrpSpPr>
        <p:grpSpPr>
          <a:xfrm>
            <a:off x="534558" y="1722776"/>
            <a:ext cx="6697541" cy="3902600"/>
            <a:chOff x="534558" y="1722776"/>
            <a:chExt cx="6697541" cy="3902600"/>
          </a:xfrm>
        </p:grpSpPr>
        <p:grpSp>
          <p:nvGrpSpPr>
            <p:cNvPr id="19" name="Gruppieren 18"/>
            <p:cNvGrpSpPr/>
            <p:nvPr/>
          </p:nvGrpSpPr>
          <p:grpSpPr>
            <a:xfrm>
              <a:off x="2604591" y="1722776"/>
              <a:ext cx="4627508" cy="3902600"/>
              <a:chOff x="2604591" y="1722776"/>
              <a:chExt cx="4627508" cy="3902600"/>
            </a:xfrm>
          </p:grpSpPr>
          <p:cxnSp>
            <p:nvCxnSpPr>
              <p:cNvPr id="16" name="Gekrümmte Verbindung 15"/>
              <p:cNvCxnSpPr>
                <a:stCxn id="22530" idx="3"/>
                <a:endCxn id="112" idx="1"/>
              </p:cNvCxnSpPr>
              <p:nvPr/>
            </p:nvCxnSpPr>
            <p:spPr>
              <a:xfrm>
                <a:off x="2604591" y="4113460"/>
                <a:ext cx="1402266" cy="1002969"/>
              </a:xfrm>
              <a:prstGeom prst="curvedConnector2">
                <a:avLst/>
              </a:prstGeom>
              <a:ln>
                <a:prstDash val="dash"/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Gekrümmte Verbindung 117"/>
              <p:cNvCxnSpPr>
                <a:stCxn id="22530" idx="3"/>
                <a:endCxn id="111" idx="2"/>
              </p:cNvCxnSpPr>
              <p:nvPr/>
            </p:nvCxnSpPr>
            <p:spPr>
              <a:xfrm flipV="1">
                <a:off x="2604591" y="3948678"/>
                <a:ext cx="2890937" cy="164782"/>
              </a:xfrm>
              <a:prstGeom prst="curvedConnector3">
                <a:avLst>
                  <a:gd name="adj1" fmla="val 50000"/>
                </a:avLst>
              </a:prstGeom>
              <a:ln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Gekrümmte Verbindung 118"/>
              <p:cNvCxnSpPr>
                <a:stCxn id="22530" idx="3"/>
                <a:endCxn id="110" idx="3"/>
              </p:cNvCxnSpPr>
              <p:nvPr/>
            </p:nvCxnSpPr>
            <p:spPr>
              <a:xfrm flipV="1">
                <a:off x="2604591" y="3147314"/>
                <a:ext cx="2554394" cy="966146"/>
              </a:xfrm>
              <a:prstGeom prst="curvedConnector2">
                <a:avLst/>
              </a:prstGeom>
              <a:ln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Gekrümmte Verbindung 120"/>
              <p:cNvCxnSpPr>
                <a:stCxn id="22530" idx="3"/>
                <a:endCxn id="102" idx="2"/>
              </p:cNvCxnSpPr>
              <p:nvPr/>
            </p:nvCxnSpPr>
            <p:spPr>
              <a:xfrm flipV="1">
                <a:off x="2604591" y="1722776"/>
                <a:ext cx="3335561" cy="2390684"/>
              </a:xfrm>
              <a:prstGeom prst="curvedConnector3">
                <a:avLst>
                  <a:gd name="adj1" fmla="val 50000"/>
                </a:avLst>
              </a:prstGeom>
              <a:ln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Gekrümmte Verbindung 121"/>
              <p:cNvCxnSpPr>
                <a:endCxn id="101" idx="2"/>
              </p:cNvCxnSpPr>
              <p:nvPr/>
            </p:nvCxnSpPr>
            <p:spPr>
              <a:xfrm flipV="1">
                <a:off x="2604591" y="2976794"/>
                <a:ext cx="1759789" cy="1098648"/>
              </a:xfrm>
              <a:prstGeom prst="curvedConnector3">
                <a:avLst>
                  <a:gd name="adj1" fmla="val 50000"/>
                </a:avLst>
              </a:prstGeom>
              <a:ln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Gekrümmte Verbindung 119"/>
              <p:cNvCxnSpPr>
                <a:stCxn id="22530" idx="3"/>
                <a:endCxn id="97" idx="1"/>
              </p:cNvCxnSpPr>
              <p:nvPr/>
            </p:nvCxnSpPr>
            <p:spPr>
              <a:xfrm>
                <a:off x="2604591" y="4113460"/>
                <a:ext cx="4627508" cy="1511916"/>
              </a:xfrm>
              <a:prstGeom prst="curvedConnector2">
                <a:avLst/>
              </a:prstGeom>
              <a:ln>
                <a:prstDash val="dash"/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2530" name="Picture 2" descr="C:\Users\jkr\projects\eudat\logos\B2HANDLE ORIGINAL NO PAYOFF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558" y="3861048"/>
              <a:ext cx="2070033" cy="504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6570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jkr\projects\eudat\eudat2\meetings\20151028-EUDAT2020-review\Bild5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15" t="7170" r="11922" b="19478"/>
          <a:stretch/>
        </p:blipFill>
        <p:spPr bwMode="auto">
          <a:xfrm>
            <a:off x="1981474" y="1862368"/>
            <a:ext cx="4927989" cy="432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Ellipse 44"/>
          <p:cNvSpPr/>
          <p:nvPr/>
        </p:nvSpPr>
        <p:spPr>
          <a:xfrm>
            <a:off x="35496" y="1347858"/>
            <a:ext cx="3528392" cy="1235295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2000" b="1" dirty="0" smtClean="0"/>
              <a:t>Data Project </a:t>
            </a:r>
            <a:r>
              <a:rPr lang="de-DE" sz="2000" b="1" dirty="0" err="1" smtClean="0"/>
              <a:t>Consultancy</a:t>
            </a:r>
            <a:r>
              <a:rPr lang="de-DE" sz="2000" b="1" dirty="0" smtClean="0"/>
              <a:t> &amp; </a:t>
            </a:r>
            <a:r>
              <a:rPr lang="de-DE" sz="2000" b="1" dirty="0" err="1" smtClean="0"/>
              <a:t>Enabling</a:t>
            </a:r>
            <a:endParaRPr lang="de-DE" sz="2000" dirty="0" smtClean="0"/>
          </a:p>
        </p:txBody>
      </p:sp>
      <p:sp>
        <p:nvSpPr>
          <p:cNvPr id="7" name="Ellipse 6"/>
          <p:cNvSpPr/>
          <p:nvPr/>
        </p:nvSpPr>
        <p:spPr>
          <a:xfrm>
            <a:off x="3923927" y="1347858"/>
            <a:ext cx="3168353" cy="99217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b="1" dirty="0" smtClean="0"/>
              <a:t>Helpdesk &amp;</a:t>
            </a:r>
            <a:r>
              <a:rPr lang="de-DE" b="1" dirty="0"/>
              <a:t> </a:t>
            </a:r>
            <a:r>
              <a:rPr lang="de-DE" b="1" dirty="0" smtClean="0"/>
              <a:t>Support</a:t>
            </a:r>
            <a:endParaRPr lang="de-DE" b="1" dirty="0"/>
          </a:p>
        </p:txBody>
      </p:sp>
      <p:sp>
        <p:nvSpPr>
          <p:cNvPr id="9" name="Ellipse 8"/>
          <p:cNvSpPr/>
          <p:nvPr/>
        </p:nvSpPr>
        <p:spPr>
          <a:xfrm>
            <a:off x="6475689" y="3246923"/>
            <a:ext cx="2385309" cy="9585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/>
              <a:t>Security</a:t>
            </a:r>
            <a:endParaRPr lang="en-US" b="1" dirty="0"/>
          </a:p>
        </p:txBody>
      </p:sp>
      <p:sp>
        <p:nvSpPr>
          <p:cNvPr id="67" name="Abgerundetes Rechteck 66"/>
          <p:cNvSpPr/>
          <p:nvPr/>
        </p:nvSpPr>
        <p:spPr>
          <a:xfrm>
            <a:off x="6300192" y="2636912"/>
            <a:ext cx="2736304" cy="775321"/>
          </a:xfrm>
          <a:prstGeom prst="roundRect">
            <a:avLst/>
          </a:prstGeom>
          <a:solidFill>
            <a:srgbClr val="FFFF00">
              <a:alpha val="71000"/>
            </a:srgbClr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 smtClean="0">
                <a:solidFill>
                  <a:schemeClr val="tx1"/>
                </a:solidFill>
              </a:rPr>
              <a:t>EUDAT Security Officer</a:t>
            </a:r>
            <a:br>
              <a:rPr lang="de-DE" sz="1600" b="1" dirty="0" smtClean="0">
                <a:solidFill>
                  <a:schemeClr val="tx1"/>
                </a:solidFill>
              </a:rPr>
            </a:br>
            <a:r>
              <a:rPr lang="de-DE" sz="1600" b="1" dirty="0" smtClean="0">
                <a:solidFill>
                  <a:schemeClr val="tx1"/>
                </a:solidFill>
              </a:rPr>
              <a:t>Security Team, CSIRT</a:t>
            </a:r>
          </a:p>
          <a:p>
            <a:pPr algn="ctr"/>
            <a:r>
              <a:rPr lang="de-DE" sz="1600" b="1" dirty="0" err="1" smtClean="0">
                <a:solidFill>
                  <a:srgbClr val="FF0000"/>
                </a:solidFill>
              </a:rPr>
              <a:t>Urpo</a:t>
            </a:r>
            <a:r>
              <a:rPr lang="de-DE" sz="1600" b="1" dirty="0" smtClean="0">
                <a:solidFill>
                  <a:srgbClr val="FF0000"/>
                </a:solidFill>
              </a:rPr>
              <a:t> Kaila, CSC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9" name="Title 1"/>
          <p:cNvSpPr>
            <a:spLocks noGrp="1"/>
          </p:cNvSpPr>
          <p:nvPr/>
        </p:nvSpPr>
        <p:spPr>
          <a:xfrm>
            <a:off x="755576" y="97761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C1342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         </a:t>
            </a:r>
            <a:endParaRPr lang="en-US"/>
          </a:p>
        </p:txBody>
      </p:sp>
      <p:sp>
        <p:nvSpPr>
          <p:cNvPr id="41" name="Ellipse 40"/>
          <p:cNvSpPr/>
          <p:nvPr/>
        </p:nvSpPr>
        <p:spPr>
          <a:xfrm>
            <a:off x="6300192" y="5383493"/>
            <a:ext cx="2160240" cy="116416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b="1" dirty="0" smtClean="0"/>
              <a:t>Operational Tools &amp; Services</a:t>
            </a:r>
            <a:endParaRPr lang="de-DE" b="1" dirty="0"/>
          </a:p>
        </p:txBody>
      </p:sp>
      <p:sp>
        <p:nvSpPr>
          <p:cNvPr id="51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EUDAT Federated Operations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 lvl="0"/>
            <a:fld id="{86CB4B4D-7CA3-9044-876B-883B54F8677D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30664" y="4205471"/>
            <a:ext cx="3297363" cy="1480140"/>
            <a:chOff x="3491880" y="3291808"/>
            <a:chExt cx="3297363" cy="1462886"/>
          </a:xfrm>
        </p:grpSpPr>
        <p:sp>
          <p:nvSpPr>
            <p:cNvPr id="27" name="Rechteck 26"/>
            <p:cNvSpPr/>
            <p:nvPr/>
          </p:nvSpPr>
          <p:spPr>
            <a:xfrm>
              <a:off x="3491880" y="3291808"/>
              <a:ext cx="2617144" cy="1462886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68" name="Wolke 67"/>
            <p:cNvSpPr/>
            <p:nvPr/>
          </p:nvSpPr>
          <p:spPr>
            <a:xfrm>
              <a:off x="3563887" y="3374849"/>
              <a:ext cx="1800201" cy="1250815"/>
            </a:xfrm>
            <a:prstGeom prst="cloud">
              <a:avLst/>
            </a:prstGeom>
            <a:solidFill>
              <a:srgbClr val="F7F7F7"/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113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7" y="3363816"/>
              <a:ext cx="622611" cy="353216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19499988" lon="21599986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feld 31"/>
            <p:cNvSpPr txBox="1"/>
            <p:nvPr/>
          </p:nvSpPr>
          <p:spPr>
            <a:xfrm>
              <a:off x="4223050" y="3374849"/>
              <a:ext cx="18859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>
                  <a:solidFill>
                    <a:schemeClr val="tx2"/>
                  </a:solidFill>
                  <a:latin typeface="+mj-lt"/>
                  <a:cs typeface="Arial" pitchFamily="34" charset="0"/>
                </a:rPr>
                <a:t>Network, </a:t>
              </a:r>
              <a:r>
                <a:rPr lang="de-DE" sz="1200" b="1" dirty="0" err="1" smtClean="0">
                  <a:solidFill>
                    <a:schemeClr val="tx2"/>
                  </a:solidFill>
                  <a:latin typeface="+mj-lt"/>
                  <a:cs typeface="Arial" pitchFamily="34" charset="0"/>
                </a:rPr>
                <a:t>Configuration</a:t>
              </a:r>
              <a:endParaRPr lang="en-US" sz="1200" b="1" dirty="0" smtClean="0">
                <a:solidFill>
                  <a:schemeClr val="tx2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4216792" y="3553462"/>
              <a:ext cx="2572451" cy="821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2075" indent="-92075">
                <a:buFont typeface="Arial" panose="020B0604020202020204" pitchFamily="34" charset="0"/>
                <a:buChar char="•"/>
              </a:pPr>
              <a:r>
                <a:rPr lang="de-DE" sz="1200" b="1" dirty="0" err="1" smtClean="0">
                  <a:solidFill>
                    <a:schemeClr val="tx2"/>
                  </a:solidFill>
                  <a:latin typeface="+mj-lt"/>
                  <a:cs typeface="Arial" pitchFamily="34" charset="0"/>
                </a:rPr>
                <a:t>Compute</a:t>
              </a:r>
              <a:r>
                <a:rPr lang="de-DE" sz="1200" b="1" dirty="0" smtClean="0">
                  <a:solidFill>
                    <a:schemeClr val="tx2"/>
                  </a:solidFill>
                  <a:latin typeface="+mj-lt"/>
                  <a:cs typeface="Arial" pitchFamily="34" charset="0"/>
                </a:rPr>
                <a:t> Resources</a:t>
              </a:r>
            </a:p>
            <a:p>
              <a:pPr marL="92075" indent="-92075">
                <a:buFont typeface="Arial" panose="020B0604020202020204" pitchFamily="34" charset="0"/>
                <a:buChar char="•"/>
              </a:pPr>
              <a:r>
                <a:rPr lang="de-DE" sz="1200" b="1" dirty="0" smtClean="0">
                  <a:solidFill>
                    <a:schemeClr val="tx2"/>
                  </a:solidFill>
                  <a:latin typeface="+mj-lt"/>
                  <a:cs typeface="Arial" pitchFamily="34" charset="0"/>
                </a:rPr>
                <a:t>Service Hosting,</a:t>
              </a:r>
              <a:br>
                <a:rPr lang="de-DE" sz="1200" b="1" dirty="0" smtClean="0">
                  <a:solidFill>
                    <a:schemeClr val="tx2"/>
                  </a:solidFill>
                  <a:latin typeface="+mj-lt"/>
                  <a:cs typeface="Arial" pitchFamily="34" charset="0"/>
                </a:rPr>
              </a:br>
              <a:r>
                <a:rPr lang="de-DE" sz="1200" b="1" dirty="0" smtClean="0">
                  <a:solidFill>
                    <a:schemeClr val="tx2"/>
                  </a:solidFill>
                  <a:latin typeface="+mj-lt"/>
                  <a:cs typeface="Arial" pitchFamily="34" charset="0"/>
                </a:rPr>
                <a:t>Service on Demand</a:t>
              </a:r>
              <a:endParaRPr lang="de-DE" sz="1200" b="1" dirty="0">
                <a:solidFill>
                  <a:schemeClr val="tx2"/>
                </a:solidFill>
                <a:latin typeface="+mj-lt"/>
                <a:cs typeface="Arial" pitchFamily="34" charset="0"/>
              </a:endParaRPr>
            </a:p>
            <a:p>
              <a:pPr marL="92075" indent="-92075">
                <a:buFont typeface="Arial" panose="020B0604020202020204" pitchFamily="34" charset="0"/>
                <a:buChar char="•"/>
              </a:pPr>
              <a:r>
                <a:rPr lang="en-US" sz="1200" b="1" dirty="0" smtClean="0">
                  <a:solidFill>
                    <a:schemeClr val="tx2"/>
                  </a:solidFill>
                  <a:latin typeface="+mj-lt"/>
                  <a:cs typeface="Arial" pitchFamily="34" charset="0"/>
                </a:rPr>
                <a:t>Service Deployment</a:t>
              </a: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312443" y="4267730"/>
              <a:ext cx="17775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>
                  <a:solidFill>
                    <a:schemeClr val="tx2"/>
                  </a:solidFill>
                  <a:latin typeface="+mj-lt"/>
                  <a:cs typeface="Arial" pitchFamily="34" charset="0"/>
                </a:rPr>
                <a:t>Storage, Storage Services</a:t>
              </a:r>
              <a:endParaRPr lang="en-US" sz="1200" b="1" dirty="0" smtClean="0">
                <a:solidFill>
                  <a:schemeClr val="tx2"/>
                </a:solidFill>
                <a:latin typeface="+mj-lt"/>
                <a:cs typeface="Arial" pitchFamily="34" charset="0"/>
              </a:endParaRPr>
            </a:p>
          </p:txBody>
        </p:sp>
        <p:pic>
          <p:nvPicPr>
            <p:cNvPr id="2050" name="Picture 2" descr="C:\Users\jkr\projects\eudat\logos\b2-stage-graphic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558433" y="3676219"/>
              <a:ext cx="691813" cy="472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545" y="4161266"/>
              <a:ext cx="632954" cy="483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Zylinder 30"/>
            <p:cNvSpPr/>
            <p:nvPr/>
          </p:nvSpPr>
          <p:spPr>
            <a:xfrm>
              <a:off x="4036614" y="4517109"/>
              <a:ext cx="299769" cy="186090"/>
            </a:xfrm>
            <a:prstGeom prst="can">
              <a:avLst>
                <a:gd name="adj" fmla="val 3642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Ellipse 2"/>
          <p:cNvSpPr/>
          <p:nvPr/>
        </p:nvSpPr>
        <p:spPr>
          <a:xfrm>
            <a:off x="2120" y="5083014"/>
            <a:ext cx="3777792" cy="1010282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b="1" dirty="0" smtClean="0"/>
              <a:t>Service </a:t>
            </a:r>
            <a:r>
              <a:rPr lang="de-DE" b="1" dirty="0" err="1" smtClean="0"/>
              <a:t>and</a:t>
            </a:r>
            <a:r>
              <a:rPr lang="de-DE" b="1" dirty="0" smtClean="0"/>
              <a:t> </a:t>
            </a:r>
            <a:r>
              <a:rPr lang="de-DE" b="1" dirty="0" err="1"/>
              <a:t>R</a:t>
            </a:r>
            <a:r>
              <a:rPr lang="de-DE" b="1" dirty="0" err="1" smtClean="0"/>
              <a:t>esource</a:t>
            </a:r>
            <a:r>
              <a:rPr lang="de-DE" b="1" dirty="0" smtClean="0"/>
              <a:t> </a:t>
            </a:r>
            <a:r>
              <a:rPr lang="de-DE" b="1" dirty="0" err="1" smtClean="0"/>
              <a:t>Provisioning</a:t>
            </a:r>
            <a:r>
              <a:rPr lang="de-DE" b="1" dirty="0" smtClean="0"/>
              <a:t> &amp; </a:t>
            </a:r>
            <a:r>
              <a:rPr lang="de-DE" b="1" dirty="0" err="1" smtClean="0"/>
              <a:t>Coordination</a:t>
            </a:r>
            <a:r>
              <a:rPr lang="de-DE" b="1" dirty="0" smtClean="0"/>
              <a:t> </a:t>
            </a:r>
            <a:endParaRPr lang="de-DE" b="1" dirty="0">
              <a:solidFill>
                <a:srgbClr val="00B050"/>
              </a:solidFill>
            </a:endParaRPr>
          </a:p>
        </p:txBody>
      </p:sp>
      <p:sp>
        <p:nvSpPr>
          <p:cNvPr id="24" name="Abgerundetes Rechteck 23"/>
          <p:cNvSpPr/>
          <p:nvPr/>
        </p:nvSpPr>
        <p:spPr>
          <a:xfrm>
            <a:off x="3923927" y="908720"/>
            <a:ext cx="5112569" cy="649554"/>
          </a:xfrm>
          <a:prstGeom prst="roundRect">
            <a:avLst/>
          </a:prstGeom>
          <a:solidFill>
            <a:srgbClr val="FFFF00">
              <a:alpha val="71000"/>
            </a:srgbClr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600" b="1" dirty="0" smtClean="0">
                <a:solidFill>
                  <a:schemeClr val="tx1"/>
                </a:solidFill>
              </a:rPr>
              <a:t>1st </a:t>
            </a:r>
            <a:r>
              <a:rPr lang="de-DE" sz="1600" b="1" dirty="0" err="1" smtClean="0">
                <a:solidFill>
                  <a:schemeClr val="tx1"/>
                </a:solidFill>
              </a:rPr>
              <a:t>level</a:t>
            </a:r>
            <a:r>
              <a:rPr lang="de-DE" sz="1600" b="1" dirty="0" smtClean="0">
                <a:solidFill>
                  <a:schemeClr val="tx1"/>
                </a:solidFill>
              </a:rPr>
              <a:t> </a:t>
            </a:r>
            <a:r>
              <a:rPr lang="de-DE" sz="1600" b="1" dirty="0" err="1" smtClean="0">
                <a:solidFill>
                  <a:schemeClr val="tx1"/>
                </a:solidFill>
              </a:rPr>
              <a:t>support</a:t>
            </a:r>
            <a:r>
              <a:rPr lang="de-DE" sz="1600" b="1" dirty="0" smtClean="0">
                <a:solidFill>
                  <a:schemeClr val="tx1"/>
                </a:solidFill>
              </a:rPr>
              <a:t>:  </a:t>
            </a:r>
            <a:r>
              <a:rPr lang="de-DE" sz="1600" b="1" dirty="0" smtClean="0">
                <a:solidFill>
                  <a:srgbClr val="FF0000"/>
                </a:solidFill>
              </a:rPr>
              <a:t>David Vicente, BSC</a:t>
            </a:r>
          </a:p>
          <a:p>
            <a:r>
              <a:rPr lang="de-DE" sz="1600" b="1" dirty="0" smtClean="0">
                <a:solidFill>
                  <a:schemeClr val="tx1"/>
                </a:solidFill>
              </a:rPr>
              <a:t>2nd </a:t>
            </a:r>
            <a:r>
              <a:rPr lang="de-DE" sz="1600" b="1" dirty="0" err="1" smtClean="0">
                <a:solidFill>
                  <a:schemeClr val="tx1"/>
                </a:solidFill>
              </a:rPr>
              <a:t>level</a:t>
            </a:r>
            <a:r>
              <a:rPr lang="de-DE" sz="1600" b="1" dirty="0" smtClean="0">
                <a:solidFill>
                  <a:schemeClr val="tx1"/>
                </a:solidFill>
              </a:rPr>
              <a:t> </a:t>
            </a:r>
            <a:r>
              <a:rPr lang="de-DE" sz="1600" b="1" dirty="0" err="1" smtClean="0">
                <a:solidFill>
                  <a:schemeClr val="tx1"/>
                </a:solidFill>
              </a:rPr>
              <a:t>support</a:t>
            </a:r>
            <a:r>
              <a:rPr lang="de-DE" sz="1600" b="1" dirty="0" smtClean="0">
                <a:solidFill>
                  <a:schemeClr val="tx1"/>
                </a:solidFill>
              </a:rPr>
              <a:t>: </a:t>
            </a:r>
            <a:r>
              <a:rPr lang="de-DE" sz="1600" b="1" dirty="0" smtClean="0">
                <a:solidFill>
                  <a:srgbClr val="FF0000"/>
                </a:solidFill>
              </a:rPr>
              <a:t>Site </a:t>
            </a:r>
            <a:r>
              <a:rPr lang="de-DE" sz="1600" b="1" dirty="0" err="1" smtClean="0">
                <a:solidFill>
                  <a:srgbClr val="FF0000"/>
                </a:solidFill>
              </a:rPr>
              <a:t>Staff</a:t>
            </a:r>
            <a:r>
              <a:rPr lang="de-DE" sz="1600" b="1" dirty="0" smtClean="0">
                <a:solidFill>
                  <a:srgbClr val="FF0000"/>
                </a:solidFill>
              </a:rPr>
              <a:t>, Service </a:t>
            </a:r>
            <a:r>
              <a:rPr lang="de-DE" sz="1600" b="1" dirty="0" err="1" smtClean="0">
                <a:solidFill>
                  <a:srgbClr val="FF0000"/>
                </a:solidFill>
              </a:rPr>
              <a:t>Specialists</a:t>
            </a:r>
            <a:endParaRPr lang="de-DE" sz="1600" b="1" dirty="0" smtClean="0">
              <a:solidFill>
                <a:srgbClr val="FF0000"/>
              </a:solidFill>
            </a:endParaRPr>
          </a:p>
        </p:txBody>
      </p:sp>
      <p:sp>
        <p:nvSpPr>
          <p:cNvPr id="26" name="Abgerundetes Rechteck 25"/>
          <p:cNvSpPr/>
          <p:nvPr/>
        </p:nvSpPr>
        <p:spPr>
          <a:xfrm>
            <a:off x="346476" y="2456498"/>
            <a:ext cx="2736304" cy="541377"/>
          </a:xfrm>
          <a:prstGeom prst="roundRect">
            <a:avLst/>
          </a:prstGeom>
          <a:solidFill>
            <a:srgbClr val="FFFF00">
              <a:alpha val="71000"/>
            </a:srgbClr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 err="1" smtClean="0">
                <a:solidFill>
                  <a:schemeClr val="tx1"/>
                </a:solidFill>
              </a:rPr>
              <a:t>Enabling</a:t>
            </a:r>
            <a:r>
              <a:rPr lang="de-DE" sz="1600" b="1" dirty="0" smtClean="0">
                <a:solidFill>
                  <a:schemeClr val="tx1"/>
                </a:solidFill>
              </a:rPr>
              <a:t> Team</a:t>
            </a:r>
          </a:p>
          <a:p>
            <a:pPr algn="ctr"/>
            <a:r>
              <a:rPr lang="de-DE" sz="1600" b="1" dirty="0" smtClean="0">
                <a:solidFill>
                  <a:srgbClr val="FF0000"/>
                </a:solidFill>
              </a:rPr>
              <a:t>Giovanni </a:t>
            </a:r>
            <a:r>
              <a:rPr lang="de-DE" sz="1600" b="1" dirty="0" err="1" smtClean="0">
                <a:solidFill>
                  <a:srgbClr val="FF0000"/>
                </a:solidFill>
              </a:rPr>
              <a:t>Morelli</a:t>
            </a:r>
            <a:r>
              <a:rPr lang="de-DE" sz="1600" b="1" dirty="0" smtClean="0">
                <a:solidFill>
                  <a:srgbClr val="FF0000"/>
                </a:solidFill>
              </a:rPr>
              <a:t>, CINECA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9" name="Abgerundetes Rechteck 28"/>
          <p:cNvSpPr/>
          <p:nvPr/>
        </p:nvSpPr>
        <p:spPr>
          <a:xfrm>
            <a:off x="5807521" y="4767816"/>
            <a:ext cx="3255662" cy="786627"/>
          </a:xfrm>
          <a:prstGeom prst="roundRect">
            <a:avLst/>
          </a:prstGeom>
          <a:solidFill>
            <a:srgbClr val="FFFF00">
              <a:alpha val="71000"/>
            </a:srgbClr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 smtClean="0">
                <a:solidFill>
                  <a:schemeClr val="tx1"/>
                </a:solidFill>
              </a:rPr>
              <a:t>Wiki, DPMT/RCT, SPMT, Monitoring, ACCT, CREG, PID, AAI</a:t>
            </a:r>
          </a:p>
          <a:p>
            <a:pPr algn="ctr"/>
            <a:r>
              <a:rPr lang="de-DE" sz="1600" b="1" dirty="0" smtClean="0">
                <a:solidFill>
                  <a:srgbClr val="FF0000"/>
                </a:solidFill>
              </a:rPr>
              <a:t>Johannes Reetz, MPCDF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5" name="Abgerundetes Rechteck 24"/>
          <p:cNvSpPr/>
          <p:nvPr/>
        </p:nvSpPr>
        <p:spPr>
          <a:xfrm>
            <a:off x="164212" y="5877272"/>
            <a:ext cx="3471684" cy="646984"/>
          </a:xfrm>
          <a:prstGeom prst="roundRect">
            <a:avLst/>
          </a:prstGeom>
          <a:solidFill>
            <a:srgbClr val="FFFF00">
              <a:alpha val="71000"/>
            </a:srgbClr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 err="1" smtClean="0">
                <a:solidFill>
                  <a:schemeClr val="tx1"/>
                </a:solidFill>
              </a:rPr>
              <a:t>OperationsCoord</a:t>
            </a:r>
            <a:r>
              <a:rPr lang="de-DE" sz="1600" b="1" dirty="0" smtClean="0">
                <a:solidFill>
                  <a:schemeClr val="tx1"/>
                </a:solidFill>
              </a:rPr>
              <a:t>. Team, Site </a:t>
            </a:r>
            <a:r>
              <a:rPr lang="de-DE" sz="1600" b="1" dirty="0" err="1" smtClean="0">
                <a:solidFill>
                  <a:schemeClr val="tx1"/>
                </a:solidFill>
              </a:rPr>
              <a:t>Deputies</a:t>
            </a:r>
            <a:endParaRPr lang="de-DE" sz="1600" b="1" dirty="0" smtClean="0">
              <a:solidFill>
                <a:schemeClr val="tx1"/>
              </a:solidFill>
            </a:endParaRPr>
          </a:p>
          <a:p>
            <a:pPr algn="ctr"/>
            <a:r>
              <a:rPr lang="de-DE" sz="1600" b="1" dirty="0" smtClean="0">
                <a:solidFill>
                  <a:srgbClr val="FF0000"/>
                </a:solidFill>
              </a:rPr>
              <a:t>Pavel Weber, KIT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97217" y="6444044"/>
            <a:ext cx="8887959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 smtClean="0"/>
              <a:t>current pledges 15PB (mainly archive </a:t>
            </a:r>
            <a:r>
              <a:rPr lang="en-GB" sz="1600" b="1" dirty="0" smtClean="0"/>
              <a:t>storage, constraints)</a:t>
            </a:r>
            <a:r>
              <a:rPr lang="en-GB" sz="1600" dirty="0" smtClean="0"/>
              <a:t>       </a:t>
            </a:r>
            <a:r>
              <a:rPr lang="en-GB" sz="1600" dirty="0" smtClean="0">
                <a:solidFill>
                  <a:schemeClr val="bg1">
                    <a:lumMod val="65000"/>
                  </a:schemeClr>
                </a:solidFill>
              </a:rPr>
              <a:t>potential </a:t>
            </a:r>
            <a:r>
              <a:rPr lang="en-GB" sz="1600" dirty="0" smtClean="0">
                <a:solidFill>
                  <a:schemeClr val="bg1">
                    <a:lumMod val="65000"/>
                  </a:schemeClr>
                </a:solidFill>
              </a:rPr>
              <a:t>of &gt; 1000 PB aggregated; </a:t>
            </a:r>
            <a:r>
              <a:rPr lang="en-GB" sz="1600" dirty="0" smtClean="0">
                <a:solidFill>
                  <a:schemeClr val="bg1">
                    <a:lumMod val="65000"/>
                  </a:schemeClr>
                </a:solidFill>
              </a:rPr>
              <a:t>10Gb/s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66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24" grpId="0" animBg="1"/>
      <p:bldP spid="26" grpId="0" animBg="1"/>
      <p:bldP spid="29" grpId="0" animBg="1"/>
      <p:bldP spid="25" grpId="0" animBg="1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1371600" y="54298"/>
            <a:ext cx="644076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Project Life Cycle Management </a:t>
            </a:r>
            <a:endParaRPr lang="en-US" sz="20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456383" y="819268"/>
            <a:ext cx="1115617" cy="771346"/>
          </a:xfrm>
          <a:prstGeom prst="foldedCorner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tx1"/>
                </a:solidFill>
              </a:rPr>
              <a:t>Data Project / Management Plan</a:t>
            </a:r>
          </a:p>
        </p:txBody>
      </p:sp>
      <p:pic>
        <p:nvPicPr>
          <p:cNvPr id="42" name="Immagin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8146" y="663462"/>
            <a:ext cx="1133475" cy="1143000"/>
          </a:xfrm>
          <a:prstGeom prst="rect">
            <a:avLst/>
          </a:prstGeom>
        </p:spPr>
      </p:pic>
      <p:pic>
        <p:nvPicPr>
          <p:cNvPr id="44" name="Immagine 4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6426" y="833586"/>
            <a:ext cx="917448" cy="917448"/>
          </a:xfrm>
          <a:prstGeom prst="rect">
            <a:avLst/>
          </a:prstGeom>
        </p:spPr>
      </p:pic>
      <p:sp>
        <p:nvSpPr>
          <p:cNvPr id="50" name="CasellaDiTesto 49"/>
          <p:cNvSpPr txBox="1"/>
          <p:nvPr/>
        </p:nvSpPr>
        <p:spPr>
          <a:xfrm>
            <a:off x="7623437" y="1811813"/>
            <a:ext cx="1248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solidFill>
                  <a:prstClr val="black"/>
                </a:solidFill>
              </a:rPr>
              <a:t>Community</a:t>
            </a:r>
            <a:endParaRPr lang="it-IT" sz="1600" dirty="0">
              <a:solidFill>
                <a:prstClr val="black"/>
              </a:solidFill>
            </a:endParaRPr>
          </a:p>
        </p:txBody>
      </p:sp>
      <p:sp>
        <p:nvSpPr>
          <p:cNvPr id="52" name="CasellaDiTesto 51"/>
          <p:cNvSpPr txBox="1"/>
          <p:nvPr/>
        </p:nvSpPr>
        <p:spPr>
          <a:xfrm>
            <a:off x="4788024" y="1722294"/>
            <a:ext cx="2978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2"/>
                </a:solidFill>
              </a:rPr>
              <a:t>CRM</a:t>
            </a:r>
            <a:r>
              <a:rPr lang="it-IT" sz="1600" dirty="0" smtClean="0">
                <a:solidFill>
                  <a:prstClr val="black"/>
                </a:solidFill>
              </a:rPr>
              <a:t>  -  </a:t>
            </a:r>
            <a:r>
              <a:rPr lang="it-IT" sz="1600" dirty="0" err="1" smtClean="0">
                <a:solidFill>
                  <a:prstClr val="black"/>
                </a:solidFill>
              </a:rPr>
              <a:t>Interfaces</a:t>
            </a:r>
            <a:r>
              <a:rPr lang="it-IT" sz="1600" dirty="0" smtClean="0">
                <a:solidFill>
                  <a:prstClr val="black"/>
                </a:solidFill>
              </a:rPr>
              <a:t> - </a:t>
            </a:r>
            <a:r>
              <a:rPr lang="it-IT" sz="1600" b="1" dirty="0" err="1" smtClean="0">
                <a:solidFill>
                  <a:srgbClr val="FF0000"/>
                </a:solidFill>
              </a:rPr>
              <a:t>Customer</a:t>
            </a:r>
            <a:endParaRPr lang="it-IT" sz="1600" b="1" dirty="0">
              <a:solidFill>
                <a:srgbClr val="FF0000"/>
              </a:solidFill>
            </a:endParaRPr>
          </a:p>
        </p:txBody>
      </p:sp>
      <p:cxnSp>
        <p:nvCxnSpPr>
          <p:cNvPr id="61" name="Connettore 2 60"/>
          <p:cNvCxnSpPr/>
          <p:nvPr/>
        </p:nvCxnSpPr>
        <p:spPr>
          <a:xfrm>
            <a:off x="4728993" y="1204942"/>
            <a:ext cx="450995" cy="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2 63"/>
          <p:cNvCxnSpPr/>
          <p:nvPr/>
        </p:nvCxnSpPr>
        <p:spPr>
          <a:xfrm flipV="1">
            <a:off x="7380312" y="1166949"/>
            <a:ext cx="346775" cy="4354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ttore 2 77"/>
          <p:cNvCxnSpPr/>
          <p:nvPr/>
        </p:nvCxnSpPr>
        <p:spPr>
          <a:xfrm flipH="1">
            <a:off x="3995936" y="1700808"/>
            <a:ext cx="9624" cy="2640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Immagine 43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266" y="839823"/>
            <a:ext cx="917448" cy="917448"/>
          </a:xfrm>
          <a:prstGeom prst="rect">
            <a:avLst/>
          </a:prstGeom>
        </p:spPr>
      </p:pic>
      <p:pic>
        <p:nvPicPr>
          <p:cNvPr id="73" name="Picture 2" descr="C:\Users\jkr\projects\eudat\eudat2\wp6\deliverable\eudat2020-D6.1\figures\project-states-0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9504" y="2132856"/>
            <a:ext cx="623285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72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magin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2539189"/>
            <a:ext cx="655896" cy="655896"/>
          </a:xfrm>
          <a:prstGeom prst="rect">
            <a:avLst/>
          </a:prstGeom>
        </p:spPr>
      </p:pic>
      <p:pic>
        <p:nvPicPr>
          <p:cNvPr id="38" name="Immagin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928" y="2554742"/>
            <a:ext cx="655896" cy="655896"/>
          </a:xfrm>
          <a:prstGeom prst="rect">
            <a:avLst/>
          </a:prstGeom>
        </p:spPr>
      </p:pic>
      <p:pic>
        <p:nvPicPr>
          <p:cNvPr id="37" name="Immagin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2585828"/>
            <a:ext cx="655896" cy="655896"/>
          </a:xfrm>
          <a:prstGeom prst="rect">
            <a:avLst/>
          </a:prstGeom>
        </p:spPr>
      </p:pic>
      <p:sp>
        <p:nvSpPr>
          <p:cNvPr id="41" name="Rettangolo 40"/>
          <p:cNvSpPr/>
          <p:nvPr/>
        </p:nvSpPr>
        <p:spPr>
          <a:xfrm>
            <a:off x="685308" y="2585828"/>
            <a:ext cx="6708269" cy="19481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1371600" y="54298"/>
            <a:ext cx="6440760" cy="792162"/>
          </a:xfrm>
        </p:spPr>
        <p:txBody>
          <a:bodyPr>
            <a:normAutofit/>
          </a:bodyPr>
          <a:lstStyle/>
          <a:p>
            <a:r>
              <a:rPr lang="en-US" dirty="0" smtClean="0"/>
              <a:t>Data Project Enabling </a:t>
            </a:r>
            <a:endParaRPr lang="en-US" sz="2000" dirty="0"/>
          </a:p>
        </p:txBody>
      </p:sp>
      <p:sp>
        <p:nvSpPr>
          <p:cNvPr id="5" name="CasellaDiTesto 4"/>
          <p:cNvSpPr txBox="1"/>
          <p:nvPr/>
        </p:nvSpPr>
        <p:spPr>
          <a:xfrm rot="16200000">
            <a:off x="-531698" y="3484484"/>
            <a:ext cx="1729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prstClr val="black"/>
                </a:solidFill>
              </a:rPr>
              <a:t>Deploy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 rot="16200000">
            <a:off x="-531698" y="5434736"/>
            <a:ext cx="1729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prstClr val="black"/>
                </a:solidFill>
              </a:rPr>
              <a:t>Production</a:t>
            </a:r>
            <a:endParaRPr lang="it-IT" dirty="0">
              <a:solidFill>
                <a:prstClr val="black"/>
              </a:solidFill>
            </a:endParaRPr>
          </a:p>
        </p:txBody>
      </p:sp>
      <p:cxnSp>
        <p:nvCxnSpPr>
          <p:cNvPr id="9" name="Connettore 1 8"/>
          <p:cNvCxnSpPr/>
          <p:nvPr/>
        </p:nvCxnSpPr>
        <p:spPr>
          <a:xfrm>
            <a:off x="242371" y="4640357"/>
            <a:ext cx="850502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3456383" y="819268"/>
            <a:ext cx="1115617" cy="771346"/>
          </a:xfrm>
          <a:prstGeom prst="foldedCorner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tx1"/>
                </a:solidFill>
              </a:rPr>
              <a:t>Data Project / Management Plan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2791050" y="2060848"/>
            <a:ext cx="2717054" cy="523220"/>
          </a:xfrm>
          <a:prstGeom prst="rect">
            <a:avLst/>
          </a:prstGeom>
          <a:solidFill>
            <a:srgbClr val="CC33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prstClr val="white"/>
                </a:solidFill>
              </a:rPr>
              <a:t>Data Project </a:t>
            </a:r>
          </a:p>
          <a:p>
            <a:pPr algn="ctr"/>
            <a:r>
              <a:rPr lang="it-IT" sz="1400" dirty="0" smtClean="0">
                <a:solidFill>
                  <a:prstClr val="white"/>
                </a:solidFill>
              </a:rPr>
              <a:t>Management </a:t>
            </a:r>
            <a:r>
              <a:rPr lang="it-IT" sz="1400" dirty="0" err="1" smtClean="0">
                <a:solidFill>
                  <a:prstClr val="white"/>
                </a:solidFill>
              </a:rPr>
              <a:t>Tool</a:t>
            </a:r>
            <a:endParaRPr lang="it-IT" sz="1400" dirty="0">
              <a:solidFill>
                <a:prstClr val="white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955800" y="4754578"/>
            <a:ext cx="1521152" cy="738664"/>
          </a:xfrm>
          <a:prstGeom prst="rect">
            <a:avLst/>
          </a:prstGeom>
          <a:solidFill>
            <a:srgbClr val="8E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prstClr val="white"/>
                </a:solidFill>
              </a:rPr>
              <a:t>Small/Large</a:t>
            </a:r>
          </a:p>
          <a:p>
            <a:pPr algn="ctr"/>
            <a:r>
              <a:rPr lang="it-IT" sz="1400" dirty="0" err="1" smtClean="0">
                <a:solidFill>
                  <a:prstClr val="white"/>
                </a:solidFill>
              </a:rPr>
              <a:t>Feature</a:t>
            </a:r>
            <a:r>
              <a:rPr lang="it-IT" sz="1400" dirty="0" smtClean="0">
                <a:solidFill>
                  <a:prstClr val="white"/>
                </a:solidFill>
              </a:rPr>
              <a:t> </a:t>
            </a:r>
            <a:r>
              <a:rPr lang="it-IT" sz="1400" dirty="0" err="1" smtClean="0">
                <a:solidFill>
                  <a:prstClr val="white"/>
                </a:solidFill>
              </a:rPr>
              <a:t>Requests</a:t>
            </a:r>
            <a:endParaRPr lang="it-IT" sz="1400" dirty="0" smtClean="0">
              <a:solidFill>
                <a:prstClr val="white"/>
              </a:solidFill>
            </a:endParaRPr>
          </a:p>
          <a:p>
            <a:pPr algn="ctr"/>
            <a:r>
              <a:rPr lang="it-IT" sz="1400" dirty="0" smtClean="0">
                <a:solidFill>
                  <a:prstClr val="white"/>
                </a:solidFill>
              </a:rPr>
              <a:t>(WP5)</a:t>
            </a:r>
            <a:endParaRPr lang="it-IT" sz="1400" dirty="0">
              <a:solidFill>
                <a:prstClr val="white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7653916" y="3140968"/>
            <a:ext cx="1434739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solidFill>
                  <a:prstClr val="white"/>
                </a:solidFill>
              </a:rPr>
              <a:t>Service &amp; Resource</a:t>
            </a:r>
          </a:p>
          <a:p>
            <a:pPr algn="ctr"/>
            <a:r>
              <a:rPr lang="it-IT" sz="1600" b="1" dirty="0" err="1" smtClean="0">
                <a:solidFill>
                  <a:prstClr val="white"/>
                </a:solidFill>
              </a:rPr>
              <a:t>Provisioning</a:t>
            </a:r>
            <a:endParaRPr lang="it-IT" sz="1600" b="1" dirty="0">
              <a:solidFill>
                <a:prstClr val="white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3456383" y="3248817"/>
            <a:ext cx="1483893" cy="30777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prstClr val="black"/>
                </a:solidFill>
              </a:rPr>
              <a:t>Data Project Y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5555150" y="3235755"/>
            <a:ext cx="1483893" cy="30777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prstClr val="black"/>
                </a:solidFill>
              </a:rPr>
              <a:t>Data Project Z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1343297" y="3261881"/>
            <a:ext cx="1483893" cy="30777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prstClr val="black"/>
                </a:solidFill>
              </a:rPr>
              <a:t>Data Project X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1343297" y="3769193"/>
            <a:ext cx="1483893" cy="52322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prstClr val="black"/>
                </a:solidFill>
              </a:rPr>
              <a:t>Service X</a:t>
            </a:r>
          </a:p>
          <a:p>
            <a:pPr algn="ctr"/>
            <a:r>
              <a:rPr lang="it-IT" sz="1400" dirty="0" err="1" smtClean="0">
                <a:solidFill>
                  <a:prstClr val="black"/>
                </a:solidFill>
              </a:rPr>
              <a:t>Enabling</a:t>
            </a:r>
            <a:r>
              <a:rPr lang="it-IT" sz="1400" dirty="0" smtClean="0">
                <a:solidFill>
                  <a:prstClr val="black"/>
                </a:solidFill>
              </a:rPr>
              <a:t> Team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3452487" y="3779208"/>
            <a:ext cx="1483893" cy="52322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prstClr val="black"/>
                </a:solidFill>
              </a:rPr>
              <a:t>Service Y</a:t>
            </a:r>
          </a:p>
          <a:p>
            <a:pPr algn="ctr"/>
            <a:r>
              <a:rPr lang="it-IT" sz="1400" dirty="0" err="1" smtClean="0">
                <a:solidFill>
                  <a:prstClr val="black"/>
                </a:solidFill>
              </a:rPr>
              <a:t>Enabling</a:t>
            </a:r>
            <a:r>
              <a:rPr lang="it-IT" sz="1400" dirty="0" smtClean="0">
                <a:solidFill>
                  <a:prstClr val="black"/>
                </a:solidFill>
              </a:rPr>
              <a:t> Team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5555149" y="3809885"/>
            <a:ext cx="1483893" cy="52322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prstClr val="black"/>
                </a:solidFill>
              </a:rPr>
              <a:t>Service Z</a:t>
            </a:r>
          </a:p>
          <a:p>
            <a:pPr algn="ctr"/>
            <a:r>
              <a:rPr lang="it-IT" sz="1400" dirty="0" err="1" smtClean="0">
                <a:solidFill>
                  <a:prstClr val="black"/>
                </a:solidFill>
              </a:rPr>
              <a:t>Enabling</a:t>
            </a:r>
            <a:r>
              <a:rPr lang="it-IT" sz="1400" dirty="0" smtClean="0">
                <a:solidFill>
                  <a:prstClr val="black"/>
                </a:solidFill>
              </a:rPr>
              <a:t> Team</a:t>
            </a:r>
          </a:p>
        </p:txBody>
      </p:sp>
      <p:sp>
        <p:nvSpPr>
          <p:cNvPr id="24" name="CasellaDiTesto 23"/>
          <p:cNvSpPr txBox="1"/>
          <p:nvPr/>
        </p:nvSpPr>
        <p:spPr>
          <a:xfrm rot="16200000">
            <a:off x="143650" y="3275118"/>
            <a:ext cx="1729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prstClr val="black"/>
                </a:solidFill>
              </a:rPr>
              <a:t>Project &amp; Service </a:t>
            </a:r>
            <a:r>
              <a:rPr lang="it-IT" b="1" dirty="0" err="1" smtClean="0">
                <a:solidFill>
                  <a:prstClr val="black"/>
                </a:solidFill>
              </a:rPr>
              <a:t>Enabling</a:t>
            </a:r>
            <a:endParaRPr lang="it-IT" b="1" dirty="0">
              <a:solidFill>
                <a:prstClr val="black"/>
              </a:solidFill>
            </a:endParaRPr>
          </a:p>
        </p:txBody>
      </p:sp>
      <p:pic>
        <p:nvPicPr>
          <p:cNvPr id="42" name="Immagin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8146" y="663462"/>
            <a:ext cx="1133475" cy="1143000"/>
          </a:xfrm>
          <a:prstGeom prst="rect">
            <a:avLst/>
          </a:prstGeom>
        </p:spPr>
      </p:pic>
      <p:pic>
        <p:nvPicPr>
          <p:cNvPr id="43" name="Immagin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2124" y="4683432"/>
            <a:ext cx="1016869" cy="1016869"/>
          </a:xfrm>
          <a:prstGeom prst="rect">
            <a:avLst/>
          </a:prstGeom>
        </p:spPr>
      </p:pic>
      <p:pic>
        <p:nvPicPr>
          <p:cNvPr id="44" name="Immagine 43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6426" y="833586"/>
            <a:ext cx="917448" cy="917448"/>
          </a:xfrm>
          <a:prstGeom prst="rect">
            <a:avLst/>
          </a:prstGeom>
        </p:spPr>
      </p:pic>
      <p:pic>
        <p:nvPicPr>
          <p:cNvPr id="45" name="Immagin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711" y="5661799"/>
            <a:ext cx="887006" cy="887006"/>
          </a:xfrm>
          <a:prstGeom prst="rect">
            <a:avLst/>
          </a:prstGeom>
        </p:spPr>
      </p:pic>
      <p:pic>
        <p:nvPicPr>
          <p:cNvPr id="46" name="Immagin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8873" y="5928720"/>
            <a:ext cx="620085" cy="620085"/>
          </a:xfrm>
          <a:prstGeom prst="rect">
            <a:avLst/>
          </a:prstGeom>
        </p:spPr>
      </p:pic>
      <p:pic>
        <p:nvPicPr>
          <p:cNvPr id="48" name="Immagine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4129" y="5949280"/>
            <a:ext cx="1079448" cy="254587"/>
          </a:xfrm>
          <a:prstGeom prst="rect">
            <a:avLst/>
          </a:prstGeom>
        </p:spPr>
      </p:pic>
      <p:pic>
        <p:nvPicPr>
          <p:cNvPr id="49" name="Immagine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3278" y="4894972"/>
            <a:ext cx="889761" cy="889761"/>
          </a:xfrm>
          <a:prstGeom prst="rect">
            <a:avLst/>
          </a:prstGeom>
        </p:spPr>
      </p:pic>
      <p:sp>
        <p:nvSpPr>
          <p:cNvPr id="50" name="CasellaDiTesto 49"/>
          <p:cNvSpPr txBox="1"/>
          <p:nvPr/>
        </p:nvSpPr>
        <p:spPr>
          <a:xfrm>
            <a:off x="7623437" y="1811813"/>
            <a:ext cx="1248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solidFill>
                  <a:prstClr val="black"/>
                </a:solidFill>
              </a:rPr>
              <a:t>Community</a:t>
            </a:r>
            <a:endParaRPr lang="it-IT" sz="1600" dirty="0">
              <a:solidFill>
                <a:prstClr val="black"/>
              </a:solidFill>
            </a:endParaRPr>
          </a:p>
        </p:txBody>
      </p:sp>
      <p:sp>
        <p:nvSpPr>
          <p:cNvPr id="51" name="CasellaDiTesto 50"/>
          <p:cNvSpPr txBox="1"/>
          <p:nvPr/>
        </p:nvSpPr>
        <p:spPr>
          <a:xfrm>
            <a:off x="7523746" y="5805264"/>
            <a:ext cx="1564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solidFill>
                  <a:prstClr val="black"/>
                </a:solidFill>
              </a:rPr>
              <a:t>Resource and Service Booking</a:t>
            </a:r>
            <a:endParaRPr lang="it-IT" sz="1600" dirty="0">
              <a:solidFill>
                <a:prstClr val="black"/>
              </a:solidFill>
            </a:endParaRPr>
          </a:p>
        </p:txBody>
      </p:sp>
      <p:sp>
        <p:nvSpPr>
          <p:cNvPr id="53" name="CasellaDiTesto 52"/>
          <p:cNvSpPr txBox="1"/>
          <p:nvPr/>
        </p:nvSpPr>
        <p:spPr>
          <a:xfrm>
            <a:off x="4609165" y="4936556"/>
            <a:ext cx="1248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solidFill>
                  <a:prstClr val="black"/>
                </a:solidFill>
              </a:rPr>
              <a:t>Production</a:t>
            </a:r>
            <a:endParaRPr lang="it-IT" sz="1600" dirty="0">
              <a:solidFill>
                <a:prstClr val="black"/>
              </a:solidFill>
            </a:endParaRPr>
          </a:p>
        </p:txBody>
      </p:sp>
      <p:sp>
        <p:nvSpPr>
          <p:cNvPr id="54" name="CasellaDiTesto 53"/>
          <p:cNvSpPr txBox="1"/>
          <p:nvPr/>
        </p:nvSpPr>
        <p:spPr>
          <a:xfrm>
            <a:off x="539552" y="6042774"/>
            <a:ext cx="983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 smtClean="0">
                <a:solidFill>
                  <a:prstClr val="black"/>
                </a:solidFill>
              </a:rPr>
              <a:t>Helpdesk</a:t>
            </a:r>
            <a:endParaRPr lang="it-IT" sz="1600" dirty="0">
              <a:solidFill>
                <a:prstClr val="black"/>
              </a:solidFill>
            </a:endParaRPr>
          </a:p>
        </p:txBody>
      </p:sp>
      <p:sp>
        <p:nvSpPr>
          <p:cNvPr id="55" name="CasellaDiTesto 54"/>
          <p:cNvSpPr txBox="1"/>
          <p:nvPr/>
        </p:nvSpPr>
        <p:spPr>
          <a:xfrm>
            <a:off x="4282429" y="6208606"/>
            <a:ext cx="1248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 smtClean="0">
                <a:solidFill>
                  <a:prstClr val="black"/>
                </a:solidFill>
              </a:rPr>
              <a:t>Monitoring</a:t>
            </a:r>
            <a:endParaRPr lang="it-IT" sz="1600" dirty="0">
              <a:solidFill>
                <a:prstClr val="black"/>
              </a:solidFill>
            </a:endParaRPr>
          </a:p>
        </p:txBody>
      </p:sp>
      <p:cxnSp>
        <p:nvCxnSpPr>
          <p:cNvPr id="57" name="Connettore 2 56"/>
          <p:cNvCxnSpPr/>
          <p:nvPr/>
        </p:nvCxnSpPr>
        <p:spPr>
          <a:xfrm>
            <a:off x="2349709" y="6238762"/>
            <a:ext cx="126870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2 57"/>
          <p:cNvCxnSpPr/>
          <p:nvPr/>
        </p:nvCxnSpPr>
        <p:spPr>
          <a:xfrm>
            <a:off x="2099249" y="4511472"/>
            <a:ext cx="0" cy="26822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2 60"/>
          <p:cNvCxnSpPr/>
          <p:nvPr/>
        </p:nvCxnSpPr>
        <p:spPr>
          <a:xfrm>
            <a:off x="4728993" y="1204942"/>
            <a:ext cx="450995" cy="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2 63"/>
          <p:cNvCxnSpPr/>
          <p:nvPr/>
        </p:nvCxnSpPr>
        <p:spPr>
          <a:xfrm flipV="1">
            <a:off x="7380312" y="1166949"/>
            <a:ext cx="346775" cy="4354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2 67"/>
          <p:cNvCxnSpPr>
            <a:stCxn id="41" idx="3"/>
            <a:endCxn id="14" idx="1"/>
          </p:cNvCxnSpPr>
          <p:nvPr/>
        </p:nvCxnSpPr>
        <p:spPr>
          <a:xfrm flipV="1">
            <a:off x="7393577" y="3556467"/>
            <a:ext cx="260339" cy="34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ttore 2 73"/>
          <p:cNvCxnSpPr/>
          <p:nvPr/>
        </p:nvCxnSpPr>
        <p:spPr>
          <a:xfrm>
            <a:off x="4415538" y="6208606"/>
            <a:ext cx="169978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ttore 2 77"/>
          <p:cNvCxnSpPr/>
          <p:nvPr/>
        </p:nvCxnSpPr>
        <p:spPr>
          <a:xfrm flipH="1">
            <a:off x="3995936" y="1700808"/>
            <a:ext cx="9624" cy="2640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ttore 2 81"/>
          <p:cNvCxnSpPr>
            <a:stCxn id="41" idx="2"/>
          </p:cNvCxnSpPr>
          <p:nvPr/>
        </p:nvCxnSpPr>
        <p:spPr>
          <a:xfrm>
            <a:off x="4039443" y="4533974"/>
            <a:ext cx="49473" cy="390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ttore 2 82"/>
          <p:cNvCxnSpPr>
            <a:endCxn id="46" idx="0"/>
          </p:cNvCxnSpPr>
          <p:nvPr/>
        </p:nvCxnSpPr>
        <p:spPr>
          <a:xfrm>
            <a:off x="4088916" y="5661799"/>
            <a:ext cx="0" cy="2669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ttore 2 85"/>
          <p:cNvCxnSpPr/>
          <p:nvPr/>
        </p:nvCxnSpPr>
        <p:spPr>
          <a:xfrm>
            <a:off x="4653865" y="5387087"/>
            <a:ext cx="3084457" cy="35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ttore 2 88"/>
          <p:cNvCxnSpPr>
            <a:stCxn id="14" idx="2"/>
            <a:endCxn id="49" idx="0"/>
          </p:cNvCxnSpPr>
          <p:nvPr/>
        </p:nvCxnSpPr>
        <p:spPr>
          <a:xfrm>
            <a:off x="8371286" y="3971965"/>
            <a:ext cx="6873" cy="92300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Immagine 9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5925" y="3658809"/>
            <a:ext cx="337722" cy="294679"/>
          </a:xfrm>
          <a:prstGeom prst="rect">
            <a:avLst/>
          </a:prstGeom>
        </p:spPr>
      </p:pic>
      <p:pic>
        <p:nvPicPr>
          <p:cNvPr id="98" name="Immagine 9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1051" y="3671347"/>
            <a:ext cx="337722" cy="294679"/>
          </a:xfrm>
          <a:prstGeom prst="rect">
            <a:avLst/>
          </a:prstGeom>
        </p:spPr>
      </p:pic>
      <p:pic>
        <p:nvPicPr>
          <p:cNvPr id="99" name="Immagine 9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6992" y="3679852"/>
            <a:ext cx="337722" cy="294679"/>
          </a:xfrm>
          <a:prstGeom prst="rect">
            <a:avLst/>
          </a:prstGeom>
        </p:spPr>
      </p:pic>
      <p:pic>
        <p:nvPicPr>
          <p:cNvPr id="71" name="Immagine 43"/>
          <p:cNvPicPr>
            <a:picLocks noChangeAspect="1"/>
          </p:cNvPicPr>
          <p:nvPr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266" y="839823"/>
            <a:ext cx="917448" cy="917448"/>
          </a:xfrm>
          <a:prstGeom prst="rect">
            <a:avLst/>
          </a:prstGeom>
        </p:spPr>
      </p:pic>
      <p:sp>
        <p:nvSpPr>
          <p:cNvPr id="56" name="CasellaDiTesto 51"/>
          <p:cNvSpPr txBox="1"/>
          <p:nvPr/>
        </p:nvSpPr>
        <p:spPr>
          <a:xfrm>
            <a:off x="4788024" y="1722294"/>
            <a:ext cx="2978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2"/>
                </a:solidFill>
              </a:rPr>
              <a:t>CRM</a:t>
            </a:r>
            <a:r>
              <a:rPr lang="it-IT" sz="1600" dirty="0" smtClean="0">
                <a:solidFill>
                  <a:prstClr val="black"/>
                </a:solidFill>
              </a:rPr>
              <a:t>  -  </a:t>
            </a:r>
            <a:r>
              <a:rPr lang="it-IT" sz="1600" dirty="0" err="1" smtClean="0">
                <a:solidFill>
                  <a:prstClr val="black"/>
                </a:solidFill>
              </a:rPr>
              <a:t>Interfaces</a:t>
            </a:r>
            <a:r>
              <a:rPr lang="it-IT" sz="1600" dirty="0" smtClean="0">
                <a:solidFill>
                  <a:prstClr val="black"/>
                </a:solidFill>
              </a:rPr>
              <a:t> - </a:t>
            </a:r>
            <a:r>
              <a:rPr lang="it-IT" sz="1600" b="1" dirty="0" err="1" smtClean="0">
                <a:solidFill>
                  <a:srgbClr val="FF0000"/>
                </a:solidFill>
              </a:rPr>
              <a:t>Customer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48460" y="1722294"/>
            <a:ext cx="8995540" cy="4947066"/>
          </a:xfrm>
          <a:prstGeom prst="rect">
            <a:avLst/>
          </a:prstGeom>
          <a:noFill/>
          <a:ln w="19050">
            <a:solidFill>
              <a:srgbClr val="FFCC00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" name="Textfeld 1"/>
          <p:cNvSpPr txBox="1"/>
          <p:nvPr/>
        </p:nvSpPr>
        <p:spPr>
          <a:xfrm>
            <a:off x="827584" y="1547500"/>
            <a:ext cx="2062973" cy="369332"/>
          </a:xfrm>
          <a:prstGeom prst="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EUDAT  </a:t>
            </a:r>
            <a:r>
              <a:rPr lang="de-DE" dirty="0" err="1" smtClean="0"/>
              <a:t>Operations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480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675828" y="1196752"/>
            <a:ext cx="3536132" cy="639762"/>
          </a:xfrm>
        </p:spPr>
        <p:txBody>
          <a:bodyPr/>
          <a:lstStyle/>
          <a:p>
            <a:r>
              <a:rPr lang="en-US" dirty="0" smtClean="0"/>
              <a:t>Purpose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326132" y="1958851"/>
            <a:ext cx="4245868" cy="3951288"/>
          </a:xfrm>
        </p:spPr>
        <p:txBody>
          <a:bodyPr>
            <a:normAutofit/>
          </a:bodyPr>
          <a:lstStyle/>
          <a:p>
            <a:r>
              <a:rPr lang="en-US" sz="1800" dirty="0" smtClean="0"/>
              <a:t>Provide a single sign-on solution into the EUDAT CDI for end-users</a:t>
            </a:r>
          </a:p>
          <a:p>
            <a:r>
              <a:rPr lang="en-US" sz="1800" dirty="0" smtClean="0"/>
              <a:t>Provide a unified set of attributes for authorization and </a:t>
            </a:r>
            <a:r>
              <a:rPr lang="en-US" sz="1800" dirty="0" err="1" smtClean="0"/>
              <a:t>LoA</a:t>
            </a:r>
            <a:endParaRPr lang="en-US" sz="1800" dirty="0" smtClean="0"/>
          </a:p>
          <a:p>
            <a:r>
              <a:rPr lang="en-US" sz="1800" dirty="0" smtClean="0"/>
              <a:t>Lower the barrier for communities </a:t>
            </a:r>
            <a:r>
              <a:rPr lang="en-US" sz="1800" dirty="0" err="1" smtClean="0"/>
              <a:t>IdP’s</a:t>
            </a:r>
            <a:r>
              <a:rPr lang="en-US" sz="1800" dirty="0" smtClean="0"/>
              <a:t> to integrate with the CDI</a:t>
            </a:r>
            <a:endParaRPr lang="en-US" sz="18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>
          <a:xfrm>
            <a:off x="5004048" y="1124744"/>
            <a:ext cx="4041775" cy="639762"/>
          </a:xfrm>
        </p:spPr>
        <p:txBody>
          <a:bodyPr/>
          <a:lstStyle/>
          <a:p>
            <a:r>
              <a:rPr lang="en-US" dirty="0" smtClean="0"/>
              <a:t>Status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5025" y="1886842"/>
            <a:ext cx="4247455" cy="420645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Integrated </a:t>
            </a:r>
            <a:r>
              <a:rPr lang="en-US" dirty="0" err="1" smtClean="0"/>
              <a:t>IdPs</a:t>
            </a:r>
            <a:endParaRPr lang="en-US" dirty="0"/>
          </a:p>
          <a:p>
            <a:pPr lvl="1"/>
            <a:r>
              <a:rPr lang="en-US" dirty="0" smtClean="0"/>
              <a:t>SAML: </a:t>
            </a:r>
            <a:r>
              <a:rPr lang="en-US" dirty="0" err="1" smtClean="0"/>
              <a:t>eduGAIN</a:t>
            </a:r>
            <a:r>
              <a:rPr lang="en-US" dirty="0" smtClean="0"/>
              <a:t>, extra </a:t>
            </a:r>
            <a:r>
              <a:rPr lang="en-US" dirty="0" err="1" smtClean="0"/>
              <a:t>IdP’s</a:t>
            </a:r>
            <a:endParaRPr lang="en-US" dirty="0" smtClean="0"/>
          </a:p>
          <a:p>
            <a:pPr lvl="1"/>
            <a:r>
              <a:rPr lang="en-US" dirty="0" smtClean="0"/>
              <a:t>Social: Google, Facebook, Microsoft, </a:t>
            </a:r>
            <a:r>
              <a:rPr lang="en-US" dirty="0" err="1" smtClean="0"/>
              <a:t>Github</a:t>
            </a:r>
            <a:r>
              <a:rPr lang="en-US" dirty="0" smtClean="0"/>
              <a:t>, ORCID (planned)</a:t>
            </a:r>
          </a:p>
          <a:p>
            <a:pPr lvl="1"/>
            <a:r>
              <a:rPr lang="en-US" dirty="0" smtClean="0"/>
              <a:t>X.509 – IGTF, GEANT, DFN Global</a:t>
            </a:r>
          </a:p>
          <a:p>
            <a:pPr lvl="1"/>
            <a:r>
              <a:rPr lang="en-US" dirty="0" smtClean="0"/>
              <a:t>B2ACCESS accounts</a:t>
            </a:r>
          </a:p>
          <a:p>
            <a:r>
              <a:rPr lang="en-US" dirty="0" smtClean="0"/>
              <a:t>Services </a:t>
            </a:r>
            <a:r>
              <a:rPr lang="en-US" dirty="0" smtClean="0"/>
              <a:t>integrated</a:t>
            </a:r>
          </a:p>
          <a:p>
            <a:pPr lvl="1"/>
            <a:r>
              <a:rPr lang="en-US" dirty="0" smtClean="0"/>
              <a:t>B2SHARE, B2SAFE, B2STAGE, B2DROP (planned)</a:t>
            </a:r>
          </a:p>
          <a:p>
            <a:r>
              <a:rPr lang="en-US" dirty="0" smtClean="0"/>
              <a:t>Operational tools integrated</a:t>
            </a:r>
          </a:p>
          <a:p>
            <a:pPr lvl="1"/>
            <a:r>
              <a:rPr lang="en-US" dirty="0" smtClean="0"/>
              <a:t>CREG, DPMT, B2GETHER,</a:t>
            </a:r>
          </a:p>
          <a:p>
            <a:pPr lvl="1"/>
            <a:r>
              <a:rPr lang="en-US" dirty="0" smtClean="0"/>
              <a:t>Helpdesk, Website, SPMT and ARGO (planned)</a:t>
            </a:r>
          </a:p>
          <a:p>
            <a:r>
              <a:rPr lang="en-US" dirty="0" smtClean="0"/>
              <a:t>Central </a:t>
            </a:r>
            <a:r>
              <a:rPr lang="en-US" dirty="0" smtClean="0"/>
              <a:t>Group Management &amp; </a:t>
            </a:r>
            <a:r>
              <a:rPr lang="en-US" dirty="0" smtClean="0"/>
              <a:t>Attribute </a:t>
            </a:r>
            <a:r>
              <a:rPr lang="en-US" dirty="0"/>
              <a:t>P</a:t>
            </a:r>
            <a:r>
              <a:rPr lang="en-US" dirty="0" smtClean="0"/>
              <a:t>rovisioning</a:t>
            </a:r>
            <a:endParaRPr lang="en-US" dirty="0" smtClean="0"/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304856" cy="792162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B2ACCESS: Authentication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Authorization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426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jkr\projects\eudat\logos\B2ACCESS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209549"/>
            <a:ext cx="3394720" cy="52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hape 991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560" y="1196752"/>
            <a:ext cx="7555646" cy="500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181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923193"/>
              </p:ext>
            </p:extLst>
          </p:nvPr>
        </p:nvGraphicFramePr>
        <p:xfrm>
          <a:off x="143507" y="980728"/>
          <a:ext cx="8856985" cy="52739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68352"/>
                <a:gridCol w="1512168"/>
                <a:gridCol w="1152128"/>
                <a:gridCol w="792088"/>
                <a:gridCol w="2232249"/>
              </a:tblGrid>
              <a:tr h="234941"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</a:rPr>
                        <a:t>Tool</a:t>
                      </a:r>
                      <a:endParaRPr lang="en-US" sz="18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</a:rPr>
                        <a:t>Abbrev</a:t>
                      </a:r>
                      <a:endParaRPr lang="en-US" sz="18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</a:rPr>
                        <a:t>Provider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</a:rPr>
                        <a:t>Host</a:t>
                      </a:r>
                      <a:endParaRPr lang="en-US" sz="18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</a:rPr>
                        <a:t>URL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1742"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GB" sz="1700" dirty="0" smtClean="0">
                          <a:effectLst/>
                        </a:rPr>
                        <a:t>Document Repository</a:t>
                      </a:r>
                    </a:p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GB" sz="1700" dirty="0" smtClean="0">
                          <a:effectLst/>
                        </a:rPr>
                        <a:t>Software </a:t>
                      </a:r>
                      <a:endParaRPr lang="en-US" sz="17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GB" sz="1700" dirty="0" smtClean="0">
                          <a:effectLst/>
                        </a:rPr>
                        <a:t>SVN</a:t>
                      </a:r>
                    </a:p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de-DE" sz="1700" dirty="0" smtClean="0">
                          <a:effectLst/>
                          <a:latin typeface="Calibri"/>
                          <a:ea typeface="MS Mincho"/>
                          <a:cs typeface="Times New Roman"/>
                        </a:rPr>
                        <a:t>GIT</a:t>
                      </a:r>
                      <a:endParaRPr lang="en-US" sz="17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GB" sz="1700" dirty="0" smtClean="0">
                          <a:solidFill>
                            <a:schemeClr val="tx1"/>
                          </a:solidFill>
                          <a:effectLst/>
                        </a:rPr>
                        <a:t>CSC</a:t>
                      </a:r>
                    </a:p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de-DE" sz="1700" dirty="0" err="1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GitHub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hlinkClick r:id="rId2"/>
                        </a:rPr>
                        <a:t>https://</a:t>
                      </a:r>
                      <a:r>
                        <a:rPr lang="en-GB" sz="1400" dirty="0" smtClean="0">
                          <a:effectLst/>
                          <a:hlinkClick r:id="rId2"/>
                        </a:rPr>
                        <a:t>svn.eudat.eu/EUDAT</a:t>
                      </a:r>
                      <a:r>
                        <a:rPr lang="en-GB" sz="1400" dirty="0" smtClean="0">
                          <a:effectLst/>
                        </a:rPr>
                        <a:t> </a:t>
                      </a:r>
                      <a:r>
                        <a:rPr lang="en-GB" sz="1400" baseline="0" dirty="0" smtClean="0">
                          <a:effectLst/>
                        </a:rPr>
                        <a:t> </a:t>
                      </a:r>
                      <a:endParaRPr lang="en-GB" sz="1400" dirty="0" smtClean="0">
                        <a:effectLst/>
                      </a:endParaRPr>
                    </a:p>
                    <a:p>
                      <a:pPr algn="l">
                        <a:spcAft>
                          <a:spcPts val="300"/>
                        </a:spcAft>
                      </a:pPr>
                      <a:endParaRPr lang="en-US" sz="14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GB" sz="1700" dirty="0">
                          <a:solidFill>
                            <a:schemeClr val="bg1"/>
                          </a:solidFill>
                          <a:effectLst/>
                        </a:rPr>
                        <a:t>Service Portfolio </a:t>
                      </a:r>
                      <a:r>
                        <a:rPr lang="en-GB" sz="1700" dirty="0" err="1" smtClean="0">
                          <a:solidFill>
                            <a:schemeClr val="bg1"/>
                          </a:solidFill>
                          <a:effectLst/>
                        </a:rPr>
                        <a:t>Mngmnt</a:t>
                      </a:r>
                      <a:r>
                        <a:rPr lang="en-GB" sz="170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GB" sz="1700" dirty="0">
                          <a:solidFill>
                            <a:schemeClr val="bg1"/>
                          </a:solidFill>
                          <a:effectLst/>
                        </a:rPr>
                        <a:t>Tool </a:t>
                      </a:r>
                      <a:endParaRPr lang="en-US" sz="1700" dirty="0">
                        <a:solidFill>
                          <a:schemeClr val="bg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GB" sz="1700" dirty="0">
                          <a:solidFill>
                            <a:srgbClr val="CC3300"/>
                          </a:solidFill>
                          <a:effectLst/>
                        </a:rPr>
                        <a:t>SPMT</a:t>
                      </a:r>
                      <a:endParaRPr lang="en-US" sz="1700" dirty="0">
                        <a:solidFill>
                          <a:srgbClr val="CC3300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GB" sz="1700" dirty="0">
                          <a:solidFill>
                            <a:schemeClr val="tx1"/>
                          </a:solidFill>
                          <a:effectLst/>
                        </a:rPr>
                        <a:t>GRNET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GB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hlinkClick r:id="rId3"/>
                        </a:rPr>
                        <a:t>http://sp.eudat.eu</a:t>
                      </a:r>
                      <a:r>
                        <a:rPr lang="en-GB" sz="14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  </a:t>
                      </a:r>
                      <a:endParaRPr 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GB" sz="1700" dirty="0">
                          <a:solidFill>
                            <a:schemeClr val="bg1"/>
                          </a:solidFill>
                          <a:effectLst/>
                        </a:rPr>
                        <a:t>Data Project Management </a:t>
                      </a:r>
                      <a:r>
                        <a:rPr lang="en-GB" sz="1700" dirty="0" smtClean="0">
                          <a:solidFill>
                            <a:schemeClr val="bg1"/>
                          </a:solidFill>
                          <a:effectLst/>
                        </a:rPr>
                        <a:t>Tool</a:t>
                      </a:r>
                      <a:endParaRPr lang="en-US" sz="1700" dirty="0">
                        <a:solidFill>
                          <a:schemeClr val="bg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GB" sz="1700" dirty="0">
                          <a:solidFill>
                            <a:srgbClr val="CC3300"/>
                          </a:solidFill>
                          <a:effectLst/>
                        </a:rPr>
                        <a:t>DPMT</a:t>
                      </a:r>
                      <a:endParaRPr lang="en-US" sz="1700" dirty="0">
                        <a:solidFill>
                          <a:srgbClr val="CC3300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GB" sz="1700" b="0" dirty="0">
                          <a:solidFill>
                            <a:schemeClr val="tx1"/>
                          </a:solidFill>
                          <a:effectLst/>
                        </a:rPr>
                        <a:t>MPCDF</a:t>
                      </a:r>
                      <a:endParaRPr lang="en-US" sz="17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GB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hlinkClick r:id="rId4"/>
                        </a:rPr>
                        <a:t>https://dp.eudat.eu</a:t>
                      </a:r>
                      <a:r>
                        <a:rPr lang="en-GB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hlinkClick r:id="rId4"/>
                        </a:rPr>
                        <a:t>/</a:t>
                      </a:r>
                      <a:r>
                        <a:rPr lang="en-GB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 </a:t>
                      </a:r>
                      <a:endParaRPr 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5564"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de-DE" sz="1700" dirty="0" smtClean="0">
                          <a:effectLst/>
                        </a:rPr>
                        <a:t>Software Version Monitoring</a:t>
                      </a:r>
                      <a:endParaRPr lang="en-GB" sz="1700" dirty="0" smtClean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GB" sz="1700" dirty="0" smtClean="0">
                          <a:solidFill>
                            <a:srgbClr val="CC3300"/>
                          </a:solidFill>
                          <a:effectLst/>
                        </a:rPr>
                        <a:t>SVMON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US" sz="17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KIT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Times New Roman"/>
                          <a:hlinkClick r:id="rId5"/>
                        </a:rPr>
                        <a:t>http://eudat-tags.scc.kit.edu/eudat/  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1548"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US" sz="17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Site &amp; Service Registry</a:t>
                      </a:r>
                      <a:endParaRPr lang="en-US" sz="1700" dirty="0">
                        <a:solidFill>
                          <a:schemeClr val="bg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US" sz="17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CREG</a:t>
                      </a:r>
                      <a:endParaRPr lang="en-US" sz="17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US" sz="17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MPCDF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  <a:hlinkClick r:id="rId6"/>
                        </a:rPr>
                        <a:t>https://creg.eudat.eu</a:t>
                      </a:r>
                      <a:r>
                        <a:rPr lang="en-US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 </a:t>
                      </a:r>
                      <a:endParaRPr 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6064"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GB" sz="1700" dirty="0">
                          <a:effectLst/>
                        </a:rPr>
                        <a:t>Availability &amp; Reliability Monitoring </a:t>
                      </a:r>
                      <a:r>
                        <a:rPr lang="en-GB" sz="1700" dirty="0" smtClean="0">
                          <a:effectLst/>
                        </a:rPr>
                        <a:t>Tool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GB" sz="1700" dirty="0" smtClean="0">
                          <a:solidFill>
                            <a:schemeClr val="tx1"/>
                          </a:solidFill>
                          <a:effectLst/>
                        </a:rPr>
                        <a:t>ARMT</a:t>
                      </a:r>
                    </a:p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de-DE" sz="17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CMON</a:t>
                      </a:r>
                      <a:endParaRPr lang="en-US" sz="17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GB" sz="1700" dirty="0" smtClean="0">
                          <a:solidFill>
                            <a:schemeClr val="tx1"/>
                          </a:solidFill>
                          <a:effectLst/>
                        </a:rPr>
                        <a:t>GRNET</a:t>
                      </a:r>
                    </a:p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de-DE" sz="17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GRNET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GB" sz="1400" dirty="0" smtClean="0">
                          <a:effectLst/>
                          <a:hlinkClick r:id="rId7"/>
                        </a:rPr>
                        <a:t>http://</a:t>
                      </a:r>
                      <a:r>
                        <a:rPr lang="en-GB" sz="1400" dirty="0">
                          <a:effectLst/>
                          <a:hlinkClick r:id="rId7"/>
                        </a:rPr>
                        <a:t>avail.eudat.eu</a:t>
                      </a:r>
                      <a:r>
                        <a:rPr lang="en-GB" sz="1400" dirty="0" smtClean="0">
                          <a:effectLst/>
                          <a:hlinkClick r:id="rId7"/>
                        </a:rPr>
                        <a:t>/</a:t>
                      </a:r>
                      <a:r>
                        <a:rPr lang="en-GB" sz="1400" dirty="0" smtClean="0">
                          <a:effectLst/>
                        </a:rPr>
                        <a:t> </a:t>
                      </a:r>
                    </a:p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GB" sz="14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  <a:hlinkClick r:id="rId8"/>
                        </a:rPr>
                        <a:t>https://cmon.eudat.eu</a:t>
                      </a:r>
                      <a:r>
                        <a:rPr lang="en-GB" sz="14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 </a:t>
                      </a: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4516"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GB" sz="1700" dirty="0">
                          <a:effectLst/>
                        </a:rPr>
                        <a:t>Resource Coordination Tool</a:t>
                      </a:r>
                      <a:endParaRPr lang="en-US" sz="17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GB" sz="17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RCT</a:t>
                      </a:r>
                      <a:endParaRPr lang="en-US" sz="17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GB" sz="1700" dirty="0">
                          <a:solidFill>
                            <a:schemeClr val="tx1"/>
                          </a:solidFill>
                          <a:effectLst/>
                        </a:rPr>
                        <a:t>MPCDF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hlinkClick r:id="rId9"/>
                        </a:rPr>
                        <a:t>https://rct.eudat.eu</a:t>
                      </a:r>
                      <a:r>
                        <a:rPr lang="en-GB" sz="1400" dirty="0" smtClean="0">
                          <a:effectLst/>
                          <a:hlinkClick r:id="rId9"/>
                        </a:rPr>
                        <a:t>/</a:t>
                      </a:r>
                      <a:r>
                        <a:rPr lang="en-GB" sz="1400" dirty="0" smtClean="0">
                          <a:effectLst/>
                        </a:rPr>
                        <a:t> </a:t>
                      </a:r>
                      <a:endParaRPr lang="en-US" sz="14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6871"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US" sz="1700" dirty="0" smtClean="0">
                          <a:effectLst/>
                          <a:latin typeface="Calibri"/>
                          <a:ea typeface="MS Mincho"/>
                          <a:cs typeface="Times New Roman"/>
                        </a:rPr>
                        <a:t>Accounting</a:t>
                      </a:r>
                      <a:endParaRPr lang="en-US" sz="17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US" sz="17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RCT</a:t>
                      </a:r>
                    </a:p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US" sz="9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/>
                      </a:r>
                      <a:br>
                        <a:rPr lang="en-US" sz="9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</a:br>
                      <a:r>
                        <a:rPr lang="en-US" sz="17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ACCT</a:t>
                      </a:r>
                      <a:endParaRPr lang="en-US" sz="17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effectLst/>
                          <a:hlinkClick r:id="rId10"/>
                        </a:rPr>
                        <a:t>https://rct.eudat.eu/?path=/storage_space_resources/</a:t>
                      </a:r>
                      <a:r>
                        <a:rPr lang="en-GB" sz="1400" dirty="0" smtClean="0">
                          <a:effectLst/>
                        </a:rPr>
                        <a:t> </a:t>
                      </a:r>
                      <a:r>
                        <a:rPr lang="en-US" sz="1400" dirty="0" smtClean="0">
                          <a:effectLst/>
                          <a:latin typeface="Calibri"/>
                          <a:ea typeface="MS Mincho"/>
                          <a:cs typeface="Times New Roman"/>
                          <a:hlinkClick r:id="rId11"/>
                        </a:rPr>
                        <a:t>http://accounting.eudat.eu</a:t>
                      </a:r>
                      <a:r>
                        <a:rPr lang="en-US" sz="1400" dirty="0" smtClean="0">
                          <a:effectLst/>
                          <a:latin typeface="Calibri"/>
                          <a:ea typeface="MS Mincho"/>
                          <a:cs typeface="Times New Roman"/>
                        </a:rPr>
                        <a:t> </a:t>
                      </a:r>
                      <a:endParaRPr lang="en-US" sz="14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6871"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GB" sz="1700" dirty="0" smtClean="0">
                          <a:effectLst/>
                        </a:rPr>
                        <a:t>Web</a:t>
                      </a:r>
                      <a:r>
                        <a:rPr lang="en-GB" sz="1700" baseline="0" dirty="0" smtClean="0">
                          <a:effectLst/>
                        </a:rPr>
                        <a:t> Presence </a:t>
                      </a:r>
                      <a:r>
                        <a:rPr lang="en-GB" sz="1700" dirty="0" smtClean="0">
                          <a:effectLst/>
                        </a:rPr>
                        <a:t>(Drupal)</a:t>
                      </a:r>
                    </a:p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de-DE" sz="1700" dirty="0" smtClean="0">
                          <a:effectLst/>
                          <a:latin typeface="Calibri"/>
                          <a:ea typeface="MS Mincho"/>
                          <a:cs typeface="Times New Roman"/>
                        </a:rPr>
                        <a:t>Community </a:t>
                      </a:r>
                      <a:r>
                        <a:rPr lang="de-DE" sz="1700" dirty="0" err="1" smtClean="0">
                          <a:effectLst/>
                          <a:latin typeface="Calibri"/>
                          <a:ea typeface="MS Mincho"/>
                          <a:cs typeface="Times New Roman"/>
                        </a:rPr>
                        <a:t>Collab</a:t>
                      </a:r>
                      <a:r>
                        <a:rPr lang="de-DE" sz="1700" dirty="0" smtClean="0">
                          <a:effectLst/>
                          <a:latin typeface="Calibri"/>
                          <a:ea typeface="MS Mincho"/>
                          <a:cs typeface="Times New Roman"/>
                        </a:rPr>
                        <a:t>. </a:t>
                      </a:r>
                      <a:r>
                        <a:rPr lang="de-DE" sz="1700" dirty="0" err="1" smtClean="0">
                          <a:effectLst/>
                          <a:latin typeface="Calibri"/>
                          <a:ea typeface="MS Mincho"/>
                          <a:cs typeface="Times New Roman"/>
                        </a:rPr>
                        <a:t>Platform</a:t>
                      </a:r>
                      <a:endParaRPr lang="en-US" sz="17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GB" sz="1700" dirty="0" smtClean="0">
                          <a:effectLst/>
                        </a:rPr>
                        <a:t>Website</a:t>
                      </a:r>
                      <a:r>
                        <a:rPr lang="en-GB" sz="1700" baseline="0" dirty="0" smtClean="0">
                          <a:effectLst/>
                        </a:rPr>
                        <a:t> </a:t>
                      </a:r>
                    </a:p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GB" sz="1700" dirty="0" err="1" smtClean="0">
                          <a:effectLst/>
                        </a:rPr>
                        <a:t>Collab</a:t>
                      </a:r>
                      <a:r>
                        <a:rPr lang="en-GB" sz="1700" dirty="0" smtClean="0">
                          <a:effectLst/>
                        </a:rPr>
                        <a:t> </a:t>
                      </a:r>
                      <a:endParaRPr lang="en-US" sz="17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GB" sz="1700" dirty="0">
                          <a:solidFill>
                            <a:schemeClr val="tx1"/>
                          </a:solidFill>
                          <a:effectLst/>
                        </a:rPr>
                        <a:t>Trust-IT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US" sz="17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CSC</a:t>
                      </a:r>
                    </a:p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US" sz="17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CSC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hlinkClick r:id="rId12"/>
                        </a:rPr>
                        <a:t>https://</a:t>
                      </a:r>
                      <a:r>
                        <a:rPr lang="en-GB" sz="1400" dirty="0" smtClean="0">
                          <a:effectLst/>
                          <a:hlinkClick r:id="rId12"/>
                        </a:rPr>
                        <a:t>www.eudat.eu</a:t>
                      </a:r>
                      <a:r>
                        <a:rPr lang="en-GB" sz="1400" baseline="0" dirty="0" smtClean="0">
                          <a:effectLst/>
                        </a:rPr>
                        <a:t> </a:t>
                      </a:r>
                      <a:r>
                        <a:rPr lang="en-GB" sz="1400" dirty="0" smtClean="0">
                          <a:effectLst/>
                        </a:rPr>
                        <a:t> </a:t>
                      </a:r>
                      <a:r>
                        <a:rPr lang="en-GB" sz="1400" dirty="0">
                          <a:effectLst/>
                          <a:hlinkClick r:id="rId13"/>
                        </a:rPr>
                        <a:t>https://b2gether.eudat.eu</a:t>
                      </a:r>
                      <a:endParaRPr lang="en-US" sz="14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4496"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GB" sz="1700" dirty="0" err="1" smtClean="0">
                          <a:effectLst/>
                        </a:rPr>
                        <a:t>HelpdeskSystem</a:t>
                      </a:r>
                      <a:r>
                        <a:rPr lang="en-GB" sz="1700" dirty="0" smtClean="0">
                          <a:effectLst/>
                        </a:rPr>
                        <a:t> </a:t>
                      </a:r>
                      <a:r>
                        <a:rPr lang="en-GB" sz="1700" dirty="0">
                          <a:effectLst/>
                        </a:rPr>
                        <a:t>(RT</a:t>
                      </a:r>
                      <a:r>
                        <a:rPr lang="en-GB" sz="1700" dirty="0" smtClean="0">
                          <a:effectLst/>
                        </a:rPr>
                        <a:t>)</a:t>
                      </a:r>
                      <a:endParaRPr lang="en-US" sz="17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GB" sz="1700" dirty="0">
                          <a:effectLst/>
                        </a:rPr>
                        <a:t>TTS</a:t>
                      </a:r>
                      <a:endParaRPr lang="en-US" sz="17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GB" sz="1700" dirty="0" smtClean="0">
                          <a:solidFill>
                            <a:schemeClr val="tx1"/>
                          </a:solidFill>
                          <a:effectLst/>
                        </a:rPr>
                        <a:t>BSC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GB" sz="1700" dirty="0" smtClean="0">
                          <a:solidFill>
                            <a:schemeClr val="tx1"/>
                          </a:solidFill>
                          <a:effectLst/>
                        </a:rPr>
                        <a:t>CINECA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hlinkClick r:id="rId14"/>
                        </a:rPr>
                        <a:t>https://</a:t>
                      </a:r>
                      <a:r>
                        <a:rPr lang="en-GB" sz="1400" dirty="0" smtClean="0">
                          <a:effectLst/>
                          <a:hlinkClick r:id="rId14"/>
                        </a:rPr>
                        <a:t>helpdesk.eudat.eu</a:t>
                      </a:r>
                      <a:r>
                        <a:rPr lang="en-GB" sz="1400" dirty="0" smtClean="0">
                          <a:effectLst/>
                        </a:rPr>
                        <a:t>   </a:t>
                      </a:r>
                      <a:endParaRPr lang="en-US" sz="14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6871"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GB" sz="1700" dirty="0" smtClean="0">
                          <a:effectLst/>
                        </a:rPr>
                        <a:t>Confluence Wiki (internal)</a:t>
                      </a:r>
                      <a:endParaRPr lang="en-US" sz="17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GB" sz="1700" dirty="0">
                          <a:effectLst/>
                        </a:rPr>
                        <a:t>Wiki</a:t>
                      </a:r>
                      <a:endParaRPr lang="en-US" sz="17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GB" sz="1700" dirty="0">
                          <a:solidFill>
                            <a:schemeClr val="tx1"/>
                          </a:solidFill>
                          <a:effectLst/>
                        </a:rPr>
                        <a:t>CSC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hlinkClick r:id="rId15"/>
                        </a:rPr>
                        <a:t>https://</a:t>
                      </a:r>
                      <a:r>
                        <a:rPr lang="en-GB" sz="1400" dirty="0" smtClean="0">
                          <a:effectLst/>
                          <a:hlinkClick r:id="rId15"/>
                        </a:rPr>
                        <a:t>confluence.csc.fi/</a:t>
                      </a:r>
                      <a:r>
                        <a:rPr lang="en-GB" sz="1400" dirty="0" smtClean="0">
                          <a:effectLst/>
                        </a:rPr>
                        <a:t> </a:t>
                      </a:r>
                      <a:endParaRPr lang="en-US" sz="14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Titel 2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304856" cy="792162"/>
          </a:xfrm>
        </p:spPr>
        <p:txBody>
          <a:bodyPr>
            <a:normAutofit/>
          </a:bodyPr>
          <a:lstStyle/>
          <a:p>
            <a:r>
              <a:rPr lang="de-DE" dirty="0" smtClean="0"/>
              <a:t>Operational Services &amp; Tools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851920" y="6381328"/>
            <a:ext cx="513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95A1B"/>
                </a:solidFill>
                <a:ea typeface="MS Mincho"/>
                <a:cs typeface="Times New Roman"/>
              </a:rPr>
              <a:t>u</a:t>
            </a:r>
            <a:r>
              <a:rPr lang="en-US" dirty="0" smtClean="0">
                <a:solidFill>
                  <a:srgbClr val="F95A1B"/>
                </a:solidFill>
                <a:ea typeface="MS Mincho"/>
                <a:cs typeface="Times New Roman"/>
              </a:rPr>
              <a:t>nder development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ea typeface="MS Mincho"/>
                <a:cs typeface="Times New Roman"/>
              </a:rPr>
              <a:t>               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ea typeface="MS Mincho"/>
                <a:cs typeface="Times New Roman"/>
              </a:rPr>
              <a:t>under replacement                                                </a:t>
            </a:r>
            <a:endParaRPr lang="en-US" dirty="0">
              <a:solidFill>
                <a:schemeClr val="bg2">
                  <a:lumMod val="50000"/>
                </a:schemeClr>
              </a:solidFill>
              <a:ea typeface="MS Mincho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4311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315200" cy="922114"/>
          </a:xfrm>
        </p:spPr>
        <p:txBody>
          <a:bodyPr>
            <a:noAutofit/>
          </a:bodyPr>
          <a:lstStyle/>
          <a:p>
            <a:pPr algn="l"/>
            <a:r>
              <a:rPr lang="de-DE" sz="2400" dirty="0" smtClean="0"/>
              <a:t>CREG: Site &amp; </a:t>
            </a:r>
            <a:r>
              <a:rPr lang="de-DE" sz="2400" dirty="0" err="1" smtClean="0"/>
              <a:t>service</a:t>
            </a:r>
            <a:r>
              <a:rPr lang="de-DE" sz="2400" dirty="0" smtClean="0"/>
              <a:t> </a:t>
            </a:r>
            <a:r>
              <a:rPr lang="de-DE" sz="2400" dirty="0" err="1" smtClean="0"/>
              <a:t>registry</a:t>
            </a:r>
            <a:r>
              <a:rPr lang="de-DE" sz="2400" dirty="0" smtClean="0"/>
              <a:t> </a:t>
            </a:r>
            <a:r>
              <a:rPr lang="de-DE" sz="2400" dirty="0" err="1" smtClean="0"/>
              <a:t>based</a:t>
            </a:r>
            <a:r>
              <a:rPr lang="de-DE" sz="2400" dirty="0" smtClean="0"/>
              <a:t> on an </a:t>
            </a:r>
            <a:br>
              <a:rPr lang="de-DE" sz="2400" dirty="0" smtClean="0"/>
            </a:br>
            <a:r>
              <a:rPr lang="de-DE" sz="2400" dirty="0"/>
              <a:t> </a:t>
            </a:r>
            <a:r>
              <a:rPr lang="de-DE" sz="2400" dirty="0" smtClean="0"/>
              <a:t>           EUDAT </a:t>
            </a:r>
            <a:r>
              <a:rPr lang="de-DE" sz="2400" dirty="0" err="1" smtClean="0"/>
              <a:t>instance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GOCDB</a:t>
            </a:r>
            <a:r>
              <a:rPr lang="de-DE" sz="2200" dirty="0" smtClean="0"/>
              <a:t> 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0F629-AAE2-4D89-A943-A142615EC9B5}" type="slidenum">
              <a:rPr lang="it-IT" smtClean="0"/>
              <a:t>18</a:t>
            </a:fld>
            <a:endParaRPr lang="it-IT"/>
          </a:p>
        </p:txBody>
      </p:sp>
      <p:grpSp>
        <p:nvGrpSpPr>
          <p:cNvPr id="10" name="Gruppieren 9"/>
          <p:cNvGrpSpPr/>
          <p:nvPr/>
        </p:nvGrpSpPr>
        <p:grpSpPr>
          <a:xfrm>
            <a:off x="247574" y="1445295"/>
            <a:ext cx="8731572" cy="4718059"/>
            <a:chOff x="247574" y="1445295"/>
            <a:chExt cx="8731572" cy="4718059"/>
          </a:xfrm>
        </p:grpSpPr>
        <p:sp>
          <p:nvSpPr>
            <p:cNvPr id="11" name="Ellipse 10"/>
            <p:cNvSpPr/>
            <p:nvPr/>
          </p:nvSpPr>
          <p:spPr>
            <a:xfrm>
              <a:off x="4416631" y="3408010"/>
              <a:ext cx="2321169" cy="125604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dirty="0" smtClean="0">
                  <a:solidFill>
                    <a:schemeClr val="tx2"/>
                  </a:solidFill>
                </a:rPr>
                <a:t>Site </a:t>
              </a:r>
              <a:r>
                <a:rPr lang="de-DE" dirty="0" err="1" smtClean="0">
                  <a:solidFill>
                    <a:schemeClr val="tx2"/>
                  </a:solidFill>
                </a:rPr>
                <a:t>and</a:t>
              </a:r>
              <a:r>
                <a:rPr lang="de-DE" dirty="0" smtClean="0">
                  <a:solidFill>
                    <a:schemeClr val="tx2"/>
                  </a:solidFill>
                </a:rPr>
                <a:t> Service</a:t>
              </a:r>
            </a:p>
            <a:p>
              <a:pPr algn="ctr"/>
              <a:r>
                <a:rPr lang="de-DE" dirty="0" smtClean="0">
                  <a:solidFill>
                    <a:schemeClr val="tx2"/>
                  </a:solidFill>
                </a:rPr>
                <a:t>Registry</a:t>
              </a:r>
              <a:endParaRPr lang="de-DE" dirty="0">
                <a:solidFill>
                  <a:schemeClr val="tx2"/>
                </a:solidFill>
              </a:endParaRPr>
            </a:p>
          </p:txBody>
        </p:sp>
        <p:grpSp>
          <p:nvGrpSpPr>
            <p:cNvPr id="48" name="Gruppieren 47"/>
            <p:cNvGrpSpPr/>
            <p:nvPr/>
          </p:nvGrpSpPr>
          <p:grpSpPr>
            <a:xfrm>
              <a:off x="3571720" y="2802768"/>
              <a:ext cx="3970839" cy="2507190"/>
              <a:chOff x="2573207" y="2802768"/>
              <a:chExt cx="3970839" cy="2507190"/>
            </a:xfrm>
          </p:grpSpPr>
          <p:sp>
            <p:nvSpPr>
              <p:cNvPr id="12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2573207" y="3505613"/>
                <a:ext cx="353065" cy="258788"/>
              </a:xfrm>
              <a:prstGeom prst="flowChartMagneticDisk">
                <a:avLst/>
              </a:prstGeom>
              <a:solidFill>
                <a:srgbClr val="B80819">
                  <a:alpha val="85882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2625300" y="4337092"/>
                <a:ext cx="353065" cy="258788"/>
              </a:xfrm>
              <a:prstGeom prst="flowChartMagneticDisk">
                <a:avLst/>
              </a:prstGeom>
              <a:solidFill>
                <a:srgbClr val="B80819">
                  <a:alpha val="85882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3437934" y="2931998"/>
                <a:ext cx="353065" cy="258788"/>
              </a:xfrm>
              <a:prstGeom prst="flowChartMagneticDisk">
                <a:avLst/>
              </a:prstGeom>
              <a:solidFill>
                <a:srgbClr val="B80819">
                  <a:alpha val="85882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4637626" y="2802768"/>
                <a:ext cx="353065" cy="258788"/>
              </a:xfrm>
              <a:prstGeom prst="flowChartMagneticDisk">
                <a:avLst/>
              </a:prstGeom>
              <a:solidFill>
                <a:srgbClr val="B80819">
                  <a:alpha val="85882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6001545" y="3218366"/>
                <a:ext cx="353065" cy="258788"/>
              </a:xfrm>
              <a:prstGeom prst="flowChartMagneticDisk">
                <a:avLst/>
              </a:prstGeom>
              <a:solidFill>
                <a:srgbClr val="B80819">
                  <a:alpha val="85882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6190981" y="4058759"/>
                <a:ext cx="353065" cy="258788"/>
              </a:xfrm>
              <a:prstGeom prst="flowChartMagneticDisk">
                <a:avLst/>
              </a:prstGeom>
              <a:solidFill>
                <a:srgbClr val="B80819">
                  <a:alpha val="85882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5562756" y="4755875"/>
                <a:ext cx="353065" cy="258788"/>
              </a:xfrm>
              <a:prstGeom prst="flowChartMagneticDisk">
                <a:avLst/>
              </a:prstGeom>
              <a:solidFill>
                <a:srgbClr val="B80819">
                  <a:alpha val="85882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4572205" y="5051170"/>
                <a:ext cx="353065" cy="258788"/>
              </a:xfrm>
              <a:prstGeom prst="flowChartMagneticDisk">
                <a:avLst/>
              </a:prstGeom>
              <a:solidFill>
                <a:srgbClr val="B80819">
                  <a:alpha val="85882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3437934" y="4882935"/>
                <a:ext cx="353065" cy="258788"/>
              </a:xfrm>
              <a:prstGeom prst="flowChartMagneticDisk">
                <a:avLst/>
              </a:prstGeom>
              <a:solidFill>
                <a:srgbClr val="B80819">
                  <a:alpha val="85882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23" name="Gerade Verbindung 22"/>
              <p:cNvCxnSpPr>
                <a:stCxn id="15" idx="3"/>
              </p:cNvCxnSpPr>
              <p:nvPr/>
            </p:nvCxnSpPr>
            <p:spPr>
              <a:xfrm>
                <a:off x="3600537" y="3190034"/>
                <a:ext cx="321866" cy="319177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Gerade Verbindung 23"/>
              <p:cNvCxnSpPr>
                <a:stCxn id="16" idx="3"/>
              </p:cNvCxnSpPr>
              <p:nvPr/>
            </p:nvCxnSpPr>
            <p:spPr>
              <a:xfrm flipH="1">
                <a:off x="4732529" y="3060804"/>
                <a:ext cx="67700" cy="340122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 Verbindung 26"/>
              <p:cNvCxnSpPr>
                <a:stCxn id="17" idx="2"/>
              </p:cNvCxnSpPr>
              <p:nvPr/>
            </p:nvCxnSpPr>
            <p:spPr>
              <a:xfrm flipH="1">
                <a:off x="5506561" y="3328755"/>
                <a:ext cx="496010" cy="332856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 Verbindung 29"/>
              <p:cNvCxnSpPr>
                <a:stCxn id="18" idx="2"/>
                <a:endCxn id="11" idx="6"/>
              </p:cNvCxnSpPr>
              <p:nvPr/>
            </p:nvCxnSpPr>
            <p:spPr>
              <a:xfrm flipH="1" flipV="1">
                <a:off x="5739287" y="4036032"/>
                <a:ext cx="452720" cy="133116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 Verbindung 32"/>
              <p:cNvCxnSpPr>
                <a:stCxn id="19" idx="1"/>
              </p:cNvCxnSpPr>
              <p:nvPr/>
            </p:nvCxnSpPr>
            <p:spPr>
              <a:xfrm flipH="1" flipV="1">
                <a:off x="5338119" y="4511842"/>
                <a:ext cx="415100" cy="244785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 Verbindung 35"/>
              <p:cNvCxnSpPr>
                <a:stCxn id="20" idx="1"/>
              </p:cNvCxnSpPr>
              <p:nvPr/>
            </p:nvCxnSpPr>
            <p:spPr>
              <a:xfrm flipH="1" flipV="1">
                <a:off x="4748737" y="4664054"/>
                <a:ext cx="13931" cy="387868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rade Verbindung 38"/>
              <p:cNvCxnSpPr/>
              <p:nvPr/>
            </p:nvCxnSpPr>
            <p:spPr>
              <a:xfrm flipV="1">
                <a:off x="3754673" y="4576011"/>
                <a:ext cx="179761" cy="348988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Gerade Verbindung 41"/>
              <p:cNvCxnSpPr>
                <a:stCxn id="14" idx="4"/>
              </p:cNvCxnSpPr>
              <p:nvPr/>
            </p:nvCxnSpPr>
            <p:spPr>
              <a:xfrm flipV="1">
                <a:off x="2977339" y="4235116"/>
                <a:ext cx="487864" cy="250375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 Verbindung 44"/>
              <p:cNvCxnSpPr>
                <a:stCxn id="12" idx="4"/>
              </p:cNvCxnSpPr>
              <p:nvPr/>
            </p:nvCxnSpPr>
            <p:spPr>
              <a:xfrm>
                <a:off x="2925246" y="3654012"/>
                <a:ext cx="596104" cy="123904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uppieren 91"/>
            <p:cNvGrpSpPr/>
            <p:nvPr/>
          </p:nvGrpSpPr>
          <p:grpSpPr>
            <a:xfrm>
              <a:off x="2544419" y="2240782"/>
              <a:ext cx="5927437" cy="3922572"/>
              <a:chOff x="2544419" y="2240782"/>
              <a:chExt cx="5927437" cy="3922572"/>
            </a:xfrm>
          </p:grpSpPr>
          <p:sp>
            <p:nvSpPr>
              <p:cNvPr id="50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2544419" y="3614082"/>
                <a:ext cx="474419" cy="366123"/>
              </a:xfrm>
              <a:prstGeom prst="flowChartMagneticDisk">
                <a:avLst/>
              </a:prstGeom>
              <a:solidFill>
                <a:srgbClr val="0070C0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2780249" y="4840264"/>
                <a:ext cx="474419" cy="366123"/>
              </a:xfrm>
              <a:prstGeom prst="flowChartMagneticDisk">
                <a:avLst/>
              </a:prstGeom>
              <a:solidFill>
                <a:srgbClr val="0070C0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3483104" y="2681386"/>
                <a:ext cx="474419" cy="366123"/>
              </a:xfrm>
              <a:prstGeom prst="flowChartMagneticDisk">
                <a:avLst/>
              </a:prstGeom>
              <a:solidFill>
                <a:srgbClr val="0070C0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5500824" y="2240782"/>
                <a:ext cx="474419" cy="366123"/>
              </a:xfrm>
              <a:prstGeom prst="flowChartMagneticDisk">
                <a:avLst/>
              </a:prstGeom>
              <a:solidFill>
                <a:srgbClr val="0070C0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7384358" y="2406094"/>
                <a:ext cx="474419" cy="366123"/>
              </a:xfrm>
              <a:prstGeom prst="flowChartMagneticDisk">
                <a:avLst/>
              </a:prstGeom>
              <a:solidFill>
                <a:srgbClr val="0070C0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7997437" y="3783840"/>
                <a:ext cx="474419" cy="366123"/>
              </a:xfrm>
              <a:prstGeom prst="flowChartMagneticDisk">
                <a:avLst/>
              </a:prstGeom>
              <a:solidFill>
                <a:srgbClr val="0070C0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7453125" y="5205036"/>
                <a:ext cx="474419" cy="366123"/>
              </a:xfrm>
              <a:prstGeom prst="flowChartMagneticDisk">
                <a:avLst/>
              </a:prstGeom>
              <a:solidFill>
                <a:srgbClr val="0070C0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5913247" y="5797231"/>
                <a:ext cx="474419" cy="366123"/>
              </a:xfrm>
              <a:prstGeom prst="flowChartMagneticDisk">
                <a:avLst/>
              </a:prstGeom>
              <a:solidFill>
                <a:srgbClr val="0070C0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59" name="Gerade Verbindung 58"/>
              <p:cNvCxnSpPr>
                <a:stCxn id="52" idx="3"/>
              </p:cNvCxnSpPr>
              <p:nvPr/>
            </p:nvCxnSpPr>
            <p:spPr>
              <a:xfrm>
                <a:off x="3700606" y="3046445"/>
                <a:ext cx="943907" cy="588562"/>
              </a:xfrm>
              <a:prstGeom prst="line">
                <a:avLst/>
              </a:prstGeom>
              <a:solidFill>
                <a:srgbClr val="0070C0"/>
              </a:solidFill>
              <a:ln w="222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Gerade Verbindung 59"/>
              <p:cNvCxnSpPr>
                <a:stCxn id="53" idx="3"/>
                <a:endCxn id="11" idx="0"/>
              </p:cNvCxnSpPr>
              <p:nvPr/>
            </p:nvCxnSpPr>
            <p:spPr>
              <a:xfrm flipH="1">
                <a:off x="5505208" y="2605841"/>
                <a:ext cx="213118" cy="802169"/>
              </a:xfrm>
              <a:prstGeom prst="line">
                <a:avLst/>
              </a:prstGeom>
              <a:solidFill>
                <a:srgbClr val="0070C0"/>
              </a:solidFill>
              <a:ln w="222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Gerade Verbindung 60"/>
              <p:cNvCxnSpPr>
                <a:stCxn id="54" idx="2"/>
                <a:endCxn id="11" idx="7"/>
              </p:cNvCxnSpPr>
              <p:nvPr/>
            </p:nvCxnSpPr>
            <p:spPr>
              <a:xfrm flipH="1">
                <a:off x="6325865" y="2563619"/>
                <a:ext cx="1059872" cy="1028334"/>
              </a:xfrm>
              <a:prstGeom prst="line">
                <a:avLst/>
              </a:prstGeom>
              <a:solidFill>
                <a:srgbClr val="0070C0"/>
              </a:solidFill>
              <a:ln w="222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Gerade Verbindung 61"/>
              <p:cNvCxnSpPr>
                <a:stCxn id="55" idx="2"/>
              </p:cNvCxnSpPr>
              <p:nvPr/>
            </p:nvCxnSpPr>
            <p:spPr>
              <a:xfrm flipH="1" flipV="1">
                <a:off x="6737800" y="3929356"/>
                <a:ext cx="1261016" cy="12009"/>
              </a:xfrm>
              <a:prstGeom prst="line">
                <a:avLst/>
              </a:prstGeom>
              <a:solidFill>
                <a:srgbClr val="0070C0"/>
              </a:solidFill>
              <a:ln w="222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Gerade Verbindung 62"/>
              <p:cNvCxnSpPr>
                <a:stCxn id="56" idx="1"/>
              </p:cNvCxnSpPr>
              <p:nvPr/>
            </p:nvCxnSpPr>
            <p:spPr>
              <a:xfrm flipH="1" flipV="1">
                <a:off x="6574802" y="4336822"/>
                <a:ext cx="1135241" cy="869278"/>
              </a:xfrm>
              <a:prstGeom prst="line">
                <a:avLst/>
              </a:prstGeom>
              <a:solidFill>
                <a:srgbClr val="0070C0"/>
              </a:solidFill>
              <a:ln w="222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Gerade Verbindung 63"/>
              <p:cNvCxnSpPr>
                <a:stCxn id="57" idx="1"/>
              </p:cNvCxnSpPr>
              <p:nvPr/>
            </p:nvCxnSpPr>
            <p:spPr>
              <a:xfrm flipH="1" flipV="1">
                <a:off x="6002109" y="4664054"/>
                <a:ext cx="168056" cy="1134241"/>
              </a:xfrm>
              <a:prstGeom prst="line">
                <a:avLst/>
              </a:prstGeom>
              <a:solidFill>
                <a:srgbClr val="0070C0"/>
              </a:solidFill>
              <a:ln w="222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Gerade Verbindung 65"/>
              <p:cNvCxnSpPr>
                <a:stCxn id="51" idx="4"/>
              </p:cNvCxnSpPr>
              <p:nvPr/>
            </p:nvCxnSpPr>
            <p:spPr>
              <a:xfrm flipV="1">
                <a:off x="3253289" y="4336822"/>
                <a:ext cx="1285232" cy="712041"/>
              </a:xfrm>
              <a:prstGeom prst="line">
                <a:avLst/>
              </a:prstGeom>
              <a:solidFill>
                <a:srgbClr val="0070C0"/>
              </a:solidFill>
              <a:ln w="222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Gerade Verbindung 66"/>
              <p:cNvCxnSpPr>
                <a:stCxn id="50" idx="4"/>
              </p:cNvCxnSpPr>
              <p:nvPr/>
            </p:nvCxnSpPr>
            <p:spPr>
              <a:xfrm>
                <a:off x="3017459" y="3822681"/>
                <a:ext cx="1390109" cy="187845"/>
              </a:xfrm>
              <a:prstGeom prst="line">
                <a:avLst/>
              </a:prstGeom>
              <a:solidFill>
                <a:srgbClr val="0070C0"/>
              </a:solidFill>
              <a:ln w="222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ieren 24"/>
            <p:cNvGrpSpPr/>
            <p:nvPr/>
          </p:nvGrpSpPr>
          <p:grpSpPr>
            <a:xfrm>
              <a:off x="6084168" y="1445295"/>
              <a:ext cx="2894978" cy="1983705"/>
              <a:chOff x="5087625" y="1445295"/>
              <a:chExt cx="2894978" cy="1983705"/>
            </a:xfrm>
          </p:grpSpPr>
          <p:grpSp>
            <p:nvGrpSpPr>
              <p:cNvPr id="68" name="Group 20"/>
              <p:cNvGrpSpPr/>
              <p:nvPr/>
            </p:nvGrpSpPr>
            <p:grpSpPr>
              <a:xfrm>
                <a:off x="5430486" y="1542611"/>
                <a:ext cx="345725" cy="446229"/>
                <a:chOff x="256823" y="-80264"/>
                <a:chExt cx="360039" cy="1062848"/>
              </a:xfrm>
            </p:grpSpPr>
            <p:sp>
              <p:nvSpPr>
                <p:cNvPr id="69" name="Oval 27"/>
                <p:cNvSpPr/>
                <p:nvPr/>
              </p:nvSpPr>
              <p:spPr>
                <a:xfrm>
                  <a:off x="332277" y="-80264"/>
                  <a:ext cx="216024" cy="296287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 anchorCtr="0"/>
                <a:lstStyle/>
                <a:p>
                  <a:pPr algn="just">
                    <a:lnSpc>
                      <a:spcPct val="115000"/>
                    </a:lnSpc>
                    <a:spcAft>
                      <a:spcPts val="600"/>
                    </a:spcAft>
                  </a:pPr>
                  <a:r>
                    <a:rPr lang="en-GB" sz="1100">
                      <a:effectLst/>
                      <a:ea typeface="Times New Roman"/>
                      <a:cs typeface="Times New Roman"/>
                    </a:rPr>
                    <a:t> </a:t>
                  </a:r>
                  <a:endParaRPr lang="en-GB" sz="1100">
                    <a:effectLst/>
                    <a:ea typeface="Calibri"/>
                    <a:cs typeface="Times New Roman"/>
                  </a:endParaRPr>
                </a:p>
              </p:txBody>
            </p:sp>
            <p:cxnSp>
              <p:nvCxnSpPr>
                <p:cNvPr id="70" name="Straight Connector 28"/>
                <p:cNvCxnSpPr/>
                <p:nvPr/>
              </p:nvCxnSpPr>
              <p:spPr>
                <a:xfrm>
                  <a:off x="440289" y="216023"/>
                  <a:ext cx="0" cy="36004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9"/>
                <p:cNvCxnSpPr/>
                <p:nvPr/>
              </p:nvCxnSpPr>
              <p:spPr>
                <a:xfrm rot="1800000">
                  <a:off x="390813" y="543027"/>
                  <a:ext cx="0" cy="432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30"/>
                <p:cNvCxnSpPr/>
                <p:nvPr/>
              </p:nvCxnSpPr>
              <p:spPr>
                <a:xfrm rot="19800000">
                  <a:off x="494063" y="550584"/>
                  <a:ext cx="0" cy="432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31"/>
                <p:cNvCxnSpPr/>
                <p:nvPr/>
              </p:nvCxnSpPr>
              <p:spPr>
                <a:xfrm>
                  <a:off x="256823" y="322256"/>
                  <a:ext cx="360039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Textfeld 8"/>
              <p:cNvSpPr txBox="1"/>
              <p:nvPr/>
            </p:nvSpPr>
            <p:spPr>
              <a:xfrm>
                <a:off x="5855482" y="1445295"/>
                <a:ext cx="2127121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err="1" smtClean="0"/>
                  <a:t>site</a:t>
                </a:r>
                <a:r>
                  <a:rPr lang="de-DE" dirty="0"/>
                  <a:t> </a:t>
                </a:r>
                <a:r>
                  <a:rPr lang="de-DE" dirty="0" err="1" smtClean="0"/>
                  <a:t>or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service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admin</a:t>
                </a:r>
                <a:endParaRPr lang="de-DE" dirty="0" smtClean="0"/>
              </a:p>
              <a:p>
                <a:r>
                  <a:rPr lang="de-DE" sz="1600" dirty="0" err="1" smtClean="0">
                    <a:solidFill>
                      <a:schemeClr val="accent3">
                        <a:lumMod val="50000"/>
                      </a:schemeClr>
                    </a:solidFill>
                  </a:rPr>
                  <a:t>manages</a:t>
                </a:r>
                <a:r>
                  <a:rPr lang="de-DE" sz="1600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:r>
                  <a:rPr lang="de-DE" sz="1600" dirty="0" err="1" smtClean="0">
                    <a:solidFill>
                      <a:schemeClr val="accent3">
                        <a:lumMod val="50000"/>
                      </a:schemeClr>
                    </a:solidFill>
                  </a:rPr>
                  <a:t>information</a:t>
                </a:r>
                <a:endParaRPr lang="de-DE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  <p:cxnSp>
            <p:nvCxnSpPr>
              <p:cNvPr id="13" name="Gerade Verbindung mit Pfeil 12"/>
              <p:cNvCxnSpPr/>
              <p:nvPr/>
            </p:nvCxnSpPr>
            <p:spPr>
              <a:xfrm flipH="1">
                <a:off x="5087625" y="2060848"/>
                <a:ext cx="471524" cy="136815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ieren 36"/>
            <p:cNvGrpSpPr/>
            <p:nvPr/>
          </p:nvGrpSpPr>
          <p:grpSpPr>
            <a:xfrm>
              <a:off x="247574" y="3879475"/>
              <a:ext cx="4216142" cy="1787582"/>
              <a:chOff x="247574" y="3879475"/>
              <a:chExt cx="4097049" cy="1787582"/>
            </a:xfrm>
          </p:grpSpPr>
          <p:grpSp>
            <p:nvGrpSpPr>
              <p:cNvPr id="78" name="Group 20"/>
              <p:cNvGrpSpPr/>
              <p:nvPr/>
            </p:nvGrpSpPr>
            <p:grpSpPr>
              <a:xfrm>
                <a:off x="1644555" y="3879475"/>
                <a:ext cx="345725" cy="446229"/>
                <a:chOff x="256823" y="-80264"/>
                <a:chExt cx="360039" cy="1062848"/>
              </a:xfrm>
            </p:grpSpPr>
            <p:sp>
              <p:nvSpPr>
                <p:cNvPr id="79" name="Oval 27"/>
                <p:cNvSpPr/>
                <p:nvPr/>
              </p:nvSpPr>
              <p:spPr>
                <a:xfrm>
                  <a:off x="332277" y="-80264"/>
                  <a:ext cx="216024" cy="296287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 anchorCtr="0"/>
                <a:lstStyle/>
                <a:p>
                  <a:pPr algn="just">
                    <a:lnSpc>
                      <a:spcPct val="115000"/>
                    </a:lnSpc>
                    <a:spcAft>
                      <a:spcPts val="600"/>
                    </a:spcAft>
                  </a:pPr>
                  <a:r>
                    <a:rPr lang="en-GB" sz="1100">
                      <a:effectLst/>
                      <a:ea typeface="Times New Roman"/>
                      <a:cs typeface="Times New Roman"/>
                    </a:rPr>
                    <a:t> </a:t>
                  </a:r>
                  <a:endParaRPr lang="en-GB" sz="1100">
                    <a:effectLst/>
                    <a:ea typeface="Calibri"/>
                    <a:cs typeface="Times New Roman"/>
                  </a:endParaRPr>
                </a:p>
              </p:txBody>
            </p:sp>
            <p:cxnSp>
              <p:nvCxnSpPr>
                <p:cNvPr id="80" name="Straight Connector 28"/>
                <p:cNvCxnSpPr/>
                <p:nvPr/>
              </p:nvCxnSpPr>
              <p:spPr>
                <a:xfrm>
                  <a:off x="440289" y="216023"/>
                  <a:ext cx="0" cy="36004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29"/>
                <p:cNvCxnSpPr/>
                <p:nvPr/>
              </p:nvCxnSpPr>
              <p:spPr>
                <a:xfrm rot="1800000">
                  <a:off x="390813" y="543027"/>
                  <a:ext cx="0" cy="432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30"/>
                <p:cNvCxnSpPr/>
                <p:nvPr/>
              </p:nvCxnSpPr>
              <p:spPr>
                <a:xfrm rot="19800000">
                  <a:off x="494063" y="550584"/>
                  <a:ext cx="0" cy="432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31"/>
                <p:cNvCxnSpPr/>
                <p:nvPr/>
              </p:nvCxnSpPr>
              <p:spPr>
                <a:xfrm>
                  <a:off x="256823" y="322256"/>
                  <a:ext cx="360039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4" name="Textfeld 83"/>
              <p:cNvSpPr txBox="1"/>
              <p:nvPr/>
            </p:nvSpPr>
            <p:spPr>
              <a:xfrm>
                <a:off x="247574" y="4005064"/>
                <a:ext cx="2032641" cy="1661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err="1" smtClean="0"/>
                  <a:t>user</a:t>
                </a:r>
                <a:r>
                  <a:rPr lang="de-DE"/>
                  <a:t> </a:t>
                </a:r>
                <a:r>
                  <a:rPr lang="de-DE" err="1" smtClean="0"/>
                  <a:t>or</a:t>
                </a:r>
                <a:r>
                  <a:rPr lang="de-DE" smtClean="0"/>
                  <a:t> </a:t>
                </a:r>
                <a:br>
                  <a:rPr lang="de-DE" smtClean="0"/>
                </a:br>
                <a:endParaRPr lang="de-DE" smtClean="0"/>
              </a:p>
              <a:p>
                <a:r>
                  <a:rPr lang="de-DE" err="1" smtClean="0"/>
                  <a:t>service</a:t>
                </a:r>
                <a:endParaRPr lang="de-DE" smtClean="0"/>
              </a:p>
              <a:p>
                <a:endParaRPr lang="de-DE" sz="1600" smtClean="0">
                  <a:solidFill>
                    <a:schemeClr val="accent3">
                      <a:lumMod val="50000"/>
                    </a:schemeClr>
                  </a:solidFill>
                </a:endParaRPr>
              </a:p>
              <a:p>
                <a:r>
                  <a:rPr lang="de-DE" sz="1600" err="1" smtClean="0">
                    <a:solidFill>
                      <a:schemeClr val="accent3">
                        <a:lumMod val="50000"/>
                      </a:schemeClr>
                    </a:solidFill>
                  </a:rPr>
                  <a:t>retrieves</a:t>
                </a:r>
                <a:r>
                  <a:rPr lang="de-DE" sz="1600" smtClean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:r>
                  <a:rPr lang="de-DE" sz="1600" err="1" smtClean="0">
                    <a:solidFill>
                      <a:schemeClr val="accent3">
                        <a:lumMod val="50000"/>
                      </a:schemeClr>
                    </a:solidFill>
                  </a:rPr>
                  <a:t>information</a:t>
                </a:r>
                <a:endParaRPr lang="de-DE" sz="1600">
                  <a:solidFill>
                    <a:schemeClr val="accent3">
                      <a:lumMod val="50000"/>
                    </a:schemeClr>
                  </a:solidFill>
                </a:endParaRPr>
              </a:p>
              <a:p>
                <a:r>
                  <a:rPr lang="de-DE" sz="1600">
                    <a:solidFill>
                      <a:schemeClr val="accent3">
                        <a:lumMod val="50000"/>
                      </a:schemeClr>
                    </a:solidFill>
                  </a:rPr>
                  <a:t>v</a:t>
                </a:r>
                <a:r>
                  <a:rPr lang="de-DE" sz="1600" smtClean="0">
                    <a:solidFill>
                      <a:schemeClr val="accent3">
                        <a:lumMod val="50000"/>
                      </a:schemeClr>
                    </a:solidFill>
                  </a:rPr>
                  <a:t>ia </a:t>
                </a:r>
                <a:r>
                  <a:rPr lang="de-DE" sz="1600" smtClean="0">
                    <a:solidFill>
                      <a:schemeClr val="bg2">
                        <a:lumMod val="10000"/>
                      </a:schemeClr>
                    </a:solidFill>
                  </a:rPr>
                  <a:t>web/REST </a:t>
                </a:r>
                <a:r>
                  <a:rPr lang="de-DE" sz="1600" err="1" smtClean="0">
                    <a:solidFill>
                      <a:schemeClr val="bg2">
                        <a:lumMod val="10000"/>
                      </a:schemeClr>
                    </a:solidFill>
                  </a:rPr>
                  <a:t>interface</a:t>
                </a:r>
                <a:endParaRPr lang="de-DE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  <p:cxnSp>
            <p:nvCxnSpPr>
              <p:cNvPr id="85" name="Gerade Verbindung mit Pfeil 84"/>
              <p:cNvCxnSpPr/>
              <p:nvPr/>
            </p:nvCxnSpPr>
            <p:spPr>
              <a:xfrm flipH="1" flipV="1">
                <a:off x="2118473" y="4079450"/>
                <a:ext cx="2226150" cy="7385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modem"/>
              <p:cNvSpPr>
                <a:spLocks noEditPoints="1" noChangeArrowheads="1"/>
              </p:cNvSpPr>
              <p:nvPr/>
            </p:nvSpPr>
            <p:spPr bwMode="auto">
              <a:xfrm>
                <a:off x="1431307" y="4518251"/>
                <a:ext cx="768707" cy="349182"/>
              </a:xfrm>
              <a:custGeom>
                <a:avLst/>
                <a:gdLst>
                  <a:gd name="T0" fmla="*/ 0 w 21600"/>
                  <a:gd name="T1" fmla="*/ 5152 h 21600"/>
                  <a:gd name="T2" fmla="*/ 2941 w 21600"/>
                  <a:gd name="T3" fmla="*/ 0 h 21600"/>
                  <a:gd name="T4" fmla="*/ 18625 w 21600"/>
                  <a:gd name="T5" fmla="*/ 0 h 21600"/>
                  <a:gd name="T6" fmla="*/ 21600 w 21600"/>
                  <a:gd name="T7" fmla="*/ 5152 h 21600"/>
                  <a:gd name="T8" fmla="*/ 21600 w 21600"/>
                  <a:gd name="T9" fmla="*/ 21600 h 21600"/>
                  <a:gd name="T10" fmla="*/ 0 w 21600"/>
                  <a:gd name="T11" fmla="*/ 21600 h 21600"/>
                  <a:gd name="T12" fmla="*/ 10800 w 21600"/>
                  <a:gd name="T13" fmla="*/ 0 h 21600"/>
                  <a:gd name="T14" fmla="*/ 10800 w 21600"/>
                  <a:gd name="T15" fmla="*/ 21600 h 21600"/>
                  <a:gd name="T16" fmla="*/ 0 w 21600"/>
                  <a:gd name="T17" fmla="*/ 13376 h 21600"/>
                  <a:gd name="T18" fmla="*/ 21600 w 21600"/>
                  <a:gd name="T19" fmla="*/ 13376 h 21600"/>
                  <a:gd name="T20" fmla="*/ 400 w 21600"/>
                  <a:gd name="T21" fmla="*/ 22400 h 21600"/>
                  <a:gd name="T22" fmla="*/ 21200 w 21600"/>
                  <a:gd name="T23" fmla="*/ 300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 extrusionOk="0">
                    <a:moveTo>
                      <a:pt x="0" y="5152"/>
                    </a:moveTo>
                    <a:lnTo>
                      <a:pt x="2941" y="0"/>
                    </a:lnTo>
                    <a:lnTo>
                      <a:pt x="18625" y="0"/>
                    </a:lnTo>
                    <a:lnTo>
                      <a:pt x="21600" y="5152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5152"/>
                    </a:lnTo>
                    <a:close/>
                  </a:path>
                  <a:path w="21600" h="21600" extrusionOk="0">
                    <a:moveTo>
                      <a:pt x="0" y="5251"/>
                    </a:moveTo>
                    <a:lnTo>
                      <a:pt x="21600" y="5251"/>
                    </a:lnTo>
                    <a:moveTo>
                      <a:pt x="1961" y="11791"/>
                    </a:moveTo>
                    <a:lnTo>
                      <a:pt x="1961" y="14268"/>
                    </a:lnTo>
                    <a:lnTo>
                      <a:pt x="2806" y="14268"/>
                    </a:lnTo>
                    <a:lnTo>
                      <a:pt x="2806" y="11791"/>
                    </a:lnTo>
                    <a:lnTo>
                      <a:pt x="1961" y="11791"/>
                    </a:lnTo>
                    <a:close/>
                  </a:path>
                  <a:path w="21600" h="21600" extrusionOk="0">
                    <a:moveTo>
                      <a:pt x="3685" y="11791"/>
                    </a:moveTo>
                    <a:lnTo>
                      <a:pt x="3685" y="14268"/>
                    </a:lnTo>
                    <a:lnTo>
                      <a:pt x="4530" y="14268"/>
                    </a:lnTo>
                    <a:lnTo>
                      <a:pt x="4530" y="11791"/>
                    </a:lnTo>
                    <a:lnTo>
                      <a:pt x="3685" y="11791"/>
                    </a:lnTo>
                    <a:close/>
                  </a:path>
                  <a:path w="21600" h="21600" extrusionOk="0">
                    <a:moveTo>
                      <a:pt x="5408" y="11791"/>
                    </a:moveTo>
                    <a:lnTo>
                      <a:pt x="5408" y="14268"/>
                    </a:lnTo>
                    <a:lnTo>
                      <a:pt x="6254" y="14268"/>
                    </a:lnTo>
                    <a:lnTo>
                      <a:pt x="6254" y="11791"/>
                    </a:lnTo>
                    <a:lnTo>
                      <a:pt x="5408" y="11791"/>
                    </a:lnTo>
                    <a:close/>
                  </a:path>
                  <a:path w="21600" h="21600" extrusionOk="0">
                    <a:moveTo>
                      <a:pt x="7132" y="11791"/>
                    </a:moveTo>
                    <a:lnTo>
                      <a:pt x="7132" y="14268"/>
                    </a:lnTo>
                    <a:lnTo>
                      <a:pt x="7977" y="14268"/>
                    </a:lnTo>
                    <a:lnTo>
                      <a:pt x="7977" y="11791"/>
                    </a:lnTo>
                    <a:lnTo>
                      <a:pt x="7132" y="11791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cxnSp>
            <p:nvCxnSpPr>
              <p:cNvPr id="86" name="Gerade Verbindung mit Pfeil 85"/>
              <p:cNvCxnSpPr/>
              <p:nvPr/>
            </p:nvCxnSpPr>
            <p:spPr>
              <a:xfrm flipH="1">
                <a:off x="2270873" y="4188154"/>
                <a:ext cx="2073750" cy="43021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Gruppieren 92"/>
            <p:cNvGrpSpPr/>
            <p:nvPr/>
          </p:nvGrpSpPr>
          <p:grpSpPr>
            <a:xfrm>
              <a:off x="4568577" y="4618369"/>
              <a:ext cx="600002" cy="1204655"/>
              <a:chOff x="4568577" y="4618369"/>
              <a:chExt cx="600002" cy="1204655"/>
            </a:xfrm>
          </p:grpSpPr>
          <p:sp>
            <p:nvSpPr>
              <p:cNvPr id="58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4568577" y="5456901"/>
                <a:ext cx="474419" cy="366123"/>
              </a:xfrm>
              <a:prstGeom prst="flowChartMagneticDisk">
                <a:avLst/>
              </a:prstGeom>
              <a:solidFill>
                <a:schemeClr val="accent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65" name="Gerade Verbindung 64"/>
              <p:cNvCxnSpPr/>
              <p:nvPr/>
            </p:nvCxnSpPr>
            <p:spPr>
              <a:xfrm flipV="1">
                <a:off x="4867042" y="4618369"/>
                <a:ext cx="301537" cy="833760"/>
              </a:xfrm>
              <a:prstGeom prst="line">
                <a:avLst/>
              </a:prstGeom>
              <a:solidFill>
                <a:srgbClr val="0070C0"/>
              </a:solidFill>
              <a:ln w="222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43561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de-DE" dirty="0" smtClean="0"/>
              <a:t>CREG: </a:t>
            </a:r>
            <a:r>
              <a:rPr lang="de-DE" dirty="0" err="1" smtClean="0"/>
              <a:t>ServiceGroups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modelling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/>
              <a:t>	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/>
              <a:t>c</a:t>
            </a:r>
            <a:r>
              <a:rPr lang="de-DE" dirty="0" err="1" smtClean="0"/>
              <a:t>onfiguration</a:t>
            </a:r>
            <a:r>
              <a:rPr lang="de-DE" dirty="0" smtClean="0"/>
              <a:t> per Data Project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5616" y="1268760"/>
            <a:ext cx="7133778" cy="5312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31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0"/>
            <a:ext cx="7315200" cy="792162"/>
          </a:xfrm>
        </p:spPr>
        <p:txBody>
          <a:bodyPr/>
          <a:lstStyle/>
          <a:p>
            <a:r>
              <a:rPr lang="en-US" dirty="0" smtClean="0"/>
              <a:t>EUDAT</a:t>
            </a:r>
            <a:endParaRPr lang="en-US" dirty="0"/>
          </a:p>
        </p:txBody>
      </p:sp>
      <p:sp>
        <p:nvSpPr>
          <p:cNvPr id="15" name="Rettangolo 59"/>
          <p:cNvSpPr/>
          <p:nvPr/>
        </p:nvSpPr>
        <p:spPr>
          <a:xfrm>
            <a:off x="1763688" y="663565"/>
            <a:ext cx="7272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latin typeface="Century Gothic" pitchFamily="34" charset="0"/>
              </a:rPr>
              <a:t>A resilient network of </a:t>
            </a:r>
            <a:r>
              <a:rPr lang="en-GB" sz="2000" dirty="0" smtClean="0">
                <a:latin typeface="Century Gothic" pitchFamily="34" charset="0"/>
                <a:hlinkClick r:id="rId2"/>
              </a:rPr>
              <a:t>35 European organisations</a:t>
            </a:r>
            <a:r>
              <a:rPr lang="en-GB" sz="2000" dirty="0">
                <a:latin typeface="Century Gothic" pitchFamily="34" charset="0"/>
              </a:rPr>
              <a:t> </a:t>
            </a:r>
            <a:r>
              <a:rPr lang="en-GB" sz="2000" dirty="0" smtClean="0">
                <a:latin typeface="Century Gothic" pitchFamily="34" charset="0"/>
              </a:rPr>
              <a:t>providing </a:t>
            </a:r>
            <a:r>
              <a:rPr lang="en-GB" sz="2000" dirty="0" smtClean="0">
                <a:latin typeface="Century Gothic" pitchFamily="34" charset="0"/>
              </a:rPr>
              <a:t>trusted common </a:t>
            </a:r>
            <a:r>
              <a:rPr lang="en-GB" sz="2000" dirty="0">
                <a:latin typeface="Century Gothic" pitchFamily="34" charset="0"/>
              </a:rPr>
              <a:t>data services for research communities</a:t>
            </a:r>
            <a:endParaRPr lang="en-GB" sz="2000" dirty="0" smtClean="0">
              <a:latin typeface="Century Gothic" pitchFamily="34" charset="0"/>
            </a:endParaRPr>
          </a:p>
        </p:txBody>
      </p:sp>
      <p:pic>
        <p:nvPicPr>
          <p:cNvPr id="1026" name="Picture 2" descr="C:\Users\jkr\projects\rzg\mpcdf-logo\MPCDF_ok_kle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2348880"/>
            <a:ext cx="792088" cy="26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 txBox="1">
            <a:spLocks/>
          </p:cNvSpPr>
          <p:nvPr/>
        </p:nvSpPr>
        <p:spPr>
          <a:xfrm>
            <a:off x="6553200" y="630423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pPr algn="r"/>
              <a:t>2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60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A819945-6BFB-4809-80D1-9091F72AE25B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9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GB" smtClean="0"/>
              <a:t>3rd EUDAT Conference - www.eudat.eu</a:t>
            </a:r>
            <a:endParaRPr lang="en-GB" dirty="0"/>
          </a:p>
        </p:txBody>
      </p:sp>
      <p:pic>
        <p:nvPicPr>
          <p:cNvPr id="4" name="Picture 2" descr="C:\projects\eudat\wp6\t2\europa2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639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00996" y="1212112"/>
            <a:ext cx="6296621" cy="554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107504" y="764704"/>
            <a:ext cx="8784976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C1342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it-IT" sz="2400" i="1" dirty="0" smtClean="0"/>
          </a:p>
        </p:txBody>
      </p:sp>
      <p:sp>
        <p:nvSpPr>
          <p:cNvPr id="6" name="Oval 21"/>
          <p:cNvSpPr>
            <a:spLocks noChangeAspect="1" noChangeArrowheads="1"/>
          </p:cNvSpPr>
          <p:nvPr/>
        </p:nvSpPr>
        <p:spPr bwMode="auto">
          <a:xfrm rot="399976">
            <a:off x="4448820" y="3706012"/>
            <a:ext cx="17382" cy="17199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7" name="Oval 21"/>
          <p:cNvSpPr>
            <a:spLocks noChangeAspect="1" noChangeArrowheads="1"/>
          </p:cNvSpPr>
          <p:nvPr/>
        </p:nvSpPr>
        <p:spPr bwMode="auto">
          <a:xfrm rot="399976">
            <a:off x="4453379" y="3741874"/>
            <a:ext cx="17382" cy="17199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Oval 21"/>
          <p:cNvSpPr>
            <a:spLocks noChangeAspect="1" noChangeArrowheads="1"/>
          </p:cNvSpPr>
          <p:nvPr/>
        </p:nvSpPr>
        <p:spPr bwMode="auto">
          <a:xfrm rot="399976">
            <a:off x="4442893" y="3756728"/>
            <a:ext cx="17382" cy="17199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1" name="Oval 21"/>
          <p:cNvSpPr>
            <a:spLocks noChangeAspect="1" noChangeArrowheads="1"/>
          </p:cNvSpPr>
          <p:nvPr/>
        </p:nvSpPr>
        <p:spPr bwMode="auto">
          <a:xfrm rot="399976">
            <a:off x="4457374" y="3750681"/>
            <a:ext cx="48693" cy="34411"/>
          </a:xfrm>
          <a:prstGeom prst="flowChartMagneticDisk">
            <a:avLst/>
          </a:prstGeom>
          <a:solidFill>
            <a:srgbClr val="FF0000">
              <a:alpha val="66000"/>
            </a:srgbClr>
          </a:solidFill>
          <a:ln w="6350">
            <a:solidFill>
              <a:schemeClr val="tx1"/>
            </a:solidFill>
            <a:round/>
            <a:headEnd/>
            <a:tailEnd/>
          </a:ln>
          <a:scene3d>
            <a:camera prst="orthographicFront">
              <a:rot lat="0" lon="0" rev="420000"/>
            </a:camera>
            <a:lightRig rig="threePt" dir="t"/>
          </a:scene3d>
        </p:spPr>
        <p:txBody>
          <a:bodyPr wrap="none" anchor="ctr"/>
          <a:lstStyle/>
          <a:p>
            <a:endParaRPr lang="de-DE"/>
          </a:p>
        </p:txBody>
      </p:sp>
      <p:sp>
        <p:nvSpPr>
          <p:cNvPr id="12" name="Oval 21"/>
          <p:cNvSpPr>
            <a:spLocks noChangeAspect="1" noChangeArrowheads="1"/>
          </p:cNvSpPr>
          <p:nvPr/>
        </p:nvSpPr>
        <p:spPr bwMode="auto">
          <a:xfrm rot="370817">
            <a:off x="3342389" y="2429453"/>
            <a:ext cx="165711" cy="121464"/>
          </a:xfrm>
          <a:prstGeom prst="flowChartMagneticDisk">
            <a:avLst/>
          </a:prstGeom>
          <a:solidFill>
            <a:schemeClr val="accent1">
              <a:lumMod val="50000"/>
            </a:schemeClr>
          </a:solidFill>
          <a:ln w="6350">
            <a:solidFill>
              <a:schemeClr val="tx1"/>
            </a:solidFill>
            <a:round/>
            <a:headEnd/>
            <a:tailEnd/>
          </a:ln>
          <a:scene3d>
            <a:camera prst="orthographicFront">
              <a:rot lat="0" lon="0" rev="420000"/>
            </a:camera>
            <a:lightRig rig="threePt" dir="t"/>
          </a:scene3d>
        </p:spPr>
        <p:txBody>
          <a:bodyPr wrap="none" anchor="ctr"/>
          <a:lstStyle/>
          <a:p>
            <a:endParaRPr lang="de-DE"/>
          </a:p>
        </p:txBody>
      </p:sp>
      <p:sp>
        <p:nvSpPr>
          <p:cNvPr id="13" name="Oval 21"/>
          <p:cNvSpPr>
            <a:spLocks noChangeAspect="1" noChangeArrowheads="1"/>
          </p:cNvSpPr>
          <p:nvPr/>
        </p:nvSpPr>
        <p:spPr bwMode="auto">
          <a:xfrm rot="370817">
            <a:off x="5038809" y="1878632"/>
            <a:ext cx="165711" cy="121464"/>
          </a:xfrm>
          <a:prstGeom prst="flowChartMagneticDisk">
            <a:avLst/>
          </a:prstGeom>
          <a:solidFill>
            <a:schemeClr val="accent1">
              <a:lumMod val="50000"/>
            </a:schemeClr>
          </a:solidFill>
          <a:ln w="6350">
            <a:solidFill>
              <a:schemeClr val="tx1"/>
            </a:solidFill>
            <a:round/>
            <a:headEnd/>
            <a:tailEnd/>
          </a:ln>
          <a:scene3d>
            <a:camera prst="orthographicFront">
              <a:rot lat="0" lon="0" rev="420000"/>
            </a:camera>
            <a:lightRig rig="threePt" dir="t"/>
          </a:scene3d>
        </p:spPr>
        <p:txBody>
          <a:bodyPr wrap="none" anchor="ctr"/>
          <a:lstStyle/>
          <a:p>
            <a:endParaRPr lang="de-DE"/>
          </a:p>
        </p:txBody>
      </p:sp>
      <p:sp>
        <p:nvSpPr>
          <p:cNvPr id="14" name="Oval 21"/>
          <p:cNvSpPr>
            <a:spLocks noChangeAspect="1" noChangeArrowheads="1"/>
          </p:cNvSpPr>
          <p:nvPr/>
        </p:nvSpPr>
        <p:spPr bwMode="auto">
          <a:xfrm rot="370817">
            <a:off x="6663264" y="1781381"/>
            <a:ext cx="165711" cy="121464"/>
          </a:xfrm>
          <a:prstGeom prst="flowChartMagneticDisk">
            <a:avLst/>
          </a:prstGeom>
          <a:solidFill>
            <a:schemeClr val="accent1">
              <a:lumMod val="50000"/>
            </a:schemeClr>
          </a:solidFill>
          <a:ln w="6350">
            <a:solidFill>
              <a:schemeClr val="tx1"/>
            </a:solidFill>
            <a:round/>
            <a:headEnd/>
            <a:tailEnd/>
          </a:ln>
          <a:scene3d>
            <a:camera prst="orthographicFront">
              <a:rot lat="0" lon="0" rev="420000"/>
            </a:camera>
            <a:lightRig rig="threePt" dir="t"/>
          </a:scene3d>
        </p:spPr>
        <p:txBody>
          <a:bodyPr wrap="none" anchor="ctr"/>
          <a:lstStyle/>
          <a:p>
            <a:endParaRPr lang="de-DE"/>
          </a:p>
        </p:txBody>
      </p:sp>
      <p:sp>
        <p:nvSpPr>
          <p:cNvPr id="15" name="Oval 21"/>
          <p:cNvSpPr>
            <a:spLocks noChangeAspect="1" noChangeArrowheads="1"/>
          </p:cNvSpPr>
          <p:nvPr/>
        </p:nvSpPr>
        <p:spPr bwMode="auto">
          <a:xfrm rot="370817">
            <a:off x="3701437" y="5186556"/>
            <a:ext cx="165711" cy="121464"/>
          </a:xfrm>
          <a:prstGeom prst="flowChartMagneticDisk">
            <a:avLst/>
          </a:prstGeom>
          <a:solidFill>
            <a:schemeClr val="accent1">
              <a:lumMod val="50000"/>
            </a:schemeClr>
          </a:solidFill>
          <a:ln w="6350">
            <a:solidFill>
              <a:schemeClr val="tx1"/>
            </a:solidFill>
            <a:round/>
            <a:headEnd/>
            <a:tailEnd/>
          </a:ln>
          <a:scene3d>
            <a:camera prst="orthographicFront">
              <a:rot lat="0" lon="0" rev="420000"/>
            </a:camera>
            <a:lightRig rig="threePt" dir="t"/>
          </a:scene3d>
        </p:spPr>
        <p:txBody>
          <a:bodyPr wrap="none" anchor="ctr"/>
          <a:lstStyle/>
          <a:p>
            <a:endParaRPr lang="de-DE"/>
          </a:p>
        </p:txBody>
      </p:sp>
      <p:sp>
        <p:nvSpPr>
          <p:cNvPr id="16" name="Oval 21"/>
          <p:cNvSpPr>
            <a:spLocks noChangeAspect="1" noChangeArrowheads="1"/>
          </p:cNvSpPr>
          <p:nvPr/>
        </p:nvSpPr>
        <p:spPr bwMode="auto">
          <a:xfrm rot="370817">
            <a:off x="4433079" y="4300303"/>
            <a:ext cx="139398" cy="102177"/>
          </a:xfrm>
          <a:prstGeom prst="flowChartMagneticDisk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  <a:round/>
            <a:headEnd/>
            <a:tailEnd/>
          </a:ln>
          <a:scene3d>
            <a:camera prst="orthographicFront">
              <a:rot lat="0" lon="0" rev="420000"/>
            </a:camera>
            <a:lightRig rig="threePt" dir="t"/>
          </a:scene3d>
        </p:spPr>
        <p:txBody>
          <a:bodyPr wrap="none" anchor="ctr"/>
          <a:lstStyle/>
          <a:p>
            <a:endParaRPr lang="de-DE"/>
          </a:p>
        </p:txBody>
      </p:sp>
      <p:sp>
        <p:nvSpPr>
          <p:cNvPr id="17" name="Oval 21"/>
          <p:cNvSpPr>
            <a:spLocks noChangeAspect="1" noChangeArrowheads="1"/>
          </p:cNvSpPr>
          <p:nvPr/>
        </p:nvSpPr>
        <p:spPr bwMode="auto">
          <a:xfrm rot="370817">
            <a:off x="4921110" y="5138966"/>
            <a:ext cx="165711" cy="121464"/>
          </a:xfrm>
          <a:prstGeom prst="flowChartMagneticDisk">
            <a:avLst/>
          </a:prstGeom>
          <a:solidFill>
            <a:schemeClr val="accent1">
              <a:lumMod val="50000"/>
            </a:schemeClr>
          </a:solidFill>
          <a:ln w="6350">
            <a:solidFill>
              <a:schemeClr val="tx1"/>
            </a:solidFill>
            <a:round/>
            <a:headEnd/>
            <a:tailEnd/>
          </a:ln>
          <a:scene3d>
            <a:camera prst="orthographicFront">
              <a:rot lat="0" lon="0" rev="420000"/>
            </a:camera>
            <a:lightRig rig="threePt" dir="t"/>
          </a:scene3d>
        </p:spPr>
        <p:txBody>
          <a:bodyPr wrap="none" anchor="ctr"/>
          <a:lstStyle/>
          <a:p>
            <a:endParaRPr lang="de-DE"/>
          </a:p>
        </p:txBody>
      </p:sp>
      <p:sp>
        <p:nvSpPr>
          <p:cNvPr id="18" name="Oval 21"/>
          <p:cNvSpPr>
            <a:spLocks noChangeAspect="1" noChangeArrowheads="1"/>
          </p:cNvSpPr>
          <p:nvPr/>
        </p:nvSpPr>
        <p:spPr bwMode="auto">
          <a:xfrm rot="450274">
            <a:off x="4918925" y="3285433"/>
            <a:ext cx="154730" cy="113416"/>
          </a:xfrm>
          <a:prstGeom prst="flowChartMagneticDisk">
            <a:avLst/>
          </a:prstGeom>
          <a:solidFill>
            <a:schemeClr val="bg1">
              <a:lumMod val="85000"/>
              <a:alpha val="86000"/>
            </a:schemeClr>
          </a:solidFill>
          <a:ln w="6350">
            <a:solidFill>
              <a:schemeClr val="tx1"/>
            </a:solidFill>
            <a:round/>
            <a:headEnd/>
            <a:tailEnd/>
          </a:ln>
          <a:scene3d>
            <a:camera prst="orthographicFront">
              <a:rot lat="0" lon="0" rev="420000"/>
            </a:camera>
            <a:lightRig rig="threePt" dir="t"/>
          </a:scene3d>
        </p:spPr>
        <p:txBody>
          <a:bodyPr wrap="none" anchor="ctr"/>
          <a:lstStyle/>
          <a:p>
            <a:endParaRPr lang="de-DE"/>
          </a:p>
        </p:txBody>
      </p:sp>
      <p:sp>
        <p:nvSpPr>
          <p:cNvPr id="19" name="Oval 21"/>
          <p:cNvSpPr>
            <a:spLocks noChangeAspect="1" noChangeArrowheads="1"/>
          </p:cNvSpPr>
          <p:nvPr/>
        </p:nvSpPr>
        <p:spPr bwMode="auto">
          <a:xfrm rot="370817">
            <a:off x="4507321" y="4349619"/>
            <a:ext cx="160080" cy="117335"/>
          </a:xfrm>
          <a:prstGeom prst="flowChartMagneticDisk">
            <a:avLst/>
          </a:prstGeom>
          <a:solidFill>
            <a:srgbClr val="FF0000">
              <a:alpha val="86000"/>
            </a:srgbClr>
          </a:solidFill>
          <a:ln w="6350">
            <a:solidFill>
              <a:schemeClr val="tx1"/>
            </a:solidFill>
            <a:round/>
            <a:headEnd/>
            <a:tailEnd/>
          </a:ln>
          <a:scene3d>
            <a:camera prst="orthographicFront">
              <a:rot lat="0" lon="0" rev="420000"/>
            </a:camera>
            <a:lightRig rig="threePt" dir="t"/>
          </a:scene3d>
        </p:spPr>
        <p:txBody>
          <a:bodyPr wrap="none" anchor="ctr"/>
          <a:lstStyle/>
          <a:p>
            <a:endParaRPr lang="de-DE"/>
          </a:p>
        </p:txBody>
      </p:sp>
      <p:sp>
        <p:nvSpPr>
          <p:cNvPr id="20" name="Oval 21"/>
          <p:cNvSpPr>
            <a:spLocks noChangeAspect="1" noChangeArrowheads="1"/>
          </p:cNvSpPr>
          <p:nvPr/>
        </p:nvSpPr>
        <p:spPr bwMode="auto">
          <a:xfrm rot="370817">
            <a:off x="4406683" y="3481547"/>
            <a:ext cx="156447" cy="114672"/>
          </a:xfrm>
          <a:prstGeom prst="flowChartMagneticDisk">
            <a:avLst/>
          </a:prstGeom>
          <a:solidFill>
            <a:srgbClr val="FF0000">
              <a:alpha val="86000"/>
            </a:srgbClr>
          </a:solidFill>
          <a:ln w="6350">
            <a:solidFill>
              <a:schemeClr val="tx1"/>
            </a:solidFill>
            <a:round/>
            <a:headEnd/>
            <a:tailEnd/>
          </a:ln>
          <a:scene3d>
            <a:camera prst="orthographicFront">
              <a:rot lat="0" lon="0" rev="420000"/>
            </a:camera>
            <a:lightRig rig="threePt" dir="t"/>
          </a:scene3d>
        </p:spPr>
        <p:txBody>
          <a:bodyPr wrap="none" anchor="ctr"/>
          <a:lstStyle/>
          <a:p>
            <a:endParaRPr lang="de-DE"/>
          </a:p>
        </p:txBody>
      </p:sp>
      <p:sp>
        <p:nvSpPr>
          <p:cNvPr id="21" name="Oval 21"/>
          <p:cNvSpPr>
            <a:spLocks noChangeAspect="1" noChangeArrowheads="1"/>
          </p:cNvSpPr>
          <p:nvPr/>
        </p:nvSpPr>
        <p:spPr bwMode="auto">
          <a:xfrm rot="370817">
            <a:off x="4229197" y="3271914"/>
            <a:ext cx="165711" cy="121464"/>
          </a:xfrm>
          <a:prstGeom prst="flowChartMagneticDisk">
            <a:avLst/>
          </a:prstGeom>
          <a:solidFill>
            <a:schemeClr val="accent1">
              <a:lumMod val="50000"/>
            </a:schemeClr>
          </a:solidFill>
          <a:ln w="6350">
            <a:solidFill>
              <a:schemeClr val="tx1"/>
            </a:solidFill>
            <a:round/>
            <a:headEnd/>
            <a:tailEnd/>
          </a:ln>
          <a:scene3d>
            <a:camera prst="orthographicFront">
              <a:rot lat="0" lon="0" rev="420000"/>
            </a:camera>
            <a:lightRig rig="threePt" dir="t"/>
          </a:scene3d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2" name="Gruppieren 21"/>
          <p:cNvGrpSpPr/>
          <p:nvPr/>
        </p:nvGrpSpPr>
        <p:grpSpPr>
          <a:xfrm>
            <a:off x="3347282" y="2069416"/>
            <a:ext cx="2970755" cy="3700180"/>
            <a:chOff x="3347282" y="2069416"/>
            <a:chExt cx="2970755" cy="3700180"/>
          </a:xfrm>
          <a:solidFill>
            <a:schemeClr val="bg1">
              <a:lumMod val="85000"/>
            </a:schemeClr>
          </a:solidFill>
        </p:grpSpPr>
        <p:sp>
          <p:nvSpPr>
            <p:cNvPr id="23" name="Oval 21"/>
            <p:cNvSpPr>
              <a:spLocks noChangeAspect="1" noChangeArrowheads="1"/>
            </p:cNvSpPr>
            <p:nvPr/>
          </p:nvSpPr>
          <p:spPr bwMode="auto">
            <a:xfrm rot="370817">
              <a:off x="3410783" y="3384258"/>
              <a:ext cx="165711" cy="121464"/>
            </a:xfrm>
            <a:prstGeom prst="flowChartMagneticDisk">
              <a:avLst/>
            </a:prstGeom>
            <a:grpFill/>
            <a:ln w="6350">
              <a:solidFill>
                <a:schemeClr val="tx1"/>
              </a:solidFill>
              <a:round/>
              <a:headEnd/>
              <a:tailEnd/>
            </a:ln>
            <a:scene3d>
              <a:camera prst="orthographicFront">
                <a:rot lat="0" lon="0" rev="420000"/>
              </a:camera>
              <a:lightRig rig="threePt" dir="t"/>
            </a:scene3d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4" name="Oval 21"/>
            <p:cNvSpPr>
              <a:spLocks noChangeAspect="1" noChangeArrowheads="1"/>
            </p:cNvSpPr>
            <p:nvPr/>
          </p:nvSpPr>
          <p:spPr bwMode="auto">
            <a:xfrm rot="370817">
              <a:off x="3347282" y="5572346"/>
              <a:ext cx="165711" cy="121464"/>
            </a:xfrm>
            <a:prstGeom prst="flowChartMagneticDisk">
              <a:avLst/>
            </a:prstGeom>
            <a:grpFill/>
            <a:ln w="6350">
              <a:solidFill>
                <a:schemeClr val="tx1"/>
              </a:solidFill>
              <a:round/>
              <a:headEnd/>
              <a:tailEnd/>
            </a:ln>
            <a:scene3d>
              <a:camera prst="orthographicFront">
                <a:rot lat="0" lon="0" rev="420000"/>
              </a:camera>
              <a:lightRig rig="threePt" dir="t"/>
            </a:scene3d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" name="Oval 21"/>
            <p:cNvSpPr>
              <a:spLocks noChangeAspect="1" noChangeArrowheads="1"/>
            </p:cNvSpPr>
            <p:nvPr/>
          </p:nvSpPr>
          <p:spPr bwMode="auto">
            <a:xfrm rot="370817">
              <a:off x="4440152" y="3662743"/>
              <a:ext cx="165711" cy="121464"/>
            </a:xfrm>
            <a:prstGeom prst="flowChartMagneticDisk">
              <a:avLst/>
            </a:prstGeom>
            <a:grpFill/>
            <a:ln w="6350">
              <a:solidFill>
                <a:schemeClr val="tx1"/>
              </a:solidFill>
              <a:round/>
              <a:headEnd/>
              <a:tailEnd/>
            </a:ln>
            <a:scene3d>
              <a:camera prst="orthographicFront">
                <a:rot lat="0" lon="0" rev="420000"/>
              </a:camera>
              <a:lightRig rig="threePt" dir="t"/>
            </a:scene3d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" name="Oval 21"/>
            <p:cNvSpPr>
              <a:spLocks noChangeAspect="1" noChangeArrowheads="1"/>
            </p:cNvSpPr>
            <p:nvPr/>
          </p:nvSpPr>
          <p:spPr bwMode="auto">
            <a:xfrm rot="370817">
              <a:off x="3569598" y="3470389"/>
              <a:ext cx="147099" cy="107820"/>
            </a:xfrm>
            <a:prstGeom prst="flowChartMagneticDisk">
              <a:avLst/>
            </a:prstGeom>
            <a:grpFill/>
            <a:ln w="6350">
              <a:solidFill>
                <a:schemeClr val="tx1"/>
              </a:solidFill>
              <a:round/>
              <a:headEnd/>
              <a:tailEnd/>
            </a:ln>
            <a:scene3d>
              <a:camera prst="orthographicFront">
                <a:rot lat="0" lon="0" rev="420000"/>
              </a:camera>
              <a:lightRig rig="threePt" dir="t"/>
            </a:scene3d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" name="Oval 21"/>
            <p:cNvSpPr>
              <a:spLocks noChangeAspect="1" noChangeArrowheads="1"/>
            </p:cNvSpPr>
            <p:nvPr/>
          </p:nvSpPr>
          <p:spPr bwMode="auto">
            <a:xfrm rot="370817">
              <a:off x="5013695" y="5660106"/>
              <a:ext cx="149377" cy="109490"/>
            </a:xfrm>
            <a:prstGeom prst="flowChartMagneticDisk">
              <a:avLst/>
            </a:prstGeom>
            <a:grpFill/>
            <a:ln w="6350">
              <a:solidFill>
                <a:schemeClr val="tx1"/>
              </a:solidFill>
              <a:round/>
              <a:headEnd/>
              <a:tailEnd/>
            </a:ln>
            <a:scene3d>
              <a:camera prst="orthographicFront">
                <a:rot lat="0" lon="0" rev="420000"/>
              </a:camera>
              <a:lightRig rig="threePt" dir="t"/>
            </a:scene3d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8" name="Oval 21"/>
            <p:cNvSpPr>
              <a:spLocks noChangeAspect="1" noChangeArrowheads="1"/>
            </p:cNvSpPr>
            <p:nvPr/>
          </p:nvSpPr>
          <p:spPr bwMode="auto">
            <a:xfrm rot="370817">
              <a:off x="5486592" y="4365577"/>
              <a:ext cx="177053" cy="129774"/>
            </a:xfrm>
            <a:prstGeom prst="flowChartMagneticDisk">
              <a:avLst/>
            </a:prstGeom>
            <a:grpFill/>
            <a:ln w="6350">
              <a:solidFill>
                <a:schemeClr val="tx1"/>
              </a:solidFill>
              <a:round/>
              <a:headEnd/>
              <a:tailEnd/>
            </a:ln>
            <a:scene3d>
              <a:camera prst="orthographicFront">
                <a:rot lat="0" lon="0" rev="420000"/>
              </a:camera>
              <a:lightRig rig="threePt" dir="t"/>
            </a:scene3d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9" name="Oval 21"/>
            <p:cNvSpPr>
              <a:spLocks noChangeAspect="1" noChangeArrowheads="1"/>
            </p:cNvSpPr>
            <p:nvPr/>
          </p:nvSpPr>
          <p:spPr bwMode="auto">
            <a:xfrm rot="370817">
              <a:off x="6161884" y="4301169"/>
              <a:ext cx="156153" cy="114457"/>
            </a:xfrm>
            <a:prstGeom prst="flowChartMagneticDisk">
              <a:avLst/>
            </a:prstGeom>
            <a:grpFill/>
            <a:ln w="6350">
              <a:solidFill>
                <a:schemeClr val="tx1"/>
              </a:solidFill>
              <a:round/>
              <a:headEnd/>
              <a:tailEnd/>
            </a:ln>
            <a:scene3d>
              <a:camera prst="orthographicFront">
                <a:rot lat="0" lon="0" rev="420000"/>
              </a:camera>
              <a:lightRig rig="threePt" dir="t"/>
            </a:scene3d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0" name="Oval 21"/>
            <p:cNvSpPr>
              <a:spLocks noChangeAspect="1" noChangeArrowheads="1"/>
            </p:cNvSpPr>
            <p:nvPr/>
          </p:nvSpPr>
          <p:spPr bwMode="auto">
            <a:xfrm rot="370817">
              <a:off x="5586169" y="2069416"/>
              <a:ext cx="165711" cy="121464"/>
            </a:xfrm>
            <a:prstGeom prst="flowChartMagneticDisk">
              <a:avLst/>
            </a:prstGeom>
            <a:grpFill/>
            <a:ln w="6350">
              <a:solidFill>
                <a:schemeClr val="tx1"/>
              </a:solidFill>
              <a:round/>
              <a:headEnd/>
              <a:tailEnd/>
            </a:ln>
            <a:scene3d>
              <a:camera prst="orthographicFront">
                <a:rot lat="0" lon="0" rev="420000"/>
              </a:camera>
              <a:lightRig rig="threePt" dir="t"/>
            </a:scene3d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" name="Oval 21"/>
            <p:cNvSpPr>
              <a:spLocks noChangeAspect="1" noChangeArrowheads="1"/>
            </p:cNvSpPr>
            <p:nvPr/>
          </p:nvSpPr>
          <p:spPr bwMode="auto">
            <a:xfrm rot="370817">
              <a:off x="4433703" y="3293073"/>
              <a:ext cx="156447" cy="114672"/>
            </a:xfrm>
            <a:prstGeom prst="flowChartMagneticDisk">
              <a:avLst/>
            </a:prstGeom>
            <a:grpFill/>
            <a:ln w="6350">
              <a:solidFill>
                <a:schemeClr val="tx1"/>
              </a:solidFill>
              <a:round/>
              <a:headEnd/>
              <a:tailEnd/>
            </a:ln>
            <a:scene3d>
              <a:camera prst="orthographicFront">
                <a:rot lat="0" lon="0" rev="420000"/>
              </a:camera>
              <a:lightRig rig="threePt" dir="t"/>
            </a:scene3d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2" name="Oval 21"/>
            <p:cNvSpPr>
              <a:spLocks noChangeAspect="1" noChangeArrowheads="1"/>
            </p:cNvSpPr>
            <p:nvPr/>
          </p:nvSpPr>
          <p:spPr bwMode="auto">
            <a:xfrm rot="370817">
              <a:off x="3425249" y="3097551"/>
              <a:ext cx="147099" cy="107820"/>
            </a:xfrm>
            <a:prstGeom prst="flowChartMagneticDisk">
              <a:avLst/>
            </a:prstGeom>
            <a:grpFill/>
            <a:ln w="6350">
              <a:solidFill>
                <a:schemeClr val="tx1"/>
              </a:solidFill>
              <a:round/>
              <a:headEnd/>
              <a:tailEnd/>
            </a:ln>
            <a:scene3d>
              <a:camera prst="orthographicFront">
                <a:rot lat="0" lon="0" rev="420000"/>
              </a:camera>
              <a:lightRig rig="threePt" dir="t"/>
            </a:scene3d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3" name="Oval 21"/>
            <p:cNvSpPr>
              <a:spLocks noChangeAspect="1" noChangeArrowheads="1"/>
            </p:cNvSpPr>
            <p:nvPr/>
          </p:nvSpPr>
          <p:spPr bwMode="auto">
            <a:xfrm rot="370817">
              <a:off x="5727159" y="3518134"/>
              <a:ext cx="165711" cy="121464"/>
            </a:xfrm>
            <a:prstGeom prst="flowChartMagneticDisk">
              <a:avLst/>
            </a:prstGeom>
            <a:grpFill/>
            <a:ln w="6350">
              <a:solidFill>
                <a:schemeClr val="tx1"/>
              </a:solidFill>
              <a:round/>
              <a:headEnd/>
              <a:tailEnd/>
            </a:ln>
            <a:scene3d>
              <a:camera prst="orthographicFront">
                <a:rot lat="0" lon="0" rev="420000"/>
              </a:camera>
              <a:lightRig rig="threePt" dir="t"/>
            </a:scene3d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7" name="Oval 21"/>
          <p:cNvSpPr>
            <a:spLocks noChangeAspect="1" noChangeArrowheads="1"/>
          </p:cNvSpPr>
          <p:nvPr/>
        </p:nvSpPr>
        <p:spPr bwMode="auto">
          <a:xfrm rot="370817">
            <a:off x="4979040" y="4394143"/>
            <a:ext cx="165711" cy="121464"/>
          </a:xfrm>
          <a:prstGeom prst="flowChartMagneticDisk">
            <a:avLst/>
          </a:prstGeom>
          <a:solidFill>
            <a:schemeClr val="accent1">
              <a:lumMod val="50000"/>
            </a:schemeClr>
          </a:solidFill>
          <a:ln w="6350">
            <a:solidFill>
              <a:schemeClr val="tx1"/>
            </a:solidFill>
            <a:round/>
            <a:headEnd/>
            <a:tailEnd/>
          </a:ln>
          <a:scene3d>
            <a:camera prst="orthographicFront">
              <a:rot lat="0" lon="0" rev="420000"/>
            </a:camera>
            <a:lightRig rig="threePt" dir="t"/>
          </a:scene3d>
        </p:spPr>
        <p:txBody>
          <a:bodyPr wrap="none" anchor="ctr"/>
          <a:lstStyle/>
          <a:p>
            <a:endParaRPr lang="de-DE"/>
          </a:p>
        </p:txBody>
      </p:sp>
      <p:sp>
        <p:nvSpPr>
          <p:cNvPr id="38" name="Oval 21"/>
          <p:cNvSpPr>
            <a:spLocks noChangeAspect="1" noChangeArrowheads="1"/>
          </p:cNvSpPr>
          <p:nvPr/>
        </p:nvSpPr>
        <p:spPr bwMode="auto">
          <a:xfrm rot="370817">
            <a:off x="5755738" y="2132423"/>
            <a:ext cx="165711" cy="121464"/>
          </a:xfrm>
          <a:prstGeom prst="flowChartMagneticDisk">
            <a:avLst/>
          </a:prstGeom>
          <a:solidFill>
            <a:schemeClr val="accent1">
              <a:lumMod val="50000"/>
            </a:schemeClr>
          </a:solidFill>
          <a:ln w="6350">
            <a:solidFill>
              <a:schemeClr val="tx1"/>
            </a:solidFill>
            <a:round/>
            <a:headEnd/>
            <a:tailEnd/>
          </a:ln>
          <a:scene3d>
            <a:camera prst="orthographicFront">
              <a:rot lat="0" lon="0" rev="420000"/>
            </a:camera>
            <a:lightRig rig="threePt" dir="t"/>
          </a:scene3d>
        </p:spPr>
        <p:txBody>
          <a:bodyPr wrap="none" anchor="ctr"/>
          <a:lstStyle/>
          <a:p>
            <a:endParaRPr lang="de-DE"/>
          </a:p>
        </p:txBody>
      </p:sp>
      <p:sp>
        <p:nvSpPr>
          <p:cNvPr id="39" name="Oval 21"/>
          <p:cNvSpPr>
            <a:spLocks noChangeAspect="1" noChangeArrowheads="1"/>
          </p:cNvSpPr>
          <p:nvPr/>
        </p:nvSpPr>
        <p:spPr bwMode="auto">
          <a:xfrm rot="370817">
            <a:off x="329585" y="4618699"/>
            <a:ext cx="165711" cy="121464"/>
          </a:xfrm>
          <a:prstGeom prst="flowChartMagneticDisk">
            <a:avLst/>
          </a:prstGeom>
          <a:solidFill>
            <a:schemeClr val="accent1">
              <a:lumMod val="50000"/>
            </a:schemeClr>
          </a:solidFill>
          <a:ln w="6350">
            <a:solidFill>
              <a:schemeClr val="tx1"/>
            </a:solidFill>
            <a:round/>
            <a:headEnd/>
            <a:tailEnd/>
          </a:ln>
          <a:scene3d>
            <a:camera prst="orthographicFront">
              <a:rot lat="0" lon="0" rev="420000"/>
            </a:camera>
            <a:lightRig rig="threePt" dir="t"/>
          </a:scene3d>
        </p:spPr>
        <p:txBody>
          <a:bodyPr wrap="none" anchor="ctr"/>
          <a:lstStyle/>
          <a:p>
            <a:endParaRPr lang="de-DE"/>
          </a:p>
        </p:txBody>
      </p:sp>
      <p:sp>
        <p:nvSpPr>
          <p:cNvPr id="40" name="Textfeld 39"/>
          <p:cNvSpPr txBox="1"/>
          <p:nvPr/>
        </p:nvSpPr>
        <p:spPr>
          <a:xfrm>
            <a:off x="555402" y="4502150"/>
            <a:ext cx="2000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Generic</a:t>
            </a:r>
            <a:r>
              <a:rPr lang="de-DE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SP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Oval 21"/>
          <p:cNvSpPr>
            <a:spLocks noChangeAspect="1" noChangeArrowheads="1"/>
          </p:cNvSpPr>
          <p:nvPr/>
        </p:nvSpPr>
        <p:spPr bwMode="auto">
          <a:xfrm rot="370817">
            <a:off x="328905" y="4249958"/>
            <a:ext cx="147099" cy="107820"/>
          </a:xfrm>
          <a:prstGeom prst="flowChartMagneticDisk">
            <a:avLst/>
          </a:prstGeom>
          <a:solidFill>
            <a:srgbClr val="B80819">
              <a:alpha val="85882"/>
            </a:srgbClr>
          </a:solidFill>
          <a:ln w="6350">
            <a:solidFill>
              <a:schemeClr val="tx1"/>
            </a:solidFill>
            <a:round/>
            <a:headEnd/>
            <a:tailEnd/>
          </a:ln>
          <a:scene3d>
            <a:camera prst="orthographicFront">
              <a:rot lat="0" lon="0" rev="420000"/>
            </a:camera>
            <a:lightRig rig="threePt" dir="t"/>
          </a:scene3d>
        </p:spPr>
        <p:txBody>
          <a:bodyPr wrap="none" anchor="ctr"/>
          <a:lstStyle/>
          <a:p>
            <a:endParaRPr lang="de-DE"/>
          </a:p>
        </p:txBody>
      </p:sp>
      <p:sp>
        <p:nvSpPr>
          <p:cNvPr id="42" name="Textfeld 41"/>
          <p:cNvSpPr txBox="1"/>
          <p:nvPr/>
        </p:nvSpPr>
        <p:spPr>
          <a:xfrm>
            <a:off x="550184" y="413978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Thematic</a:t>
            </a:r>
            <a:r>
              <a:rPr lang="de-DE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</a:t>
            </a:r>
            <a:endParaRPr lang="en-US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echteck 43"/>
          <p:cNvSpPr/>
          <p:nvPr/>
        </p:nvSpPr>
        <p:spPr>
          <a:xfrm>
            <a:off x="7027340" y="3326796"/>
            <a:ext cx="1937147" cy="24622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 smtClean="0">
                <a:solidFill>
                  <a:schemeClr val="tx1"/>
                </a:solidFill>
              </a:rPr>
              <a:t>creg.eudat.eu </a:t>
            </a:r>
            <a:r>
              <a:rPr lang="de-DE" sz="1400" dirty="0" smtClean="0">
                <a:solidFill>
                  <a:schemeClr val="tx1"/>
                </a:solidFill>
              </a:rPr>
              <a:t>(GOCDB)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5" name="Flussdiagramm: Verbindungsstelle 44"/>
          <p:cNvSpPr/>
          <p:nvPr/>
        </p:nvSpPr>
        <p:spPr>
          <a:xfrm>
            <a:off x="6835032" y="2348880"/>
            <a:ext cx="2129455" cy="942611"/>
          </a:xfrm>
          <a:prstGeom prst="flowChartConnector">
            <a:avLst/>
          </a:prstGeom>
          <a:solidFill>
            <a:srgbClr val="FFFF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200" b="1" dirty="0" smtClean="0">
                <a:solidFill>
                  <a:schemeClr val="tx1"/>
                </a:solidFill>
              </a:rPr>
              <a:t>REGISTRY</a:t>
            </a:r>
            <a:br>
              <a:rPr lang="de-DE" sz="1200" b="1" dirty="0" smtClean="0">
                <a:solidFill>
                  <a:schemeClr val="tx1"/>
                </a:solidFill>
              </a:rPr>
            </a:br>
            <a:r>
              <a:rPr lang="de-DE" sz="1200" b="1" dirty="0" smtClean="0">
                <a:solidFill>
                  <a:srgbClr val="25408F"/>
                </a:solidFill>
              </a:rPr>
              <a:t>Providers, </a:t>
            </a:r>
          </a:p>
          <a:p>
            <a:pPr algn="ctr"/>
            <a:r>
              <a:rPr lang="de-DE" sz="1200" b="1" dirty="0" smtClean="0">
                <a:solidFill>
                  <a:srgbClr val="25408F"/>
                </a:solidFill>
              </a:rPr>
              <a:t>Service Components, Service </a:t>
            </a:r>
            <a:r>
              <a:rPr lang="de-DE" sz="1200" b="1" dirty="0" err="1" smtClean="0">
                <a:solidFill>
                  <a:srgbClr val="25408F"/>
                </a:solidFill>
              </a:rPr>
              <a:t>Topologies</a:t>
            </a:r>
            <a:endParaRPr lang="en-US" sz="1600" b="1" dirty="0">
              <a:solidFill>
                <a:srgbClr val="25408F"/>
              </a:solidFill>
            </a:endParaRPr>
          </a:p>
        </p:txBody>
      </p:sp>
      <p:sp>
        <p:nvSpPr>
          <p:cNvPr id="46" name="Foliennummernplatzhalt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664348-DC2E-4C46-A357-1ED243B754D0}" type="slidenum">
              <a:rPr lang="es-ES" smtClean="0"/>
              <a:pPr/>
              <a:t>20</a:t>
            </a:fld>
            <a:endParaRPr lang="es-ES"/>
          </a:p>
        </p:txBody>
      </p:sp>
      <p:sp>
        <p:nvSpPr>
          <p:cNvPr id="47" name="Titolo 1"/>
          <p:cNvSpPr txBox="1">
            <a:spLocks/>
          </p:cNvSpPr>
          <p:nvPr/>
        </p:nvSpPr>
        <p:spPr>
          <a:xfrm>
            <a:off x="97353" y="6145411"/>
            <a:ext cx="8147055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C1342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it-IT" sz="1800" dirty="0" err="1" smtClean="0">
                <a:solidFill>
                  <a:srgbClr val="0070C0"/>
                </a:solidFill>
              </a:rPr>
              <a:t>Pre-define</a:t>
            </a:r>
            <a:r>
              <a:rPr lang="it-IT" sz="1800" dirty="0" smtClean="0">
                <a:solidFill>
                  <a:srgbClr val="0070C0"/>
                </a:solidFill>
              </a:rPr>
              <a:t> the Data Project </a:t>
            </a:r>
            <a:r>
              <a:rPr lang="it-IT" sz="1800" dirty="0" err="1" smtClean="0">
                <a:solidFill>
                  <a:srgbClr val="0070C0"/>
                </a:solidFill>
              </a:rPr>
              <a:t>specific</a:t>
            </a:r>
            <a:r>
              <a:rPr lang="it-IT" sz="1800" dirty="0" smtClean="0">
                <a:solidFill>
                  <a:srgbClr val="0070C0"/>
                </a:solidFill>
              </a:rPr>
              <a:t> domain of </a:t>
            </a:r>
            <a:r>
              <a:rPr lang="it-IT" sz="1800" dirty="0" err="1" smtClean="0">
                <a:solidFill>
                  <a:srgbClr val="0070C0"/>
                </a:solidFill>
              </a:rPr>
              <a:t>sites</a:t>
            </a:r>
            <a:r>
              <a:rPr lang="it-IT" sz="1800" dirty="0" smtClean="0">
                <a:solidFill>
                  <a:srgbClr val="0070C0"/>
                </a:solidFill>
              </a:rPr>
              <a:t> and </a:t>
            </a:r>
            <a:r>
              <a:rPr lang="it-IT" sz="1800" dirty="0" err="1" smtClean="0">
                <a:solidFill>
                  <a:srgbClr val="0070C0"/>
                </a:solidFill>
              </a:rPr>
              <a:t>services</a:t>
            </a:r>
            <a:r>
              <a:rPr lang="it-IT" sz="1800" dirty="0" smtClean="0">
                <a:solidFill>
                  <a:srgbClr val="0070C0"/>
                </a:solidFill>
              </a:rPr>
              <a:t> </a:t>
            </a:r>
            <a:r>
              <a:rPr lang="it-IT" sz="1800" dirty="0" err="1" smtClean="0">
                <a:solidFill>
                  <a:srgbClr val="0070C0"/>
                </a:solidFill>
              </a:rPr>
              <a:t>where</a:t>
            </a:r>
            <a:r>
              <a:rPr lang="it-IT" sz="1800" dirty="0" smtClean="0">
                <a:solidFill>
                  <a:srgbClr val="0070C0"/>
                </a:solidFill>
              </a:rPr>
              <a:t> </a:t>
            </a:r>
            <a:r>
              <a:rPr lang="it-IT" sz="1800" dirty="0" err="1">
                <a:solidFill>
                  <a:srgbClr val="0070C0"/>
                </a:solidFill>
              </a:rPr>
              <a:t>their</a:t>
            </a:r>
            <a:r>
              <a:rPr lang="it-IT" sz="1800" dirty="0">
                <a:solidFill>
                  <a:srgbClr val="0070C0"/>
                </a:solidFill>
              </a:rPr>
              <a:t> data </a:t>
            </a:r>
            <a:r>
              <a:rPr lang="it-IT" sz="1800" dirty="0" smtClean="0">
                <a:solidFill>
                  <a:srgbClr val="0070C0"/>
                </a:solidFill>
              </a:rPr>
              <a:t>can be </a:t>
            </a:r>
            <a:r>
              <a:rPr lang="it-IT" sz="1800" dirty="0" err="1" smtClean="0">
                <a:solidFill>
                  <a:srgbClr val="0070C0"/>
                </a:solidFill>
              </a:rPr>
              <a:t>enabled</a:t>
            </a:r>
            <a:r>
              <a:rPr lang="it-IT" sz="1800" dirty="0" smtClean="0">
                <a:solidFill>
                  <a:srgbClr val="0070C0"/>
                </a:solidFill>
              </a:rPr>
              <a:t> to be </a:t>
            </a:r>
            <a:r>
              <a:rPr lang="it-IT" sz="1800" dirty="0" err="1" smtClean="0">
                <a:solidFill>
                  <a:srgbClr val="0070C0"/>
                </a:solidFill>
              </a:rPr>
              <a:t>accessed</a:t>
            </a:r>
            <a:r>
              <a:rPr lang="it-IT" sz="1800" dirty="0" smtClean="0">
                <a:solidFill>
                  <a:srgbClr val="0070C0"/>
                </a:solidFill>
              </a:rPr>
              <a:t>, </a:t>
            </a:r>
            <a:r>
              <a:rPr lang="it-IT" sz="1800" dirty="0" err="1" smtClean="0">
                <a:solidFill>
                  <a:srgbClr val="0070C0"/>
                </a:solidFill>
              </a:rPr>
              <a:t>stored</a:t>
            </a:r>
            <a:r>
              <a:rPr lang="it-IT" sz="1800" dirty="0" smtClean="0">
                <a:solidFill>
                  <a:srgbClr val="0070C0"/>
                </a:solidFill>
              </a:rPr>
              <a:t>, </a:t>
            </a:r>
            <a:r>
              <a:rPr lang="it-IT" sz="1800" dirty="0" err="1" smtClean="0">
                <a:solidFill>
                  <a:srgbClr val="0070C0"/>
                </a:solidFill>
              </a:rPr>
              <a:t>managed</a:t>
            </a:r>
            <a:r>
              <a:rPr lang="it-IT" sz="1800" dirty="0" smtClean="0">
                <a:solidFill>
                  <a:srgbClr val="0070C0"/>
                </a:solidFill>
              </a:rPr>
              <a:t> and </a:t>
            </a:r>
            <a:r>
              <a:rPr lang="it-IT" sz="1800" dirty="0" err="1" smtClean="0">
                <a:solidFill>
                  <a:srgbClr val="0070C0"/>
                </a:solidFill>
              </a:rPr>
              <a:t>processed</a:t>
            </a:r>
            <a:r>
              <a:rPr lang="it-IT" sz="1800" dirty="0" smtClean="0">
                <a:solidFill>
                  <a:srgbClr val="0070C0"/>
                </a:solidFill>
              </a:rPr>
              <a:t>.</a:t>
            </a:r>
          </a:p>
        </p:txBody>
      </p:sp>
      <p:grpSp>
        <p:nvGrpSpPr>
          <p:cNvPr id="55" name="Gruppieren 54"/>
          <p:cNvGrpSpPr/>
          <p:nvPr/>
        </p:nvGrpSpPr>
        <p:grpSpPr>
          <a:xfrm>
            <a:off x="2843808" y="1772816"/>
            <a:ext cx="4176464" cy="4245944"/>
            <a:chOff x="2843808" y="1772816"/>
            <a:chExt cx="4176464" cy="4245944"/>
          </a:xfrm>
        </p:grpSpPr>
        <p:pic>
          <p:nvPicPr>
            <p:cNvPr id="56" name="Picture 2" descr="C:\projects\eudat\meetings\eudat-conf-oct2013\track1\irods_small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8522" y="2278133"/>
              <a:ext cx="651539" cy="285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C:\projects\eudat\meetings\eudat-conf-oct2013\track1\irods_small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2509" y="1772816"/>
              <a:ext cx="651539" cy="285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2" descr="C:\projects\eudat\meetings\eudat-conf-oct2013\track1\irods_small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8733" y="1916832"/>
              <a:ext cx="651539" cy="285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2" descr="C:\projects\eudat\meetings\eudat-conf-oct2013\track1\irods_small.png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8" y="3429000"/>
              <a:ext cx="651539" cy="285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C:\projects\eudat\meetings\eudat-conf-oct2013\track1\irods_small.png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8373" y="5663776"/>
              <a:ext cx="651539" cy="285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C:\projects\eudat\meetings\eudat-conf-oct2013\track1\irods_small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0421" y="5301208"/>
              <a:ext cx="651539" cy="285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2" descr="C:\projects\eudat\meetings\eudat-conf-oct2013\track1\irods_small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4511648"/>
              <a:ext cx="651539" cy="285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" descr="C:\projects\eudat\meetings\eudat-conf-oct2013\track1\irods_small.png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4295624"/>
              <a:ext cx="651539" cy="285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C:\projects\eudat\meetings\eudat-conf-oct2013\track1\irods_small.png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501" y="3791568"/>
              <a:ext cx="651539" cy="285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2" descr="C:\projects\eudat\meetings\eudat-conf-oct2013\track1\irods_small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0461" y="2996952"/>
              <a:ext cx="651539" cy="285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2" descr="C:\projects\eudat\meetings\eudat-conf-oct2013\track1\irods_small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3429000"/>
              <a:ext cx="651539" cy="285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C:\projects\eudat\meetings\eudat-conf-oct2013\track1\irods_small.png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2549" y="3359520"/>
              <a:ext cx="651539" cy="285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C:\projects\eudat\meetings\eudat-conf-oct2013\track1\irods_small.png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3647552"/>
              <a:ext cx="651539" cy="285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2" descr="C:\projects\eudat\meetings\eudat-conf-oct2013\track1\irods_small.png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5733256"/>
              <a:ext cx="651539" cy="285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2" descr="C:\projects\eudat\meetings\eudat-conf-oct2013\track1\irods_small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589" y="5013176"/>
              <a:ext cx="651539" cy="285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2" descr="C:\projects\eudat\meetings\eudat-conf-oct2013\track1\irods_small.png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2204864"/>
              <a:ext cx="651539" cy="285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" descr="C:\projects\eudat\meetings\eudat-conf-oct2013\track1\irods_small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645" y="2279400"/>
              <a:ext cx="651539" cy="285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2" descr="C:\projects\eudat\meetings\eudat-conf-oct2013\track1\irods_small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0056" y="4438376"/>
              <a:ext cx="651539" cy="285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3" name="Titel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664894" cy="792162"/>
          </a:xfrm>
        </p:spPr>
        <p:txBody>
          <a:bodyPr>
            <a:normAutofit fontScale="90000"/>
          </a:bodyPr>
          <a:lstStyle/>
          <a:p>
            <a:pPr algn="l"/>
            <a:r>
              <a:rPr lang="it-IT" i="1" dirty="0" smtClean="0"/>
              <a:t>Sets of Service Components </a:t>
            </a:r>
            <a:r>
              <a:rPr lang="it-IT" i="1" dirty="0" err="1" smtClean="0"/>
              <a:t>mapped</a:t>
            </a:r>
            <a:r>
              <a:rPr lang="it-IT" i="1" dirty="0" smtClean="0"/>
              <a:t> </a:t>
            </a:r>
            <a:r>
              <a:rPr lang="it-IT" i="1" dirty="0" smtClean="0"/>
              <a:t>to</a:t>
            </a:r>
            <a:r>
              <a:rPr lang="it-IT" i="1" dirty="0"/>
              <a:t> </a:t>
            </a:r>
            <a:r>
              <a:rPr lang="it-IT" i="1" dirty="0" err="1" smtClean="0"/>
              <a:t>Projects</a:t>
            </a:r>
            <a:r>
              <a:rPr lang="it-IT" i="1" dirty="0" smtClean="0"/>
              <a:t> 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107503" y="5795972"/>
            <a:ext cx="88569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dirty="0" smtClean="0"/>
              <a:t>Information </a:t>
            </a:r>
            <a:r>
              <a:rPr lang="it-IT" b="1" i="1" dirty="0" err="1" smtClean="0"/>
              <a:t>about</a:t>
            </a:r>
            <a:r>
              <a:rPr lang="it-IT" b="1" i="1" dirty="0" smtClean="0"/>
              <a:t> the </a:t>
            </a:r>
            <a:r>
              <a:rPr lang="it-IT" b="1" i="1" dirty="0" err="1" smtClean="0"/>
              <a:t>Topology</a:t>
            </a:r>
            <a:r>
              <a:rPr lang="it-IT" b="1" i="1" dirty="0" smtClean="0"/>
              <a:t> </a:t>
            </a:r>
            <a:r>
              <a:rPr lang="it-IT" b="1" i="1" dirty="0"/>
              <a:t>of </a:t>
            </a:r>
            <a:r>
              <a:rPr lang="it-IT" b="1" i="1" dirty="0" smtClean="0"/>
              <a:t>Service Components per Project </a:t>
            </a:r>
            <a:r>
              <a:rPr lang="it-IT" b="1" i="1" dirty="0" err="1" smtClean="0"/>
              <a:t>needed</a:t>
            </a:r>
            <a:r>
              <a:rPr lang="it-IT" b="1" i="1" dirty="0" smtClean="0"/>
              <a:t>.</a:t>
            </a:r>
            <a:endParaRPr lang="en-GB" b="1" dirty="0"/>
          </a:p>
        </p:txBody>
      </p:sp>
      <p:grpSp>
        <p:nvGrpSpPr>
          <p:cNvPr id="34" name="Gruppieren 33"/>
          <p:cNvGrpSpPr/>
          <p:nvPr/>
        </p:nvGrpSpPr>
        <p:grpSpPr>
          <a:xfrm>
            <a:off x="7027340" y="3645025"/>
            <a:ext cx="1937147" cy="576063"/>
            <a:chOff x="7027340" y="3645025"/>
            <a:chExt cx="1937147" cy="576063"/>
          </a:xfrm>
        </p:grpSpPr>
        <p:sp>
          <p:nvSpPr>
            <p:cNvPr id="75" name="Rechteck 74"/>
            <p:cNvSpPr/>
            <p:nvPr/>
          </p:nvSpPr>
          <p:spPr>
            <a:xfrm>
              <a:off x="7027340" y="3974868"/>
              <a:ext cx="1937147" cy="2462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b="1" dirty="0" smtClean="0">
                  <a:solidFill>
                    <a:schemeClr val="tx1"/>
                  </a:solidFill>
                </a:rPr>
                <a:t>dp.eudat.eu </a:t>
              </a:r>
              <a:r>
                <a:rPr lang="de-DE" sz="1400" dirty="0" smtClean="0">
                  <a:solidFill>
                    <a:schemeClr val="tx1"/>
                  </a:solidFill>
                </a:rPr>
                <a:t>(DPMT)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" name="Pfeil nach unten 2"/>
            <p:cNvSpPr/>
            <p:nvPr/>
          </p:nvSpPr>
          <p:spPr>
            <a:xfrm>
              <a:off x="7784051" y="3645025"/>
              <a:ext cx="115708" cy="339100"/>
            </a:xfrm>
            <a:prstGeom prst="downArrow">
              <a:avLst/>
            </a:prstGeom>
            <a:solidFill>
              <a:schemeClr val="tx2">
                <a:lumMod val="20000"/>
                <a:lumOff val="80000"/>
              </a:schemeClr>
            </a:solidFill>
            <a:ln w="15875" cmpd="sng"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51107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664896" cy="792162"/>
          </a:xfrm>
        </p:spPr>
        <p:txBody>
          <a:bodyPr>
            <a:normAutofit/>
          </a:bodyPr>
          <a:lstStyle/>
          <a:p>
            <a:r>
              <a:rPr lang="de-DE" dirty="0" smtClean="0"/>
              <a:t>Integrated Service &amp; Project Management</a:t>
            </a:r>
            <a:endParaRPr lang="en-GB" dirty="0"/>
          </a:p>
        </p:txBody>
      </p:sp>
      <p:pic>
        <p:nvPicPr>
          <p:cNvPr id="1026" name="Picture 2" descr="C:\Users\jkr\projects\eudat\eudat2\wp6\deliverable\eudat2020-D6.1\figures\dpmt-relation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7488833" cy="573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pieren 17"/>
          <p:cNvGrpSpPr/>
          <p:nvPr/>
        </p:nvGrpSpPr>
        <p:grpSpPr>
          <a:xfrm>
            <a:off x="0" y="4221088"/>
            <a:ext cx="9216119" cy="2520280"/>
            <a:chOff x="0" y="4221088"/>
            <a:chExt cx="9216119" cy="2520280"/>
          </a:xfrm>
        </p:grpSpPr>
        <p:grpSp>
          <p:nvGrpSpPr>
            <p:cNvPr id="12" name="Gruppieren 11"/>
            <p:cNvGrpSpPr/>
            <p:nvPr/>
          </p:nvGrpSpPr>
          <p:grpSpPr>
            <a:xfrm>
              <a:off x="4572000" y="6356052"/>
              <a:ext cx="4644119" cy="385316"/>
              <a:chOff x="4876618" y="6356052"/>
              <a:chExt cx="4644119" cy="385316"/>
            </a:xfrm>
          </p:grpSpPr>
          <p:sp>
            <p:nvSpPr>
              <p:cNvPr id="4" name="Textfeld 3"/>
              <p:cNvSpPr txBox="1"/>
              <p:nvPr/>
            </p:nvSpPr>
            <p:spPr>
              <a:xfrm>
                <a:off x="5220072" y="6372036"/>
                <a:ext cx="430066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dirty="0" err="1" smtClean="0"/>
                  <a:t>Individial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instance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of</a:t>
                </a:r>
                <a:r>
                  <a:rPr lang="de-DE" dirty="0"/>
                  <a:t> </a:t>
                </a:r>
                <a:r>
                  <a:rPr lang="de-DE" dirty="0" err="1" smtClean="0"/>
                  <a:t>the</a:t>
                </a:r>
                <a:r>
                  <a:rPr lang="de-DE" dirty="0" smtClean="0"/>
                  <a:t> </a:t>
                </a:r>
                <a:r>
                  <a:rPr lang="de-DE" b="1" dirty="0" smtClean="0"/>
                  <a:t>GOCDB</a:t>
                </a:r>
                <a:r>
                  <a:rPr lang="de-DE" dirty="0" smtClean="0"/>
                  <a:t> (EGI, STFC)</a:t>
                </a:r>
                <a:endParaRPr lang="en-GB" dirty="0"/>
              </a:p>
            </p:txBody>
          </p:sp>
          <p:pic>
            <p:nvPicPr>
              <p:cNvPr id="7" name="Picture 14" descr="Finished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76618" y="6356052"/>
                <a:ext cx="385316" cy="385316"/>
              </a:xfrm>
              <a:prstGeom prst="rect">
                <a:avLst/>
              </a:prstGeom>
            </p:spPr>
          </p:pic>
        </p:grpSp>
        <p:grpSp>
          <p:nvGrpSpPr>
            <p:cNvPr id="15" name="Gruppieren 14"/>
            <p:cNvGrpSpPr/>
            <p:nvPr/>
          </p:nvGrpSpPr>
          <p:grpSpPr>
            <a:xfrm>
              <a:off x="0" y="5085184"/>
              <a:ext cx="3347864" cy="1152128"/>
              <a:chOff x="35496" y="5229200"/>
              <a:chExt cx="3240360" cy="1152128"/>
            </a:xfrm>
          </p:grpSpPr>
          <p:pic>
            <p:nvPicPr>
              <p:cNvPr id="8" name="Picture 14" descr="Finished.png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9512" y="5229200"/>
                <a:ext cx="385316" cy="385316"/>
              </a:xfrm>
              <a:prstGeom prst="rect">
                <a:avLst/>
              </a:prstGeom>
            </p:spPr>
          </p:pic>
          <p:sp>
            <p:nvSpPr>
              <p:cNvPr id="11" name="Textfeld 10"/>
              <p:cNvSpPr txBox="1"/>
              <p:nvPr/>
            </p:nvSpPr>
            <p:spPr>
              <a:xfrm>
                <a:off x="35496" y="5550331"/>
                <a:ext cx="32403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 smtClean="0"/>
                  <a:t>SPMT &amp; API </a:t>
                </a:r>
                <a:r>
                  <a:rPr lang="de-DE" sz="1600" dirty="0" err="1" smtClean="0"/>
                  <a:t>implemented</a:t>
                </a:r>
                <a:r>
                  <a:rPr lang="de-DE" sz="1600" dirty="0"/>
                  <a:t> </a:t>
                </a:r>
                <a:r>
                  <a:rPr lang="de-DE" sz="1600" dirty="0" err="1" smtClean="0"/>
                  <a:t>and</a:t>
                </a:r>
                <a:r>
                  <a:rPr lang="de-DE" sz="1600" dirty="0" smtClean="0"/>
                  <a:t> </a:t>
                </a:r>
                <a:r>
                  <a:rPr lang="de-DE" sz="1600" dirty="0" err="1" smtClean="0"/>
                  <a:t>linked</a:t>
                </a:r>
                <a:r>
                  <a:rPr lang="de-DE" sz="1600" dirty="0" smtClean="0"/>
                  <a:t>,</a:t>
                </a:r>
              </a:p>
              <a:p>
                <a:r>
                  <a:rPr lang="de-DE" sz="1600" dirty="0" smtClean="0"/>
                  <a:t>B2ACCESS </a:t>
                </a:r>
                <a:r>
                  <a:rPr lang="de-DE" sz="1600" dirty="0" err="1" smtClean="0"/>
                  <a:t>integration</a:t>
                </a:r>
                <a:r>
                  <a:rPr lang="de-DE" sz="1600" dirty="0" smtClean="0"/>
                  <a:t> in </a:t>
                </a:r>
                <a:r>
                  <a:rPr lang="de-DE" sz="1600" dirty="0" err="1" smtClean="0"/>
                  <a:t>progress</a:t>
                </a:r>
                <a:r>
                  <a:rPr lang="de-DE" sz="1600" dirty="0" smtClean="0"/>
                  <a:t>,</a:t>
                </a:r>
              </a:p>
              <a:p>
                <a:r>
                  <a:rPr lang="de-DE" sz="1600" dirty="0" smtClean="0"/>
                  <a:t>Portfolio Content </a:t>
                </a:r>
                <a:r>
                  <a:rPr lang="de-DE" sz="1600" dirty="0" err="1" smtClean="0"/>
                  <a:t>under</a:t>
                </a:r>
                <a:r>
                  <a:rPr lang="de-DE" sz="1600" dirty="0" smtClean="0"/>
                  <a:t> </a:t>
                </a:r>
                <a:r>
                  <a:rPr lang="de-DE" sz="1600" dirty="0" err="1" smtClean="0"/>
                  <a:t>review</a:t>
                </a:r>
                <a:endParaRPr lang="en-GB" sz="1600" dirty="0"/>
              </a:p>
            </p:txBody>
          </p:sp>
        </p:grpSp>
        <p:grpSp>
          <p:nvGrpSpPr>
            <p:cNvPr id="13" name="Gruppieren 12"/>
            <p:cNvGrpSpPr/>
            <p:nvPr/>
          </p:nvGrpSpPr>
          <p:grpSpPr>
            <a:xfrm>
              <a:off x="5508104" y="5229200"/>
              <a:ext cx="3585784" cy="785425"/>
              <a:chOff x="5618014" y="5307290"/>
              <a:chExt cx="3801808" cy="785425"/>
            </a:xfrm>
          </p:grpSpPr>
          <p:sp>
            <p:nvSpPr>
              <p:cNvPr id="9" name="Textfeld 8"/>
              <p:cNvSpPr txBox="1"/>
              <p:nvPr/>
            </p:nvSpPr>
            <p:spPr>
              <a:xfrm>
                <a:off x="5868144" y="5507940"/>
                <a:ext cx="355167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 smtClean="0"/>
                  <a:t>EUDAT DMP </a:t>
                </a:r>
                <a:r>
                  <a:rPr lang="de-DE" sz="1600" dirty="0" err="1" smtClean="0"/>
                  <a:t>template</a:t>
                </a:r>
                <a:r>
                  <a:rPr lang="de-DE" sz="1600" dirty="0" smtClean="0"/>
                  <a:t> </a:t>
                </a:r>
                <a:r>
                  <a:rPr lang="de-DE" sz="1600" dirty="0" err="1" smtClean="0"/>
                  <a:t>available</a:t>
                </a:r>
                <a:r>
                  <a:rPr lang="de-DE" sz="1600" dirty="0" smtClean="0"/>
                  <a:t> </a:t>
                </a:r>
                <a:r>
                  <a:rPr lang="de-DE" sz="1600" dirty="0" err="1" smtClean="0"/>
                  <a:t>for</a:t>
                </a:r>
                <a:r>
                  <a:rPr lang="de-DE" sz="1600" dirty="0" smtClean="0"/>
                  <a:t> </a:t>
                </a:r>
              </a:p>
              <a:p>
                <a:r>
                  <a:rPr lang="de-DE" sz="1600" dirty="0" smtClean="0"/>
                  <a:t>Project </a:t>
                </a:r>
                <a:r>
                  <a:rPr lang="de-DE" sz="1600" dirty="0" err="1" smtClean="0"/>
                  <a:t>request</a:t>
                </a:r>
                <a:r>
                  <a:rPr lang="de-DE" sz="1600" dirty="0" smtClean="0"/>
                  <a:t>;</a:t>
                </a:r>
                <a:r>
                  <a:rPr lang="de-DE" sz="1600" dirty="0"/>
                  <a:t> </a:t>
                </a:r>
                <a:r>
                  <a:rPr lang="de-DE" sz="1600" dirty="0" err="1" smtClean="0"/>
                  <a:t>to</a:t>
                </a:r>
                <a:r>
                  <a:rPr lang="de-DE" sz="1600" dirty="0" smtClean="0"/>
                  <a:t> </a:t>
                </a:r>
                <a:r>
                  <a:rPr lang="de-DE" sz="1600" dirty="0" err="1" smtClean="0"/>
                  <a:t>be</a:t>
                </a:r>
                <a:r>
                  <a:rPr lang="de-DE" sz="1600" dirty="0" smtClean="0"/>
                  <a:t> </a:t>
                </a:r>
                <a:r>
                  <a:rPr lang="de-DE" sz="1600" dirty="0" err="1" smtClean="0"/>
                  <a:t>linked</a:t>
                </a:r>
                <a:r>
                  <a:rPr lang="de-DE" sz="1600" dirty="0" smtClean="0"/>
                  <a:t> </a:t>
                </a:r>
                <a:r>
                  <a:rPr lang="de-DE" sz="1600" dirty="0" err="1" smtClean="0"/>
                  <a:t>with</a:t>
                </a:r>
                <a:r>
                  <a:rPr lang="de-DE" sz="1600" dirty="0" smtClean="0"/>
                  <a:t> DPMT </a:t>
                </a:r>
                <a:endParaRPr lang="en-GB" sz="1600" dirty="0"/>
              </a:p>
            </p:txBody>
          </p:sp>
          <p:pic>
            <p:nvPicPr>
              <p:cNvPr id="14" name="Picture 14" descr="Finished.png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18014" y="5307290"/>
                <a:ext cx="385316" cy="385316"/>
              </a:xfrm>
              <a:prstGeom prst="rect">
                <a:avLst/>
              </a:prstGeom>
            </p:spPr>
          </p:pic>
        </p:grpSp>
        <p:grpSp>
          <p:nvGrpSpPr>
            <p:cNvPr id="17" name="Gruppieren 16"/>
            <p:cNvGrpSpPr/>
            <p:nvPr/>
          </p:nvGrpSpPr>
          <p:grpSpPr>
            <a:xfrm>
              <a:off x="4211960" y="4221088"/>
              <a:ext cx="1467261" cy="761891"/>
              <a:chOff x="4211960" y="4221088"/>
              <a:chExt cx="1467261" cy="761891"/>
            </a:xfrm>
          </p:grpSpPr>
          <p:pic>
            <p:nvPicPr>
              <p:cNvPr id="5" name="Picture 23" descr="work in progress.gif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86234" y="4221088"/>
                <a:ext cx="631486" cy="516672"/>
              </a:xfrm>
              <a:prstGeom prst="rect">
                <a:avLst/>
              </a:prstGeom>
              <a:noFill/>
            </p:spPr>
          </p:pic>
          <p:sp>
            <p:nvSpPr>
              <p:cNvPr id="16" name="Textfeld 15"/>
              <p:cNvSpPr txBox="1"/>
              <p:nvPr/>
            </p:nvSpPr>
            <p:spPr>
              <a:xfrm>
                <a:off x="4211960" y="4644425"/>
                <a:ext cx="146726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 smtClean="0"/>
                  <a:t>Release Nov‘16</a:t>
                </a:r>
                <a:endParaRPr lang="en-GB" sz="1600" dirty="0"/>
              </a:p>
            </p:txBody>
          </p:sp>
        </p:grpSp>
      </p:grpSp>
      <p:sp>
        <p:nvSpPr>
          <p:cNvPr id="2" name="Rechteck 1"/>
          <p:cNvSpPr/>
          <p:nvPr/>
        </p:nvSpPr>
        <p:spPr>
          <a:xfrm>
            <a:off x="827584" y="4149080"/>
            <a:ext cx="10374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dirty="0" smtClean="0"/>
              <a:t>SPMT</a:t>
            </a:r>
            <a:endParaRPr lang="en-GB" b="1" dirty="0"/>
          </a:p>
        </p:txBody>
      </p:sp>
      <p:sp>
        <p:nvSpPr>
          <p:cNvPr id="6" name="Rechteck 5"/>
          <p:cNvSpPr/>
          <p:nvPr/>
        </p:nvSpPr>
        <p:spPr>
          <a:xfrm>
            <a:off x="3622447" y="2905780"/>
            <a:ext cx="10935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dirty="0" smtClean="0"/>
              <a:t>DPMT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16494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DPMT Projects </a:t>
            </a:r>
            <a:r>
              <a:rPr lang="de-DE" dirty="0" err="1"/>
              <a:t>Overview</a:t>
            </a: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7000" y="1038224"/>
            <a:ext cx="88900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965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SPMT: Service Portfolio Management Tool (UI)</a:t>
            </a:r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949" y="1544687"/>
            <a:ext cx="8923547" cy="4908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35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ARGO: A&amp;R Monitoring System</a:t>
            </a:r>
            <a:br>
              <a:rPr lang="de-DE" dirty="0" smtClean="0"/>
            </a:br>
            <a:r>
              <a:rPr lang="de-DE" sz="2200" dirty="0" smtClean="0"/>
              <a:t>Monitoring </a:t>
            </a:r>
            <a:r>
              <a:rPr lang="de-DE" sz="2200" dirty="0" err="1" smtClean="0"/>
              <a:t>of</a:t>
            </a:r>
            <a:r>
              <a:rPr lang="de-DE" sz="2200" dirty="0" smtClean="0"/>
              <a:t> A&amp;R per </a:t>
            </a:r>
            <a:r>
              <a:rPr lang="de-DE" sz="2200" dirty="0" err="1" smtClean="0"/>
              <a:t>project</a:t>
            </a:r>
            <a:endParaRPr lang="en-GB" sz="22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1202" y="1066153"/>
            <a:ext cx="7761595" cy="52431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551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ARGO: A&amp;R Monitoring System</a:t>
            </a:r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1268760"/>
            <a:ext cx="8136904" cy="4770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work in progress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6165304"/>
            <a:ext cx="631486" cy="516672"/>
          </a:xfrm>
          <a:prstGeom prst="rect">
            <a:avLst/>
          </a:prstGeom>
          <a:noFill/>
        </p:spPr>
      </p:pic>
      <p:sp>
        <p:nvSpPr>
          <p:cNvPr id="2" name="Textfeld 1"/>
          <p:cNvSpPr txBox="1"/>
          <p:nvPr/>
        </p:nvSpPr>
        <p:spPr>
          <a:xfrm>
            <a:off x="539552" y="6237312"/>
            <a:ext cx="7120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Probes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Project-Service Monitoring </a:t>
            </a:r>
            <a:r>
              <a:rPr lang="de-DE" dirty="0" err="1" smtClean="0"/>
              <a:t>testing</a:t>
            </a:r>
            <a:r>
              <a:rPr lang="de-DE" dirty="0" smtClean="0"/>
              <a:t> A&amp;R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user</a:t>
            </a:r>
            <a:r>
              <a:rPr lang="de-DE" dirty="0"/>
              <a:t> </a:t>
            </a:r>
            <a:r>
              <a:rPr lang="de-DE" dirty="0" err="1" smtClean="0"/>
              <a:t>point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view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38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SVMON: Software Version Monitoring</a:t>
            </a:r>
            <a:endParaRPr lang="en-GB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51663" y="2406456"/>
            <a:ext cx="6240674" cy="433491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Inhaltsplatzhalter 1"/>
          <p:cNvSpPr>
            <a:spLocks noGrp="1"/>
          </p:cNvSpPr>
          <p:nvPr>
            <p:ph idx="1"/>
          </p:nvPr>
        </p:nvSpPr>
        <p:spPr>
          <a:xfrm>
            <a:off x="426368" y="1052736"/>
            <a:ext cx="8538120" cy="1440160"/>
          </a:xfrm>
        </p:spPr>
        <p:txBody>
          <a:bodyPr>
            <a:normAutofit/>
          </a:bodyPr>
          <a:lstStyle/>
          <a:p>
            <a:pPr lvl="0"/>
            <a:r>
              <a:rPr lang="en-GB" sz="1800" dirty="0" smtClean="0"/>
              <a:t>Collects information </a:t>
            </a:r>
            <a:r>
              <a:rPr lang="en-GB" sz="1800" dirty="0"/>
              <a:t>about the </a:t>
            </a:r>
            <a:r>
              <a:rPr lang="en-GB" sz="1800" dirty="0" smtClean="0"/>
              <a:t>versions of actually </a:t>
            </a:r>
            <a:r>
              <a:rPr lang="en-GB" sz="1800" dirty="0"/>
              <a:t>installed service </a:t>
            </a:r>
            <a:r>
              <a:rPr lang="en-GB" sz="1800" dirty="0" smtClean="0"/>
              <a:t>components  (information pushed from site agents to a central service)</a:t>
            </a:r>
          </a:p>
          <a:p>
            <a:pPr lvl="0"/>
            <a:r>
              <a:rPr lang="de-DE" sz="1800" dirty="0" smtClean="0"/>
              <a:t>DMPT </a:t>
            </a:r>
            <a:r>
              <a:rPr lang="de-DE" sz="1800" b="1" dirty="0" err="1" smtClean="0"/>
              <a:t>compare</a:t>
            </a:r>
            <a:r>
              <a:rPr lang="de-DE" sz="1800" dirty="0" err="1" smtClean="0"/>
              <a:t>s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actually</a:t>
            </a:r>
            <a:r>
              <a:rPr lang="de-DE" sz="1800" dirty="0" smtClean="0"/>
              <a:t> </a:t>
            </a:r>
            <a:r>
              <a:rPr lang="de-DE" sz="1800" b="1" dirty="0" err="1" smtClean="0"/>
              <a:t>installed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software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versions</a:t>
            </a:r>
            <a:r>
              <a:rPr lang="de-DE" sz="1800" dirty="0" smtClean="0"/>
              <a:t> </a:t>
            </a:r>
            <a:r>
              <a:rPr lang="de-DE" sz="1800" dirty="0" err="1" smtClean="0"/>
              <a:t>with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b="1" dirty="0" err="1" smtClean="0"/>
              <a:t>version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numbers</a:t>
            </a:r>
            <a:r>
              <a:rPr lang="de-DE" sz="1800" dirty="0" smtClean="0"/>
              <a:t> </a:t>
            </a:r>
            <a:r>
              <a:rPr lang="de-DE" sz="1800" dirty="0" err="1" smtClean="0"/>
              <a:t>obtained</a:t>
            </a:r>
            <a:r>
              <a:rPr lang="de-DE" sz="1800" dirty="0" smtClean="0"/>
              <a:t> </a:t>
            </a:r>
            <a:r>
              <a:rPr lang="de-DE" sz="1800" dirty="0" err="1" smtClean="0"/>
              <a:t>from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b="1" dirty="0" err="1" smtClean="0"/>
              <a:t>service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cataloge</a:t>
            </a:r>
            <a:r>
              <a:rPr lang="de-DE" sz="1800" dirty="0" smtClean="0"/>
              <a:t>.</a:t>
            </a:r>
            <a:endParaRPr lang="en-GB" sz="1800" dirty="0"/>
          </a:p>
          <a:p>
            <a:endParaRPr lang="en-GB" sz="2000" dirty="0"/>
          </a:p>
        </p:txBody>
      </p:sp>
      <p:pic>
        <p:nvPicPr>
          <p:cNvPr id="6" name="Picture 23" descr="work in progress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8" y="5487536"/>
            <a:ext cx="631486" cy="516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4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Software Version Monitoring Panel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584" y="980728"/>
            <a:ext cx="7912906" cy="5097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Inhaltsplatzhalter 1"/>
          <p:cNvSpPr>
            <a:spLocks noGrp="1"/>
          </p:cNvSpPr>
          <p:nvPr>
            <p:ph idx="1"/>
          </p:nvPr>
        </p:nvSpPr>
        <p:spPr>
          <a:xfrm>
            <a:off x="395536" y="6021288"/>
            <a:ext cx="8538120" cy="792088"/>
          </a:xfrm>
        </p:spPr>
        <p:txBody>
          <a:bodyPr>
            <a:normAutofit/>
          </a:bodyPr>
          <a:lstStyle/>
          <a:p>
            <a:pPr lvl="0"/>
            <a:r>
              <a:rPr lang="en-GB" sz="1800" dirty="0" smtClean="0"/>
              <a:t>SVMON is under development until all the versions of installed software components are fully monitored.</a:t>
            </a:r>
          </a:p>
        </p:txBody>
      </p:sp>
      <p:pic>
        <p:nvPicPr>
          <p:cNvPr id="8" name="Picture 23" descr="work in progress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232" y="5373216"/>
            <a:ext cx="631486" cy="516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119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ACCT: Storage </a:t>
            </a:r>
            <a:r>
              <a:rPr lang="de-DE" dirty="0" err="1" smtClean="0"/>
              <a:t>Usage</a:t>
            </a:r>
            <a:r>
              <a:rPr lang="de-DE" dirty="0" smtClean="0"/>
              <a:t> Accounting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35280" cy="4525963"/>
          </a:xfrm>
        </p:spPr>
        <p:txBody>
          <a:bodyPr>
            <a:normAutofit/>
          </a:bodyPr>
          <a:lstStyle/>
          <a:p>
            <a:r>
              <a:rPr lang="de-DE" dirty="0" smtClean="0"/>
              <a:t>Central </a:t>
            </a:r>
            <a:r>
              <a:rPr lang="de-DE" dirty="0" err="1" smtClean="0"/>
              <a:t>aggregator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storage</a:t>
            </a:r>
            <a:r>
              <a:rPr lang="de-DE" dirty="0" smtClean="0"/>
              <a:t> </a:t>
            </a:r>
            <a:r>
              <a:rPr lang="de-DE" dirty="0" err="1" smtClean="0"/>
              <a:t>usage</a:t>
            </a:r>
            <a:r>
              <a:rPr lang="de-DE" dirty="0" smtClean="0"/>
              <a:t> </a:t>
            </a:r>
            <a:r>
              <a:rPr lang="de-DE" dirty="0" err="1" smtClean="0"/>
              <a:t>accounting</a:t>
            </a:r>
            <a:r>
              <a:rPr lang="de-DE" dirty="0" smtClean="0"/>
              <a:t> </a:t>
            </a:r>
            <a:r>
              <a:rPr lang="de-DE" dirty="0" err="1" smtClean="0"/>
              <a:t>records</a:t>
            </a:r>
            <a:r>
              <a:rPr lang="de-DE" dirty="0" smtClean="0"/>
              <a:t>. </a:t>
            </a:r>
            <a:r>
              <a:rPr lang="de-DE" altLang="de-DE" dirty="0"/>
              <a:t>Simple REST </a:t>
            </a:r>
            <a:r>
              <a:rPr lang="de-DE" altLang="de-DE" dirty="0" err="1" smtClean="0"/>
              <a:t>interface</a:t>
            </a:r>
            <a:r>
              <a:rPr lang="de-DE" altLang="de-DE" dirty="0" smtClean="0"/>
              <a:t>.</a:t>
            </a:r>
          </a:p>
          <a:p>
            <a:r>
              <a:rPr lang="de-DE" altLang="de-DE" dirty="0"/>
              <a:t>Webinterface </a:t>
            </a:r>
            <a:r>
              <a:rPr lang="de-DE" altLang="de-DE" dirty="0" err="1"/>
              <a:t>for</a:t>
            </a:r>
            <a:r>
              <a:rPr lang="de-DE" altLang="de-DE" dirty="0"/>
              <a:t> </a:t>
            </a:r>
            <a:r>
              <a:rPr lang="de-DE" altLang="de-DE" dirty="0" err="1"/>
              <a:t>rendering</a:t>
            </a:r>
            <a:r>
              <a:rPr lang="de-DE" altLang="de-DE" dirty="0"/>
              <a:t> </a:t>
            </a:r>
            <a:r>
              <a:rPr lang="de-DE" altLang="de-DE" dirty="0" err="1"/>
              <a:t>the</a:t>
            </a:r>
            <a:r>
              <a:rPr lang="de-DE" altLang="de-DE" dirty="0"/>
              <a:t> </a:t>
            </a:r>
            <a:r>
              <a:rPr lang="de-DE" altLang="de-DE" dirty="0" err="1" smtClean="0"/>
              <a:t>information</a:t>
            </a:r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dirty="0" smtClean="0"/>
              <a:t>Integration </a:t>
            </a:r>
            <a:r>
              <a:rPr lang="de-DE" altLang="de-DE" dirty="0" err="1" smtClean="0"/>
              <a:t>with</a:t>
            </a:r>
            <a:r>
              <a:rPr lang="de-DE" altLang="de-DE" dirty="0" smtClean="0"/>
              <a:t> DPMT  </a:t>
            </a:r>
          </a:p>
          <a:p>
            <a:r>
              <a:rPr lang="de-DE" dirty="0" smtClean="0"/>
              <a:t>„Storage Space“ per </a:t>
            </a:r>
            <a:r>
              <a:rPr lang="de-DE" dirty="0" err="1" smtClean="0"/>
              <a:t>provider</a:t>
            </a:r>
            <a:r>
              <a:rPr lang="de-DE" dirty="0" smtClean="0"/>
              <a:t>, </a:t>
            </a:r>
            <a:r>
              <a:rPr lang="de-DE" dirty="0" err="1" smtClean="0"/>
              <a:t>project</a:t>
            </a:r>
            <a:r>
              <a:rPr lang="de-DE" dirty="0" smtClean="0"/>
              <a:t>, </a:t>
            </a:r>
            <a:r>
              <a:rPr lang="de-DE" dirty="0" err="1" smtClean="0"/>
              <a:t>storage</a:t>
            </a:r>
            <a:r>
              <a:rPr lang="de-DE" dirty="0" smtClean="0"/>
              <a:t> </a:t>
            </a:r>
            <a:r>
              <a:rPr lang="de-DE" dirty="0" err="1" smtClean="0"/>
              <a:t>class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Each</a:t>
            </a:r>
            <a:r>
              <a:rPr lang="de-DE" dirty="0" smtClean="0"/>
              <a:t> Storage </a:t>
            </a:r>
            <a:r>
              <a:rPr lang="de-DE" dirty="0"/>
              <a:t>Space </a:t>
            </a:r>
            <a:r>
              <a:rPr lang="de-DE" dirty="0" err="1"/>
              <a:t>has</a:t>
            </a:r>
            <a:r>
              <a:rPr lang="de-DE" dirty="0"/>
              <a:t> a (persistent) </a:t>
            </a:r>
            <a:r>
              <a:rPr lang="de-DE" dirty="0" err="1"/>
              <a:t>Resource</a:t>
            </a:r>
            <a:r>
              <a:rPr lang="de-DE" dirty="0"/>
              <a:t> </a:t>
            </a:r>
            <a:r>
              <a:rPr lang="de-DE" dirty="0" smtClean="0"/>
              <a:t>ID</a:t>
            </a:r>
          </a:p>
          <a:p>
            <a:r>
              <a:rPr lang="de-DE" dirty="0" err="1"/>
              <a:t>Agents</a:t>
            </a:r>
            <a:r>
              <a:rPr lang="de-DE" dirty="0"/>
              <a:t> per Storage Space push </a:t>
            </a:r>
            <a:r>
              <a:rPr lang="de-DE" dirty="0" err="1"/>
              <a:t>accounting</a:t>
            </a:r>
            <a:r>
              <a:rPr lang="de-DE" dirty="0"/>
              <a:t> </a:t>
            </a:r>
            <a:r>
              <a:rPr lang="de-DE" dirty="0" err="1"/>
              <a:t>records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central</a:t>
            </a:r>
            <a:r>
              <a:rPr lang="de-DE" dirty="0"/>
              <a:t> </a:t>
            </a:r>
            <a:r>
              <a:rPr lang="de-DE" dirty="0" err="1"/>
              <a:t>instance</a:t>
            </a:r>
            <a:r>
              <a:rPr lang="de-DE" dirty="0"/>
              <a:t> (</a:t>
            </a:r>
            <a:r>
              <a:rPr lang="de-DE" dirty="0" err="1"/>
              <a:t>STaR</a:t>
            </a:r>
            <a:r>
              <a:rPr lang="de-DE" dirty="0"/>
              <a:t> </a:t>
            </a:r>
            <a:r>
              <a:rPr lang="de-DE" dirty="0" err="1"/>
              <a:t>compliant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alt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Picture 23" descr="work in progress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2564904"/>
            <a:ext cx="504056" cy="4124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412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ACCT: </a:t>
            </a:r>
            <a:r>
              <a:rPr lang="de-DE" dirty="0" err="1" smtClean="0"/>
              <a:t>Architecture</a:t>
            </a:r>
            <a:endParaRPr lang="de-DE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862412" y="1402106"/>
            <a:ext cx="7381996" cy="4619182"/>
            <a:chOff x="1934667" y="1788708"/>
            <a:chExt cx="5090161" cy="3185098"/>
          </a:xfrm>
        </p:grpSpPr>
        <p:sp>
          <p:nvSpPr>
            <p:cNvPr id="5" name="Rounded Rectangle 33"/>
            <p:cNvSpPr/>
            <p:nvPr/>
          </p:nvSpPr>
          <p:spPr>
            <a:xfrm>
              <a:off x="5256988" y="2105725"/>
              <a:ext cx="1767839" cy="919401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200" dirty="0" smtClean="0">
                  <a:effectLst/>
                  <a:latin typeface="Calibri"/>
                  <a:ea typeface="Cambria"/>
                  <a:cs typeface="Times New Roman"/>
                </a:rPr>
                <a:t>Actual list </a:t>
              </a: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of storage spaces:</a:t>
              </a:r>
            </a:p>
            <a:p>
              <a:pPr algn="ctr">
                <a:spcAft>
                  <a:spcPts val="0"/>
                </a:spcAft>
              </a:pPr>
              <a:r>
                <a:rPr lang="en-US" sz="1200" i="1" dirty="0">
                  <a:effectLst/>
                  <a:latin typeface="Calibri"/>
                  <a:ea typeface="Cambria"/>
                  <a:cs typeface="Times New Roman"/>
                </a:rPr>
                <a:t>Project X – Provider A</a:t>
              </a: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 </a:t>
              </a:r>
              <a:br>
                <a:rPr lang="en-US" sz="1200" dirty="0">
                  <a:effectLst/>
                  <a:latin typeface="Calibri"/>
                  <a:ea typeface="Cambria"/>
                  <a:cs typeface="Times New Roman"/>
                </a:rPr>
              </a:br>
              <a:r>
                <a:rPr lang="en-US" sz="1200" dirty="0" smtClean="0">
                  <a:effectLst/>
                  <a:latin typeface="Calibri"/>
                  <a:ea typeface="Cambria"/>
                  <a:cs typeface="Times New Roman"/>
                </a:rPr>
                <a:t>(Resource-ID, volume, </a:t>
              </a: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#</a:t>
              </a:r>
              <a:r>
                <a:rPr lang="en-US" sz="1200" dirty="0" err="1">
                  <a:effectLst/>
                  <a:latin typeface="Calibri"/>
                  <a:ea typeface="Cambria"/>
                  <a:cs typeface="Times New Roman"/>
                </a:rPr>
                <a:t>objs</a:t>
              </a: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)</a:t>
              </a:r>
            </a:p>
            <a:p>
              <a:pPr algn="ctr">
                <a:spcAft>
                  <a:spcPts val="0"/>
                </a:spcAft>
              </a:pPr>
              <a:r>
                <a:rPr lang="en-US" sz="1200" i="1" dirty="0">
                  <a:effectLst/>
                  <a:latin typeface="Calibri"/>
                  <a:ea typeface="Cambria"/>
                  <a:cs typeface="Times New Roman"/>
                </a:rPr>
                <a:t>Project Y – Provider B</a:t>
              </a: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 </a:t>
              </a:r>
            </a:p>
            <a:p>
              <a:pPr algn="ctr">
                <a:spcAft>
                  <a:spcPts val="0"/>
                </a:spcAft>
              </a:pPr>
              <a:r>
                <a:rPr lang="en-US" sz="1200" dirty="0" smtClean="0">
                  <a:effectLst/>
                  <a:latin typeface="Calibri"/>
                  <a:ea typeface="Cambria"/>
                  <a:cs typeface="Times New Roman"/>
                </a:rPr>
                <a:t>(Resource-ID, volume, </a:t>
              </a: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#</a:t>
              </a:r>
              <a:r>
                <a:rPr lang="en-US" sz="1200" dirty="0" err="1">
                  <a:effectLst/>
                  <a:latin typeface="Calibri"/>
                  <a:ea typeface="Cambria"/>
                  <a:cs typeface="Times New Roman"/>
                </a:rPr>
                <a:t>objs</a:t>
              </a: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)</a:t>
              </a:r>
            </a:p>
          </p:txBody>
        </p:sp>
        <p:sp>
          <p:nvSpPr>
            <p:cNvPr id="6" name="Right Arrow 41"/>
            <p:cNvSpPr/>
            <p:nvPr/>
          </p:nvSpPr>
          <p:spPr>
            <a:xfrm>
              <a:off x="5085723" y="2713135"/>
              <a:ext cx="216985" cy="128996"/>
            </a:xfrm>
            <a:prstGeom prst="rightArrow">
              <a:avLst>
                <a:gd name="adj1" fmla="val 50000"/>
                <a:gd name="adj2" fmla="val 52381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GB" sz="1000">
                  <a:effectLst/>
                  <a:latin typeface="Times New Roman"/>
                  <a:ea typeface="Times New Roman"/>
                </a:rPr>
                <a:t> 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7" name="Rounded Rectangle 2"/>
            <p:cNvSpPr/>
            <p:nvPr/>
          </p:nvSpPr>
          <p:spPr>
            <a:xfrm>
              <a:off x="3864623" y="2713135"/>
              <a:ext cx="1169552" cy="84327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200" b="1" dirty="0" smtClean="0">
                  <a:latin typeface="Calibri"/>
                  <a:ea typeface="Cambria"/>
                  <a:cs typeface="Times New Roman"/>
                </a:rPr>
                <a:t>RCT</a:t>
              </a:r>
              <a:endParaRPr lang="en-US" sz="1100" b="1" dirty="0">
                <a:effectLst/>
                <a:latin typeface="Calibri"/>
                <a:ea typeface="Cambria"/>
                <a:cs typeface="Times New Roman"/>
              </a:endParaRPr>
            </a:p>
          </p:txBody>
        </p:sp>
        <p:sp>
          <p:nvSpPr>
            <p:cNvPr id="8" name="Rounded Rectangle 26"/>
            <p:cNvSpPr/>
            <p:nvPr/>
          </p:nvSpPr>
          <p:spPr>
            <a:xfrm>
              <a:off x="1934667" y="3088205"/>
              <a:ext cx="987159" cy="733773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600"/>
                </a:spcAft>
              </a:pPr>
              <a:r>
                <a:rPr lang="de-DE" sz="1100" dirty="0">
                  <a:effectLst/>
                  <a:latin typeface="Calibri"/>
                  <a:ea typeface="Cambria"/>
                  <a:cs typeface="Times New Roman"/>
                </a:rPr>
                <a:t>Provider B</a:t>
              </a:r>
              <a:endParaRPr lang="en-US" sz="1100" dirty="0">
                <a:effectLst/>
                <a:latin typeface="Calibri"/>
                <a:ea typeface="Cambria"/>
                <a:cs typeface="Times New Roman"/>
              </a:endParaRPr>
            </a:p>
          </p:txBody>
        </p:sp>
        <p:sp>
          <p:nvSpPr>
            <p:cNvPr id="9" name="Rounded Rectangle 11"/>
            <p:cNvSpPr/>
            <p:nvPr/>
          </p:nvSpPr>
          <p:spPr>
            <a:xfrm>
              <a:off x="1934667" y="2275146"/>
              <a:ext cx="987731" cy="629013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600"/>
                </a:spcAft>
              </a:pPr>
              <a:r>
                <a:rPr lang="de-DE" sz="1100" dirty="0">
                  <a:effectLst/>
                  <a:latin typeface="Calibri"/>
                  <a:ea typeface="Cambria"/>
                  <a:cs typeface="Times New Roman"/>
                </a:rPr>
                <a:t>Provider A</a:t>
              </a:r>
              <a:endParaRPr lang="en-US" sz="1100" dirty="0">
                <a:effectLst/>
                <a:latin typeface="Calibri"/>
                <a:ea typeface="Cambria"/>
                <a:cs typeface="Times New Roman"/>
              </a:endParaRPr>
            </a:p>
          </p:txBody>
        </p:sp>
        <p:sp>
          <p:nvSpPr>
            <p:cNvPr id="10" name="Right Arrow 16"/>
            <p:cNvSpPr/>
            <p:nvPr/>
          </p:nvSpPr>
          <p:spPr>
            <a:xfrm rot="1969896">
              <a:off x="2937152" y="2747672"/>
              <a:ext cx="791770" cy="105926"/>
            </a:xfrm>
            <a:prstGeom prst="rightArrow">
              <a:avLst>
                <a:gd name="adj1" fmla="val 50000"/>
                <a:gd name="adj2" fmla="val 52381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" name="Rounded Rectangle 18"/>
            <p:cNvSpPr/>
            <p:nvPr/>
          </p:nvSpPr>
          <p:spPr>
            <a:xfrm>
              <a:off x="2564863" y="2535674"/>
              <a:ext cx="586916" cy="24296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000" dirty="0" smtClean="0">
                  <a:effectLst/>
                  <a:latin typeface="Calibri"/>
                  <a:ea typeface="Cambria"/>
                  <a:cs typeface="Times New Roman"/>
                </a:rPr>
                <a:t>Agent</a:t>
              </a:r>
              <a:endParaRPr lang="en-US" sz="1100" dirty="0">
                <a:effectLst/>
                <a:latin typeface="Calibri"/>
                <a:ea typeface="Cambria"/>
                <a:cs typeface="Times New Roman"/>
              </a:endParaRPr>
            </a:p>
          </p:txBody>
        </p:sp>
        <p:sp>
          <p:nvSpPr>
            <p:cNvPr id="12" name="Vertical Scroll 21"/>
            <p:cNvSpPr/>
            <p:nvPr/>
          </p:nvSpPr>
          <p:spPr>
            <a:xfrm>
              <a:off x="3303787" y="2619734"/>
              <a:ext cx="296964" cy="358593"/>
            </a:xfrm>
            <a:prstGeom prst="verticalScroll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600"/>
                </a:spcAft>
              </a:pPr>
              <a:r>
                <a:rPr lang="de-DE" sz="1000">
                  <a:effectLst/>
                  <a:latin typeface="Calibri"/>
                  <a:ea typeface="Cambria"/>
                  <a:cs typeface="Times New Roman"/>
                </a:rPr>
                <a:t> </a:t>
              </a:r>
              <a:endParaRPr lang="en-US" sz="1100">
                <a:effectLst/>
                <a:latin typeface="Calibri"/>
                <a:ea typeface="Cambria"/>
                <a:cs typeface="Times New Roman"/>
              </a:endParaRPr>
            </a:p>
          </p:txBody>
        </p:sp>
        <p:sp>
          <p:nvSpPr>
            <p:cNvPr id="13" name="Rounded Rectangular Callout 25"/>
            <p:cNvSpPr/>
            <p:nvPr/>
          </p:nvSpPr>
          <p:spPr>
            <a:xfrm>
              <a:off x="2402523" y="1788708"/>
              <a:ext cx="2109937" cy="382164"/>
            </a:xfrm>
            <a:prstGeom prst="wedgeRoundRectCallout">
              <a:avLst>
                <a:gd name="adj1" fmla="val -4469"/>
                <a:gd name="adj2" fmla="val 164129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Storage Accounting Record:</a:t>
              </a:r>
            </a:p>
            <a:p>
              <a:pPr algn="ctr">
                <a:spcAft>
                  <a:spcPts val="0"/>
                </a:spcAft>
              </a:pP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Project X (t, </a:t>
              </a:r>
              <a:r>
                <a:rPr lang="en-US" sz="1200" dirty="0" smtClean="0">
                  <a:effectLst/>
                  <a:latin typeface="Calibri"/>
                  <a:ea typeface="Cambria"/>
                  <a:cs typeface="Times New Roman"/>
                </a:rPr>
                <a:t>Resource-ID, </a:t>
              </a: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volume, #</a:t>
              </a:r>
              <a:r>
                <a:rPr lang="en-US" sz="1200" dirty="0" err="1">
                  <a:effectLst/>
                  <a:latin typeface="Calibri"/>
                  <a:ea typeface="Cambria"/>
                  <a:cs typeface="Times New Roman"/>
                </a:rPr>
                <a:t>objs</a:t>
              </a: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, ...)</a:t>
              </a:r>
            </a:p>
          </p:txBody>
        </p:sp>
        <p:sp>
          <p:nvSpPr>
            <p:cNvPr id="14" name="Right Arrow 17"/>
            <p:cNvSpPr/>
            <p:nvPr/>
          </p:nvSpPr>
          <p:spPr>
            <a:xfrm rot="19779489" flipV="1">
              <a:off x="3066122" y="3305655"/>
              <a:ext cx="666191" cy="116517"/>
            </a:xfrm>
            <a:prstGeom prst="rightArrow">
              <a:avLst>
                <a:gd name="adj1" fmla="val 50000"/>
                <a:gd name="adj2" fmla="val 52381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GB" sz="1000">
                  <a:effectLst/>
                  <a:latin typeface="Calibri"/>
                  <a:ea typeface="Times New Roman"/>
                  <a:cs typeface="Times New Roman"/>
                </a:rPr>
                <a:t> </a:t>
              </a:r>
              <a:endParaRPr lang="en-US" sz="1100">
                <a:effectLst/>
                <a:latin typeface="Calibri"/>
                <a:ea typeface="Cambria"/>
                <a:cs typeface="Times New Roman"/>
              </a:endParaRPr>
            </a:p>
          </p:txBody>
        </p:sp>
        <p:sp>
          <p:nvSpPr>
            <p:cNvPr id="15" name="Vertical Scroll 23"/>
            <p:cNvSpPr/>
            <p:nvPr/>
          </p:nvSpPr>
          <p:spPr>
            <a:xfrm>
              <a:off x="3286923" y="3202624"/>
              <a:ext cx="296387" cy="315460"/>
            </a:xfrm>
            <a:prstGeom prst="verticalScroll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GB" sz="1000">
                  <a:effectLst/>
                  <a:latin typeface="Times New Roman"/>
                  <a:ea typeface="Calibri"/>
                </a:rPr>
                <a:t> 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6" name="Rounded Rectangle 27"/>
            <p:cNvSpPr/>
            <p:nvPr/>
          </p:nvSpPr>
          <p:spPr>
            <a:xfrm>
              <a:off x="2565170" y="3463448"/>
              <a:ext cx="586608" cy="24274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000" dirty="0">
                  <a:effectLst/>
                  <a:latin typeface="Calibri"/>
                  <a:ea typeface="Cambria"/>
                  <a:cs typeface="Times New Roman"/>
                </a:rPr>
                <a:t>Agent </a:t>
              </a:r>
              <a:endParaRPr lang="en-US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7" name="Right Arrow 32"/>
            <p:cNvSpPr/>
            <p:nvPr/>
          </p:nvSpPr>
          <p:spPr>
            <a:xfrm rot="5400000">
              <a:off x="4618912" y="2311675"/>
              <a:ext cx="542931" cy="73190"/>
            </a:xfrm>
            <a:prstGeom prst="rightArrow">
              <a:avLst>
                <a:gd name="adj1" fmla="val 50000"/>
                <a:gd name="adj2" fmla="val 52381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GB" sz="1000">
                  <a:effectLst/>
                  <a:latin typeface="Calibri"/>
                  <a:ea typeface="Times New Roman"/>
                  <a:cs typeface="Times New Roman"/>
                </a:rPr>
                <a:t> </a:t>
              </a:r>
              <a:endParaRPr lang="en-US" sz="1100">
                <a:effectLst/>
                <a:latin typeface="Calibri"/>
                <a:ea typeface="Cambria"/>
                <a:cs typeface="Times New Roman"/>
              </a:endParaRPr>
            </a:p>
          </p:txBody>
        </p:sp>
        <p:sp>
          <p:nvSpPr>
            <p:cNvPr id="18" name="Rounded Rectangle 31"/>
            <p:cNvSpPr/>
            <p:nvPr/>
          </p:nvSpPr>
          <p:spPr>
            <a:xfrm>
              <a:off x="4562763" y="1799522"/>
              <a:ext cx="709613" cy="363731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000">
                  <a:effectLst/>
                  <a:latin typeface="Calibri"/>
                  <a:ea typeface="Cambria"/>
                  <a:cs typeface="Times New Roman"/>
                </a:rPr>
                <a:t>User queries</a:t>
              </a:r>
              <a:endParaRPr lang="en-US" sz="1100">
                <a:effectLst/>
                <a:latin typeface="Calibri"/>
                <a:ea typeface="Cambria"/>
                <a:cs typeface="Times New Roman"/>
              </a:endParaRPr>
            </a:p>
          </p:txBody>
        </p:sp>
        <p:sp>
          <p:nvSpPr>
            <p:cNvPr id="19" name="Rounded Rectangle 40"/>
            <p:cNvSpPr/>
            <p:nvPr/>
          </p:nvSpPr>
          <p:spPr>
            <a:xfrm>
              <a:off x="5012535" y="4163454"/>
              <a:ext cx="2012293" cy="810352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200" dirty="0" err="1">
                  <a:effectLst/>
                  <a:latin typeface="Calibri"/>
                  <a:ea typeface="Cambria"/>
                  <a:cs typeface="Times New Roman"/>
                </a:rPr>
                <a:t>StAR</a:t>
              </a: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 records </a:t>
              </a:r>
              <a:r>
                <a:rPr lang="en-US" sz="1200" i="1" dirty="0">
                  <a:effectLst/>
                  <a:latin typeface="Calibri"/>
                  <a:ea typeface="Cambria"/>
                  <a:cs typeface="Times New Roman"/>
                </a:rPr>
                <a:t>Project Y – Provider B</a:t>
              </a: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:</a:t>
              </a:r>
            </a:p>
            <a:p>
              <a:pPr algn="ctr">
                <a:spcAft>
                  <a:spcPts val="0"/>
                </a:spcAft>
              </a:pP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&lt;</a:t>
              </a:r>
              <a:r>
                <a:rPr lang="en-US" sz="1200" dirty="0" err="1">
                  <a:effectLst/>
                  <a:latin typeface="Calibri"/>
                  <a:ea typeface="Cambria"/>
                  <a:cs typeface="Times New Roman"/>
                </a:rPr>
                <a:t>sr:StorageUsageRecords</a:t>
              </a: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&gt;</a:t>
              </a:r>
            </a:p>
            <a:p>
              <a:pPr algn="ctr">
                <a:spcAft>
                  <a:spcPts val="0"/>
                </a:spcAft>
              </a:pP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. . . .</a:t>
              </a:r>
            </a:p>
            <a:p>
              <a:pPr algn="ctr">
                <a:spcAft>
                  <a:spcPts val="0"/>
                </a:spcAft>
              </a:pP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&lt;/</a:t>
              </a:r>
              <a:r>
                <a:rPr lang="en-US" sz="1200" dirty="0" err="1">
                  <a:effectLst/>
                  <a:latin typeface="Calibri"/>
                  <a:ea typeface="Cambria"/>
                  <a:cs typeface="Times New Roman"/>
                </a:rPr>
                <a:t>sr:StorageUsageRecords</a:t>
              </a: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&gt;</a:t>
              </a:r>
            </a:p>
          </p:txBody>
        </p:sp>
        <p:sp>
          <p:nvSpPr>
            <p:cNvPr id="20" name="Rounded Rectangle 35"/>
            <p:cNvSpPr/>
            <p:nvPr/>
          </p:nvSpPr>
          <p:spPr>
            <a:xfrm>
              <a:off x="5256988" y="3107758"/>
              <a:ext cx="1767840" cy="897306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Details </a:t>
              </a:r>
              <a:r>
                <a:rPr lang="en-US" sz="1200" i="1" dirty="0">
                  <a:effectLst/>
                  <a:latin typeface="Calibri"/>
                  <a:ea typeface="Cambria"/>
                  <a:cs typeface="Times New Roman"/>
                </a:rPr>
                <a:t>Project Y – Provider B:</a:t>
              </a:r>
              <a:endParaRPr lang="en-US" sz="1200" dirty="0">
                <a:effectLst/>
                <a:latin typeface="Calibri"/>
                <a:ea typeface="Cambria"/>
                <a:cs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Timestamp 1 </a:t>
              </a:r>
              <a:r>
                <a:rPr lang="en-US" sz="1200" dirty="0" smtClean="0">
                  <a:effectLst/>
                  <a:latin typeface="Calibri"/>
                  <a:ea typeface="Cambria"/>
                  <a:cs typeface="Times New Roman"/>
                </a:rPr>
                <a:t>(RID, volume, </a:t>
              </a: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# </a:t>
              </a:r>
              <a:r>
                <a:rPr lang="en-US" sz="1200" dirty="0" err="1" smtClean="0">
                  <a:effectLst/>
                  <a:latin typeface="Calibri"/>
                  <a:ea typeface="Cambria"/>
                  <a:cs typeface="Times New Roman"/>
                </a:rPr>
                <a:t>objs</a:t>
              </a: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)</a:t>
              </a:r>
            </a:p>
            <a:p>
              <a:pPr algn="ctr">
                <a:spcAft>
                  <a:spcPts val="0"/>
                </a:spcAft>
              </a:pP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. . . . . . </a:t>
              </a:r>
            </a:p>
            <a:p>
              <a:pPr algn="ctr">
                <a:spcAft>
                  <a:spcPts val="0"/>
                </a:spcAft>
              </a:pP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Timestamp N </a:t>
              </a:r>
              <a:r>
                <a:rPr lang="en-US" sz="1200" dirty="0" smtClean="0">
                  <a:effectLst/>
                  <a:latin typeface="Calibri"/>
                  <a:ea typeface="Cambria"/>
                  <a:cs typeface="Times New Roman"/>
                </a:rPr>
                <a:t>(RID, volume, </a:t>
              </a: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# </a:t>
              </a:r>
              <a:r>
                <a:rPr lang="en-US" sz="1200" dirty="0" err="1" smtClean="0">
                  <a:effectLst/>
                  <a:latin typeface="Calibri"/>
                  <a:ea typeface="Cambria"/>
                  <a:cs typeface="Times New Roman"/>
                </a:rPr>
                <a:t>objs</a:t>
              </a: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)</a:t>
              </a:r>
            </a:p>
          </p:txBody>
        </p:sp>
        <p:sp>
          <p:nvSpPr>
            <p:cNvPr id="21" name="Right Arrow 32"/>
            <p:cNvSpPr/>
            <p:nvPr/>
          </p:nvSpPr>
          <p:spPr>
            <a:xfrm rot="4577355" flipV="1">
              <a:off x="4473592" y="3614842"/>
              <a:ext cx="1071192" cy="45719"/>
            </a:xfrm>
            <a:prstGeom prst="rightArrow">
              <a:avLst>
                <a:gd name="adj1" fmla="val 50000"/>
                <a:gd name="adj2" fmla="val 52381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GB" sz="1000">
                  <a:effectLst/>
                  <a:latin typeface="Calibri"/>
                  <a:ea typeface="Times New Roman"/>
                  <a:cs typeface="Times New Roman"/>
                </a:rPr>
                <a:t> </a:t>
              </a:r>
              <a:endParaRPr lang="en-US" sz="1100">
                <a:effectLst/>
                <a:latin typeface="Calibri"/>
                <a:ea typeface="Cambria"/>
                <a:cs typeface="Times New Roman"/>
              </a:endParaRPr>
            </a:p>
          </p:txBody>
        </p:sp>
        <p:sp>
          <p:nvSpPr>
            <p:cNvPr id="22" name="Rounded Rectangle 39"/>
            <p:cNvSpPr/>
            <p:nvPr/>
          </p:nvSpPr>
          <p:spPr>
            <a:xfrm>
              <a:off x="4702463" y="2619735"/>
              <a:ext cx="421631" cy="54594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vert270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000">
                  <a:effectLst/>
                  <a:latin typeface="Calibri"/>
                  <a:ea typeface="Cambria"/>
                  <a:cs typeface="Times New Roman"/>
                </a:rPr>
                <a:t>Front-end</a:t>
              </a:r>
              <a:endParaRPr lang="en-US" sz="1100">
                <a:effectLst/>
                <a:latin typeface="Calibri"/>
                <a:ea typeface="Cambria"/>
                <a:cs typeface="Times New Roman"/>
              </a:endParaRPr>
            </a:p>
          </p:txBody>
        </p:sp>
        <p:sp>
          <p:nvSpPr>
            <p:cNvPr id="23" name="Rounded Rectangle 31"/>
            <p:cNvSpPr/>
            <p:nvPr/>
          </p:nvSpPr>
          <p:spPr>
            <a:xfrm>
              <a:off x="5786101" y="2049681"/>
              <a:ext cx="709613" cy="12564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200" dirty="0" err="1">
                  <a:solidFill>
                    <a:schemeClr val="tx1"/>
                  </a:solidFill>
                  <a:latin typeface="Calibri"/>
                  <a:ea typeface="Cambria"/>
                  <a:cs typeface="Times New Roman"/>
                </a:rPr>
                <a:t>v</a:t>
              </a:r>
              <a:r>
                <a:rPr lang="de-DE" sz="1200" dirty="0" err="1" smtClean="0">
                  <a:solidFill>
                    <a:schemeClr val="tx1"/>
                  </a:solidFill>
                  <a:effectLst/>
                  <a:latin typeface="Calibri"/>
                  <a:ea typeface="Cambria"/>
                  <a:cs typeface="Times New Roman"/>
                </a:rPr>
                <a:t>iew</a:t>
              </a:r>
              <a:r>
                <a:rPr lang="de-DE" sz="1200" dirty="0" smtClean="0">
                  <a:solidFill>
                    <a:schemeClr val="tx1"/>
                  </a:solidFill>
                  <a:effectLst/>
                  <a:latin typeface="Calibri"/>
                  <a:ea typeface="Cambria"/>
                  <a:cs typeface="Times New Roman"/>
                </a:rPr>
                <a:t> 1</a:t>
              </a:r>
              <a:endParaRPr lang="en-US" sz="1200" dirty="0">
                <a:solidFill>
                  <a:schemeClr val="tx1"/>
                </a:solidFill>
                <a:effectLst/>
                <a:latin typeface="Calibri"/>
                <a:ea typeface="Cambria"/>
                <a:cs typeface="Times New Roman"/>
              </a:endParaRPr>
            </a:p>
          </p:txBody>
        </p:sp>
        <p:sp>
          <p:nvSpPr>
            <p:cNvPr id="24" name="Rounded Rectangle 31"/>
            <p:cNvSpPr/>
            <p:nvPr/>
          </p:nvSpPr>
          <p:spPr>
            <a:xfrm>
              <a:off x="5786100" y="3040034"/>
              <a:ext cx="709613" cy="12564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200" dirty="0" err="1">
                  <a:solidFill>
                    <a:schemeClr val="tx1"/>
                  </a:solidFill>
                  <a:latin typeface="Calibri"/>
                  <a:ea typeface="Cambria"/>
                  <a:cs typeface="Times New Roman"/>
                </a:rPr>
                <a:t>v</a:t>
              </a:r>
              <a:r>
                <a:rPr lang="de-DE" sz="1200" dirty="0" err="1" smtClean="0">
                  <a:solidFill>
                    <a:schemeClr val="tx1"/>
                  </a:solidFill>
                  <a:effectLst/>
                  <a:latin typeface="Calibri"/>
                  <a:ea typeface="Cambria"/>
                  <a:cs typeface="Times New Roman"/>
                </a:rPr>
                <a:t>iew</a:t>
              </a:r>
              <a:r>
                <a:rPr lang="de-DE" sz="1200" dirty="0" smtClean="0">
                  <a:solidFill>
                    <a:schemeClr val="tx1"/>
                  </a:solidFill>
                  <a:effectLst/>
                  <a:latin typeface="Calibri"/>
                  <a:ea typeface="Cambria"/>
                  <a:cs typeface="Times New Roman"/>
                </a:rPr>
                <a:t> 2</a:t>
              </a:r>
              <a:endParaRPr lang="en-US" sz="1200" dirty="0">
                <a:solidFill>
                  <a:schemeClr val="tx1"/>
                </a:solidFill>
                <a:effectLst/>
                <a:latin typeface="Calibri"/>
                <a:ea typeface="Cambria"/>
                <a:cs typeface="Times New Roman"/>
              </a:endParaRPr>
            </a:p>
          </p:txBody>
        </p:sp>
        <p:sp>
          <p:nvSpPr>
            <p:cNvPr id="25" name="Rounded Rectangle 31"/>
            <p:cNvSpPr/>
            <p:nvPr/>
          </p:nvSpPr>
          <p:spPr>
            <a:xfrm>
              <a:off x="5796136" y="4077072"/>
              <a:ext cx="709613" cy="12564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200" dirty="0" smtClean="0">
                  <a:solidFill>
                    <a:schemeClr val="tx1"/>
                  </a:solidFill>
                  <a:latin typeface="Calibri"/>
                  <a:ea typeface="Cambria"/>
                  <a:cs typeface="Times New Roman"/>
                </a:rPr>
                <a:t>XML</a:t>
              </a:r>
              <a:endParaRPr lang="en-US" sz="1200" dirty="0">
                <a:solidFill>
                  <a:schemeClr val="tx1"/>
                </a:solidFill>
                <a:effectLst/>
                <a:latin typeface="Calibri"/>
                <a:ea typeface="Cambria"/>
                <a:cs typeface="Times New Roman"/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 rot="4595691">
              <a:off x="4876504" y="3651863"/>
              <a:ext cx="49244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 err="1" smtClean="0"/>
                <a:t>export</a:t>
              </a:r>
              <a:endParaRPr lang="en-US" sz="900" dirty="0"/>
            </a:p>
          </p:txBody>
        </p:sp>
        <p:cxnSp>
          <p:nvCxnSpPr>
            <p:cNvPr id="27" name="Gerade Verbindung mit Pfeil 27"/>
            <p:cNvCxnSpPr>
              <a:stCxn id="7" idx="2"/>
              <a:endCxn id="8" idx="2"/>
            </p:cNvCxnSpPr>
            <p:nvPr/>
          </p:nvCxnSpPr>
          <p:spPr>
            <a:xfrm rot="5400000">
              <a:off x="3306040" y="2678618"/>
              <a:ext cx="265567" cy="2021152"/>
            </a:xfrm>
            <a:prstGeom prst="curvedConnector3">
              <a:avLst>
                <a:gd name="adj1" fmla="val 186080"/>
              </a:avLst>
            </a:prstGeom>
            <a:ln w="12700">
              <a:solidFill>
                <a:srgbClr val="C00000"/>
              </a:solidFill>
              <a:prstDash val="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ylinder 27"/>
            <p:cNvSpPr/>
            <p:nvPr/>
          </p:nvSpPr>
          <p:spPr>
            <a:xfrm>
              <a:off x="1988799" y="3501008"/>
              <a:ext cx="576064" cy="165131"/>
            </a:xfrm>
            <a:prstGeom prst="ca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sz="1000" dirty="0" smtClean="0">
                  <a:solidFill>
                    <a:schemeClr val="tx1"/>
                  </a:solidFill>
                </a:rPr>
                <a:t>Project 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29" name="Zylinder 28"/>
            <p:cNvSpPr/>
            <p:nvPr/>
          </p:nvSpPr>
          <p:spPr>
            <a:xfrm>
              <a:off x="1979712" y="3653408"/>
              <a:ext cx="576064" cy="165131"/>
            </a:xfrm>
            <a:prstGeom prst="ca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sz="1000" dirty="0" smtClean="0">
                  <a:solidFill>
                    <a:schemeClr val="tx1"/>
                  </a:solidFill>
                </a:rPr>
                <a:t>Project Z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30" name="Zylinder 29"/>
            <p:cNvSpPr/>
            <p:nvPr/>
          </p:nvSpPr>
          <p:spPr>
            <a:xfrm>
              <a:off x="1979712" y="2471781"/>
              <a:ext cx="576064" cy="165131"/>
            </a:xfrm>
            <a:prstGeom prst="ca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sz="1000" dirty="0" smtClean="0">
                  <a:solidFill>
                    <a:schemeClr val="tx1"/>
                  </a:solidFill>
                </a:rPr>
                <a:t>Project 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31" name="Zylinder 30"/>
            <p:cNvSpPr/>
            <p:nvPr/>
          </p:nvSpPr>
          <p:spPr>
            <a:xfrm>
              <a:off x="1970625" y="2636912"/>
              <a:ext cx="576064" cy="165131"/>
            </a:xfrm>
            <a:prstGeom prst="ca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sz="1000" dirty="0" smtClean="0">
                  <a:solidFill>
                    <a:schemeClr val="tx1"/>
                  </a:solidFill>
                </a:rPr>
                <a:t>Project Z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32" name="Zylinder 31"/>
            <p:cNvSpPr/>
            <p:nvPr/>
          </p:nvSpPr>
          <p:spPr>
            <a:xfrm>
              <a:off x="1979712" y="3335877"/>
              <a:ext cx="576064" cy="165131"/>
            </a:xfrm>
            <a:prstGeom prst="ca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sz="1000" dirty="0" smtClean="0">
                  <a:solidFill>
                    <a:schemeClr val="tx1"/>
                  </a:solidFill>
                </a:rPr>
                <a:t>Project W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33" name="Rounded Rectangular Callout 29"/>
            <p:cNvSpPr/>
            <p:nvPr/>
          </p:nvSpPr>
          <p:spPr>
            <a:xfrm>
              <a:off x="2339752" y="4356010"/>
              <a:ext cx="2172708" cy="369134"/>
            </a:xfrm>
            <a:prstGeom prst="wedgeRoundRectCallout">
              <a:avLst>
                <a:gd name="adj1" fmla="val -4633"/>
                <a:gd name="adj2" fmla="val -241565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Storage Accounting Record:</a:t>
              </a:r>
            </a:p>
            <a:p>
              <a:pPr algn="ctr">
                <a:spcAft>
                  <a:spcPts val="0"/>
                </a:spcAft>
              </a:pP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Project Y (t, </a:t>
              </a:r>
              <a:r>
                <a:rPr lang="en-US" sz="1200" dirty="0" smtClean="0">
                  <a:effectLst/>
                  <a:latin typeface="Calibri"/>
                  <a:ea typeface="Cambria"/>
                  <a:cs typeface="Times New Roman"/>
                </a:rPr>
                <a:t>Resource-ID, </a:t>
              </a: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volume, #</a:t>
              </a:r>
              <a:r>
                <a:rPr lang="en-US" sz="1200" dirty="0" err="1">
                  <a:effectLst/>
                  <a:latin typeface="Calibri"/>
                  <a:ea typeface="Cambria"/>
                  <a:cs typeface="Times New Roman"/>
                </a:rPr>
                <a:t>objs</a:t>
              </a: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, </a:t>
              </a:r>
              <a:r>
                <a:rPr lang="en-US" sz="1200" dirty="0" smtClean="0">
                  <a:effectLst/>
                  <a:latin typeface="Calibri"/>
                  <a:ea typeface="Cambria"/>
                  <a:cs typeface="Times New Roman"/>
                </a:rPr>
                <a:t>...)</a:t>
              </a:r>
              <a:endParaRPr lang="en-US" sz="1200" dirty="0">
                <a:effectLst/>
                <a:latin typeface="Calibri"/>
                <a:ea typeface="Cambria"/>
                <a:cs typeface="Times New Roman"/>
              </a:endParaRPr>
            </a:p>
          </p:txBody>
        </p:sp>
        <p:cxnSp>
          <p:nvCxnSpPr>
            <p:cNvPr id="34" name="Gerade Verbindung mit Pfeil 27"/>
            <p:cNvCxnSpPr>
              <a:stCxn id="7" idx="2"/>
              <a:endCxn id="31" idx="3"/>
            </p:cNvCxnSpPr>
            <p:nvPr/>
          </p:nvCxnSpPr>
          <p:spPr>
            <a:xfrm rot="5400000" flipH="1">
              <a:off x="2976844" y="2083856"/>
              <a:ext cx="754368" cy="2190742"/>
            </a:xfrm>
            <a:prstGeom prst="curvedConnector3">
              <a:avLst>
                <a:gd name="adj1" fmla="val 66667"/>
              </a:avLst>
            </a:prstGeom>
            <a:ln w="12700">
              <a:solidFill>
                <a:srgbClr val="C00000"/>
              </a:solidFill>
              <a:prstDash val="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Abgerundetes Rechteck 34"/>
            <p:cNvSpPr/>
            <p:nvPr/>
          </p:nvSpPr>
          <p:spPr>
            <a:xfrm>
              <a:off x="4067944" y="3284984"/>
              <a:ext cx="776961" cy="260825"/>
            </a:xfrm>
            <a:prstGeom prst="roundRect">
              <a:avLst>
                <a:gd name="adj" fmla="val 42961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sz="900" dirty="0" err="1" smtClean="0">
                  <a:solidFill>
                    <a:schemeClr val="tx1"/>
                  </a:solidFill>
                </a:rPr>
                <a:t>Resource</a:t>
              </a:r>
              <a:r>
                <a:rPr lang="de-DE" sz="900" dirty="0" smtClean="0">
                  <a:solidFill>
                    <a:schemeClr val="tx1"/>
                  </a:solidFill>
                </a:rPr>
                <a:t> ID </a:t>
              </a:r>
              <a:r>
                <a:rPr lang="de-DE" sz="900" dirty="0" err="1" smtClean="0">
                  <a:solidFill>
                    <a:schemeClr val="tx1"/>
                  </a:solidFill>
                </a:rPr>
                <a:t>assignment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36" name="Zylinder 35"/>
            <p:cNvSpPr/>
            <p:nvPr/>
          </p:nvSpPr>
          <p:spPr>
            <a:xfrm>
              <a:off x="4106661" y="2777633"/>
              <a:ext cx="576064" cy="165131"/>
            </a:xfrm>
            <a:prstGeom prst="can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sz="1000" dirty="0" err="1" smtClean="0">
                  <a:solidFill>
                    <a:schemeClr val="bg1"/>
                  </a:solidFill>
                </a:rPr>
                <a:t>acctDB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37" name="Right Arrow 16"/>
            <p:cNvSpPr/>
            <p:nvPr/>
          </p:nvSpPr>
          <p:spPr>
            <a:xfrm rot="19913643">
              <a:off x="4066796" y="2976304"/>
              <a:ext cx="256403" cy="127458"/>
            </a:xfrm>
            <a:prstGeom prst="rightArrow">
              <a:avLst>
                <a:gd name="adj1" fmla="val 50000"/>
                <a:gd name="adj2" fmla="val 52381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" name="Rounded Rectangle 38"/>
            <p:cNvSpPr/>
            <p:nvPr/>
          </p:nvSpPr>
          <p:spPr>
            <a:xfrm>
              <a:off x="3691986" y="2956063"/>
              <a:ext cx="424195" cy="2465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000" dirty="0">
                  <a:effectLst/>
                  <a:latin typeface="Calibri"/>
                  <a:ea typeface="Cambria"/>
                  <a:cs typeface="Times New Roman"/>
                </a:rPr>
                <a:t>API</a:t>
              </a:r>
              <a:endParaRPr lang="en-US" sz="1100" dirty="0">
                <a:effectLst/>
                <a:latin typeface="Calibri"/>
                <a:ea typeface="Cambria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824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hlinkClick r:id="rId3"/>
              </a:rPr>
              <a:t>HLEG 2010</a:t>
            </a:r>
            <a:r>
              <a:rPr lang="en-GB" dirty="0" smtClean="0"/>
              <a:t>: Collaborative Data Infrastructure</a:t>
            </a:r>
            <a:endParaRPr lang="en-GB" dirty="0"/>
          </a:p>
        </p:txBody>
      </p:sp>
      <p:grpSp>
        <p:nvGrpSpPr>
          <p:cNvPr id="4" name="Group 104"/>
          <p:cNvGrpSpPr/>
          <p:nvPr/>
        </p:nvGrpSpPr>
        <p:grpSpPr>
          <a:xfrm>
            <a:off x="2359885" y="1933108"/>
            <a:ext cx="576064" cy="3794148"/>
            <a:chOff x="1103160" y="2034655"/>
            <a:chExt cx="432048" cy="3384376"/>
          </a:xfrm>
        </p:grpSpPr>
        <p:sp>
          <p:nvSpPr>
            <p:cNvPr id="5" name="Rectangle 4"/>
            <p:cNvSpPr/>
            <p:nvPr/>
          </p:nvSpPr>
          <p:spPr>
            <a:xfrm>
              <a:off x="1103160" y="2034655"/>
              <a:ext cx="432048" cy="3384376"/>
            </a:xfrm>
            <a:prstGeom prst="rect">
              <a:avLst/>
            </a:prstGeom>
            <a:solidFill>
              <a:srgbClr val="F597B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1038729" y="3622968"/>
              <a:ext cx="560912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smtClean="0">
                  <a:latin typeface="Arial Black" pitchFamily="34" charset="0"/>
                </a:rPr>
                <a:t>Trust</a:t>
              </a:r>
              <a:endParaRPr lang="en-US" sz="1200" b="1">
                <a:latin typeface="Arial Black" pitchFamily="34" charset="0"/>
              </a:endParaRPr>
            </a:p>
          </p:txBody>
        </p:sp>
      </p:grpSp>
      <p:grpSp>
        <p:nvGrpSpPr>
          <p:cNvPr id="7" name="Group 105"/>
          <p:cNvGrpSpPr/>
          <p:nvPr/>
        </p:nvGrpSpPr>
        <p:grpSpPr>
          <a:xfrm>
            <a:off x="1691680" y="1910832"/>
            <a:ext cx="636081" cy="3816424"/>
            <a:chOff x="251520" y="2348880"/>
            <a:chExt cx="432048" cy="3384376"/>
          </a:xfrm>
        </p:grpSpPr>
        <p:sp>
          <p:nvSpPr>
            <p:cNvPr id="8" name="Rectangle 7"/>
            <p:cNvSpPr/>
            <p:nvPr/>
          </p:nvSpPr>
          <p:spPr>
            <a:xfrm>
              <a:off x="251520" y="2348880"/>
              <a:ext cx="432048" cy="3384376"/>
            </a:xfrm>
            <a:prstGeom prst="rect">
              <a:avLst/>
            </a:prstGeom>
            <a:solidFill>
              <a:srgbClr val="E4BB3D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-143107" y="3919674"/>
              <a:ext cx="1194882" cy="188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Arial Black" pitchFamily="34" charset="0"/>
                </a:rPr>
                <a:t>Data Curation</a:t>
              </a:r>
              <a:endParaRPr lang="en-US" sz="1200" b="1" dirty="0">
                <a:latin typeface="Arial Black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3059832" y="4863160"/>
            <a:ext cx="2808312" cy="504056"/>
          </a:xfrm>
          <a:prstGeom prst="rect">
            <a:avLst/>
          </a:prstGeom>
          <a:solidFill>
            <a:srgbClr val="669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 Black" pitchFamily="34" charset="0"/>
              </a:rPr>
              <a:t>Common Data Services</a:t>
            </a:r>
            <a:endParaRPr lang="en-US" sz="1200" dirty="0">
              <a:latin typeface="Arial Black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27984" y="2270872"/>
            <a:ext cx="1368152" cy="504056"/>
          </a:xfrm>
          <a:prstGeom prst="rect">
            <a:avLst/>
          </a:prstGeom>
          <a:solidFill>
            <a:srgbClr val="496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 Black" pitchFamily="34" charset="0"/>
              </a:rPr>
              <a:t>Users</a:t>
            </a:r>
            <a:endParaRPr lang="en-US" sz="1200" dirty="0">
              <a:latin typeface="Arial Black" pitchFamily="34" charset="0"/>
            </a:endParaRPr>
          </a:p>
        </p:txBody>
      </p:sp>
      <p:sp>
        <p:nvSpPr>
          <p:cNvPr id="12" name="Rectangular Callout 11"/>
          <p:cNvSpPr/>
          <p:nvPr/>
        </p:nvSpPr>
        <p:spPr>
          <a:xfrm>
            <a:off x="6012160" y="1910832"/>
            <a:ext cx="2088232" cy="720080"/>
          </a:xfrm>
          <a:prstGeom prst="wedgeRectCallout">
            <a:avLst>
              <a:gd name="adj1" fmla="val -70858"/>
              <a:gd name="adj2" fmla="val 30013"/>
            </a:avLst>
          </a:prstGeom>
          <a:solidFill>
            <a:srgbClr val="A1BBD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User functionalities, data capture &amp; transfer, virtual research environments</a:t>
            </a:r>
            <a:endParaRPr lang="en-US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ular Callout 12"/>
          <p:cNvSpPr/>
          <p:nvPr/>
        </p:nvSpPr>
        <p:spPr>
          <a:xfrm>
            <a:off x="6012160" y="4503120"/>
            <a:ext cx="2088232" cy="792088"/>
          </a:xfrm>
          <a:prstGeom prst="wedgeRectCallout">
            <a:avLst>
              <a:gd name="adj1" fmla="val -70858"/>
              <a:gd name="adj2" fmla="val 30013"/>
            </a:avLst>
          </a:prstGeom>
          <a:solidFill>
            <a:srgbClr val="A1BBD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Persistent storage, identification, authenticity, workflow execution, mining</a:t>
            </a:r>
            <a:endParaRPr lang="en-US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3419872" y="2774928"/>
            <a:ext cx="720080" cy="2088232"/>
          </a:xfrm>
          <a:prstGeom prst="downArrow">
            <a:avLst>
              <a:gd name="adj1" fmla="val 65432"/>
              <a:gd name="adj2" fmla="val 32584"/>
            </a:avLst>
          </a:prstGeom>
          <a:solidFill>
            <a:srgbClr val="0F75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5" name="Down Arrow 14"/>
          <p:cNvSpPr/>
          <p:nvPr/>
        </p:nvSpPr>
        <p:spPr>
          <a:xfrm>
            <a:off x="3532076" y="2774928"/>
            <a:ext cx="495672" cy="783704"/>
          </a:xfrm>
          <a:prstGeom prst="downArrow">
            <a:avLst>
              <a:gd name="adj1" fmla="val 65432"/>
              <a:gd name="adj2" fmla="val 32584"/>
            </a:avLst>
          </a:prstGeom>
          <a:solidFill>
            <a:srgbClr val="0F75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6" name="Rectangle 15"/>
          <p:cNvSpPr/>
          <p:nvPr/>
        </p:nvSpPr>
        <p:spPr>
          <a:xfrm>
            <a:off x="3059832" y="2270872"/>
            <a:ext cx="1368152" cy="504056"/>
          </a:xfrm>
          <a:prstGeom prst="rect">
            <a:avLst/>
          </a:prstGeom>
          <a:solidFill>
            <a:srgbClr val="A1B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Arial Black" pitchFamily="34" charset="0"/>
              </a:rPr>
              <a:t>Data 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  <a:latin typeface="Arial Black" pitchFamily="34" charset="0"/>
              </a:rPr>
              <a:t>Generators</a:t>
            </a:r>
            <a:endParaRPr lang="en-US" sz="12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10800000">
            <a:off x="4788024" y="2740768"/>
            <a:ext cx="720080" cy="2088232"/>
          </a:xfrm>
          <a:prstGeom prst="downArrow">
            <a:avLst>
              <a:gd name="adj1" fmla="val 65432"/>
              <a:gd name="adj2" fmla="val 32584"/>
            </a:avLst>
          </a:prstGeom>
          <a:solidFill>
            <a:srgbClr val="669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8" name="Down Arrow 17"/>
          <p:cNvSpPr/>
          <p:nvPr/>
        </p:nvSpPr>
        <p:spPr>
          <a:xfrm rot="10800000">
            <a:off x="4900227" y="4071072"/>
            <a:ext cx="495672" cy="720000"/>
          </a:xfrm>
          <a:prstGeom prst="downArrow">
            <a:avLst>
              <a:gd name="adj1" fmla="val 65432"/>
              <a:gd name="adj2" fmla="val 32584"/>
            </a:avLst>
          </a:prstGeom>
          <a:solidFill>
            <a:srgbClr val="669B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9" name="Rectangle 18"/>
          <p:cNvSpPr/>
          <p:nvPr/>
        </p:nvSpPr>
        <p:spPr>
          <a:xfrm>
            <a:off x="3059832" y="3567016"/>
            <a:ext cx="2808312" cy="504056"/>
          </a:xfrm>
          <a:prstGeom prst="rect">
            <a:avLst/>
          </a:prstGeom>
          <a:solidFill>
            <a:srgbClr val="65A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 Black" pitchFamily="34" charset="0"/>
              </a:rPr>
              <a:t>Community Services</a:t>
            </a:r>
            <a:endParaRPr lang="en-US" sz="1200" dirty="0">
              <a:latin typeface="Arial Black" pitchFamily="34" charset="0"/>
            </a:endParaRPr>
          </a:p>
        </p:txBody>
      </p:sp>
      <p:sp>
        <p:nvSpPr>
          <p:cNvPr id="20" name="Rectangular Callout 19"/>
          <p:cNvSpPr/>
          <p:nvPr/>
        </p:nvSpPr>
        <p:spPr>
          <a:xfrm>
            <a:off x="6012160" y="3278984"/>
            <a:ext cx="2088232" cy="720080"/>
          </a:xfrm>
          <a:prstGeom prst="wedgeRectCallout">
            <a:avLst>
              <a:gd name="adj1" fmla="val -70858"/>
              <a:gd name="adj2" fmla="val 30013"/>
            </a:avLst>
          </a:prstGeom>
          <a:solidFill>
            <a:srgbClr val="A1BBD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Data discovery &amp; navigation, workflow generation, annotation, interpretability</a:t>
            </a:r>
            <a:endParaRPr lang="en-US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115616" y="3429000"/>
            <a:ext cx="7272808" cy="2329122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5464" y="5439224"/>
            <a:ext cx="1550435" cy="942104"/>
          </a:xfrm>
          <a:prstGeom prst="rect">
            <a:avLst/>
          </a:prstGeom>
        </p:spPr>
      </p:pic>
      <p:sp>
        <p:nvSpPr>
          <p:cNvPr id="24" name="Slide Number Placeholder 4"/>
          <p:cNvSpPr txBox="1">
            <a:spLocks/>
          </p:cNvSpPr>
          <p:nvPr/>
        </p:nvSpPr>
        <p:spPr>
          <a:xfrm>
            <a:off x="6553200" y="630423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pPr algn="r"/>
              <a:t>3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3134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864" y="1371600"/>
            <a:ext cx="8229600" cy="4525963"/>
          </a:xfrm>
        </p:spPr>
        <p:txBody>
          <a:bodyPr/>
          <a:lstStyle/>
          <a:p>
            <a:endParaRPr lang="de-DE"/>
          </a:p>
        </p:txBody>
      </p:sp>
      <p:pic>
        <p:nvPicPr>
          <p:cNvPr id="4" name="Inhaltsplatzhalt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1089" y="1056283"/>
            <a:ext cx="8207375" cy="5253037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7391400" cy="868362"/>
          </a:xfrm>
        </p:spPr>
        <p:txBody>
          <a:bodyPr/>
          <a:lstStyle/>
          <a:p>
            <a:r>
              <a:rPr lang="de-DE" dirty="0" err="1" smtClean="0"/>
              <a:t>Acct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584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052736"/>
            <a:ext cx="8579296" cy="5616624"/>
          </a:xfrm>
        </p:spPr>
        <p:txBody>
          <a:bodyPr>
            <a:noAutofit/>
          </a:bodyPr>
          <a:lstStyle/>
          <a:p>
            <a:pPr lvl="0"/>
            <a:r>
              <a:rPr lang="en-GB" sz="1800" dirty="0" smtClean="0"/>
              <a:t>Owner of the Security policy that defined the security roles</a:t>
            </a:r>
            <a:r>
              <a:rPr lang="en-GB" sz="1800" dirty="0"/>
              <a:t> </a:t>
            </a:r>
            <a:r>
              <a:rPr lang="en-GB" sz="1800" dirty="0" smtClean="0"/>
              <a:t>and defines security guidelines.</a:t>
            </a:r>
          </a:p>
          <a:p>
            <a:pPr lvl="1"/>
            <a:r>
              <a:rPr lang="en-GB" sz="1800" dirty="0" smtClean="0"/>
              <a:t>EUDAT Security officer, deputy security officer</a:t>
            </a:r>
            <a:endParaRPr lang="en-GB" sz="1800" dirty="0"/>
          </a:p>
          <a:p>
            <a:pPr lvl="1"/>
            <a:r>
              <a:rPr lang="en-GB" sz="1800" dirty="0" smtClean="0"/>
              <a:t>CSIRT team</a:t>
            </a:r>
          </a:p>
          <a:p>
            <a:pPr lvl="1"/>
            <a:r>
              <a:rPr lang="en-GB" sz="1800" dirty="0" smtClean="0"/>
              <a:t>Incident handling procedure in place</a:t>
            </a:r>
            <a:endParaRPr lang="en-GB" sz="1800" dirty="0"/>
          </a:p>
          <a:p>
            <a:r>
              <a:rPr lang="en-GB" sz="1800" dirty="0" smtClean="0"/>
              <a:t>Proactive security vulnerability scans for services and the infrastructure</a:t>
            </a:r>
          </a:p>
          <a:p>
            <a:pPr lvl="1"/>
            <a:r>
              <a:rPr lang="en-GB" sz="1800" dirty="0" smtClean="0"/>
              <a:t>Port scans &amp; application vulnerability scans</a:t>
            </a:r>
          </a:p>
          <a:p>
            <a:pPr lvl="1"/>
            <a:r>
              <a:rPr lang="en-GB" sz="1800" dirty="0" smtClean="0"/>
              <a:t>Uses service endpoints from </a:t>
            </a:r>
            <a:r>
              <a:rPr lang="en-GB" sz="1800" dirty="0"/>
              <a:t>C</a:t>
            </a:r>
            <a:r>
              <a:rPr lang="en-GB" sz="1800" dirty="0" smtClean="0"/>
              <a:t>onfiguration </a:t>
            </a:r>
            <a:r>
              <a:rPr lang="en-GB" sz="1800" dirty="0"/>
              <a:t>I</a:t>
            </a:r>
            <a:r>
              <a:rPr lang="en-GB" sz="1800" dirty="0" smtClean="0"/>
              <a:t>nformation </a:t>
            </a:r>
            <a:r>
              <a:rPr lang="en-GB" sz="1800" dirty="0"/>
              <a:t>S</a:t>
            </a:r>
            <a:r>
              <a:rPr lang="en-GB" sz="1800" dirty="0" smtClean="0"/>
              <a:t>ervice: </a:t>
            </a:r>
            <a:br>
              <a:rPr lang="en-GB" sz="1800" dirty="0" smtClean="0"/>
            </a:br>
            <a:r>
              <a:rPr lang="en-GB" sz="1800" dirty="0" smtClean="0"/>
              <a:t>B2DROP, B2SHARE, B2ACCESS, B2FIND</a:t>
            </a:r>
            <a:r>
              <a:rPr lang="en-GB" sz="1800" dirty="0"/>
              <a:t>, </a:t>
            </a:r>
            <a:r>
              <a:rPr lang="en-GB" sz="1800" dirty="0" smtClean="0"/>
              <a:t>B2SAFE, OP services</a:t>
            </a:r>
          </a:p>
          <a:p>
            <a:pPr lvl="1"/>
            <a:r>
              <a:rPr lang="en-GB" sz="1800" dirty="0"/>
              <a:t>Warnings on vulnerabilities for </a:t>
            </a:r>
            <a:r>
              <a:rPr lang="en-GB" sz="1800" dirty="0" smtClean="0"/>
              <a:t>sites sent to site security officers</a:t>
            </a:r>
            <a:endParaRPr lang="en-GB" sz="1800" dirty="0"/>
          </a:p>
          <a:p>
            <a:pPr lvl="1"/>
            <a:r>
              <a:rPr lang="en-GB" sz="1800" dirty="0" smtClean="0"/>
              <a:t>Reports to site security officers: critical vulnerabilities timely fixed</a:t>
            </a:r>
            <a:endParaRPr lang="en-GB" sz="1800" dirty="0"/>
          </a:p>
          <a:p>
            <a:r>
              <a:rPr lang="en-GB" sz="1800" dirty="0" smtClean="0"/>
              <a:t>Security </a:t>
            </a:r>
            <a:r>
              <a:rPr lang="en-GB" sz="1800" dirty="0"/>
              <a:t>assessments: </a:t>
            </a:r>
            <a:r>
              <a:rPr lang="en-GB" sz="1800" dirty="0" smtClean="0"/>
              <a:t>recently B2ACCESS </a:t>
            </a:r>
            <a:r>
              <a:rPr lang="en-GB" sz="1800" dirty="0"/>
              <a:t>(</a:t>
            </a:r>
            <a:r>
              <a:rPr lang="en-GB" sz="1800" dirty="0" smtClean="0"/>
              <a:t>Unity)</a:t>
            </a:r>
          </a:p>
          <a:p>
            <a:r>
              <a:rPr lang="en-GB" sz="1800" dirty="0" smtClean="0"/>
              <a:t>Consultancy on</a:t>
            </a:r>
          </a:p>
          <a:p>
            <a:pPr lvl="1"/>
            <a:r>
              <a:rPr lang="en-GB" sz="1800" dirty="0" smtClean="0"/>
              <a:t>e-infrastructure security and Data Privacy practises and issues</a:t>
            </a:r>
            <a:endParaRPr lang="en-GB" sz="1800" dirty="0"/>
          </a:p>
          <a:p>
            <a:r>
              <a:rPr lang="en-GB" sz="1800" dirty="0" smtClean="0"/>
              <a:t>Cross-infrastructure Collaboration on Security</a:t>
            </a:r>
          </a:p>
          <a:p>
            <a:pPr lvl="1"/>
            <a:r>
              <a:rPr lang="en-GB" sz="1800" dirty="0"/>
              <a:t>Joint IT security workshop/training </a:t>
            </a:r>
            <a:endParaRPr lang="en-GB" sz="1800" dirty="0" smtClean="0"/>
          </a:p>
          <a:p>
            <a:pPr lvl="1"/>
            <a:r>
              <a:rPr lang="en-GB" sz="1800" dirty="0" smtClean="0"/>
              <a:t>Close collaboration with PRACE</a:t>
            </a:r>
            <a:r>
              <a:rPr lang="en-GB" sz="1800" dirty="0"/>
              <a:t>, </a:t>
            </a:r>
            <a:r>
              <a:rPr lang="en-GB" sz="1800" dirty="0" smtClean="0"/>
              <a:t>EGI</a:t>
            </a:r>
            <a:r>
              <a:rPr lang="en-GB" sz="1800" dirty="0"/>
              <a:t>, GÉANT, </a:t>
            </a:r>
            <a:r>
              <a:rPr lang="en-GB" sz="1800" dirty="0" smtClean="0"/>
              <a:t>WLCG           WISE</a:t>
            </a:r>
          </a:p>
          <a:p>
            <a:pPr lvl="1"/>
            <a:endParaRPr lang="en-GB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Security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935976" y="136083"/>
            <a:ext cx="8258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UK/2015-10-14</a:t>
            </a:r>
            <a:endParaRPr lang="en-GB" sz="800" dirty="0"/>
          </a:p>
        </p:txBody>
      </p:sp>
      <p:cxnSp>
        <p:nvCxnSpPr>
          <p:cNvPr id="6" name="Gerade Verbindung mit Pfeil 5"/>
          <p:cNvCxnSpPr/>
          <p:nvPr/>
        </p:nvCxnSpPr>
        <p:spPr>
          <a:xfrm>
            <a:off x="7092280" y="6453336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11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251520" y="1596505"/>
            <a:ext cx="4338264" cy="1961995"/>
          </a:xfrm>
        </p:spPr>
        <p:txBody>
          <a:bodyPr/>
          <a:lstStyle/>
          <a:p>
            <a:r>
              <a:rPr lang="de-DE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Support Request </a:t>
            </a:r>
            <a:r>
              <a:rPr lang="de-DE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Webform</a:t>
            </a:r>
            <a:endParaRPr lang="de-DE" dirty="0" smtClean="0"/>
          </a:p>
          <a:p>
            <a:r>
              <a:rPr lang="de-DE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Trouble </a:t>
            </a:r>
            <a:r>
              <a:rPr lang="de-DE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Ticketing </a:t>
            </a:r>
            <a:r>
              <a:rPr lang="de-DE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System</a:t>
            </a:r>
          </a:p>
          <a:p>
            <a:pPr lvl="1"/>
            <a:r>
              <a:rPr lang="de-DE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B2-Service Queues</a:t>
            </a:r>
          </a:p>
          <a:p>
            <a:pPr lvl="1"/>
            <a:r>
              <a:rPr lang="de-DE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Site Queues</a:t>
            </a:r>
            <a:endParaRPr lang="de-DE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Helpdesk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smtClean="0"/>
              <a:t>Support Team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7A664348-DC2E-4C46-A357-1ED243B754D0}" type="slidenum">
              <a:rPr lang="es-ES" smtClean="0"/>
              <a:pPr/>
              <a:t>32</a:t>
            </a:fld>
            <a:endParaRPr lang="es-ES" dirty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589784" y="1052736"/>
            <a:ext cx="4554216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C1342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z="2000" dirty="0" err="1" smtClean="0">
                <a:solidFill>
                  <a:srgbClr val="002060"/>
                </a:solidFill>
              </a:rPr>
              <a:t>Requests</a:t>
            </a:r>
            <a:r>
              <a:rPr lang="de-DE" sz="2000" dirty="0" smtClean="0">
                <a:solidFill>
                  <a:srgbClr val="002060"/>
                </a:solidFill>
              </a:rPr>
              <a:t> via </a:t>
            </a:r>
            <a:r>
              <a:rPr lang="de-DE" sz="2000" dirty="0" err="1" smtClean="0">
                <a:solidFill>
                  <a:srgbClr val="002060"/>
                </a:solidFill>
              </a:rPr>
              <a:t>the</a:t>
            </a:r>
            <a:r>
              <a:rPr lang="de-DE" sz="2000" dirty="0" smtClean="0">
                <a:solidFill>
                  <a:srgbClr val="002060"/>
                </a:solidFill>
              </a:rPr>
              <a:t> Helpdesk </a:t>
            </a:r>
            <a:r>
              <a:rPr lang="de-DE" sz="2000" dirty="0" err="1" smtClean="0">
                <a:solidFill>
                  <a:srgbClr val="002060"/>
                </a:solidFill>
              </a:rPr>
              <a:t>Webform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51520" y="1196752"/>
            <a:ext cx="3023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Helpdesk Channels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51520" y="3558500"/>
            <a:ext cx="2542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Responsibilities</a:t>
            </a:r>
            <a:endParaRPr lang="de-DE" sz="24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423"/>
          <a:stretch/>
        </p:blipFill>
        <p:spPr bwMode="auto">
          <a:xfrm>
            <a:off x="5580112" y="1596506"/>
            <a:ext cx="3312368" cy="205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Inhaltsplatzhalter 4"/>
          <p:cNvSpPr txBox="1">
            <a:spLocks/>
          </p:cNvSpPr>
          <p:nvPr/>
        </p:nvSpPr>
        <p:spPr>
          <a:xfrm>
            <a:off x="251520" y="3987285"/>
            <a:ext cx="4896544" cy="19619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1st  Level Support (BSC)</a:t>
            </a:r>
            <a:endParaRPr lang="de-DE" dirty="0" smtClean="0"/>
          </a:p>
          <a:p>
            <a:r>
              <a:rPr lang="de-DE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2nd Level Support: </a:t>
            </a:r>
            <a:br>
              <a:rPr lang="de-DE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de-DE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Project </a:t>
            </a:r>
            <a:r>
              <a:rPr lang="de-DE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Enabling</a:t>
            </a:r>
            <a:r>
              <a:rPr lang="de-DE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Team </a:t>
            </a:r>
            <a:r>
              <a:rPr lang="de-DE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(OP)</a:t>
            </a:r>
          </a:p>
          <a:p>
            <a:r>
              <a:rPr lang="de-DE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3rd Level Support</a:t>
            </a:r>
            <a:br>
              <a:rPr lang="de-DE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de-DE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Service Developer Teams </a:t>
            </a:r>
            <a:r>
              <a:rPr lang="de-DE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(DEV)</a:t>
            </a:r>
          </a:p>
          <a:p>
            <a:pPr lvl="1"/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11663" y="4770455"/>
            <a:ext cx="3649594" cy="1912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3501008"/>
            <a:ext cx="2033665" cy="200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94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467544" y="1124746"/>
            <a:ext cx="8224255" cy="5328590"/>
            <a:chOff x="843369" y="1268761"/>
            <a:chExt cx="8224255" cy="532859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14750" y="3983538"/>
              <a:ext cx="378152" cy="39179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20365">
              <a:off x="6589579" y="2625755"/>
              <a:ext cx="1457657" cy="1457657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6542" y="4484302"/>
              <a:ext cx="353789" cy="353789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31274" y="4444595"/>
              <a:ext cx="434896" cy="42445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4856" y="2725064"/>
              <a:ext cx="1713058" cy="1119014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4543" y="3981524"/>
              <a:ext cx="1284538" cy="6753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2168" y="4843134"/>
              <a:ext cx="864096" cy="52111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25789" y="3997657"/>
              <a:ext cx="615572" cy="25935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4313" y="3887675"/>
              <a:ext cx="350465" cy="29176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76629" y="3744313"/>
              <a:ext cx="549160" cy="42751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2928" y="2439418"/>
              <a:ext cx="1523445" cy="57129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9761" y="1785563"/>
              <a:ext cx="1232019" cy="52800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3078" y="4487139"/>
              <a:ext cx="1280831" cy="19843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36880" y="4409494"/>
              <a:ext cx="682788" cy="55526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3429" y="4677879"/>
              <a:ext cx="1122724" cy="126666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0437" y="5980216"/>
              <a:ext cx="649633" cy="19359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7914" y="6077011"/>
              <a:ext cx="700807" cy="12964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13015" y="3702138"/>
              <a:ext cx="1181201" cy="26907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1519" y="4028360"/>
              <a:ext cx="718063" cy="413430"/>
            </a:xfrm>
            <a:prstGeom prst="rect">
              <a:avLst/>
            </a:prstGeom>
          </p:spPr>
        </p:pic>
        <p:sp>
          <p:nvSpPr>
            <p:cNvPr id="19" name="Hexagon 18"/>
            <p:cNvSpPr/>
            <p:nvPr/>
          </p:nvSpPr>
          <p:spPr>
            <a:xfrm rot="5400000">
              <a:off x="4627519" y="4428363"/>
              <a:ext cx="1728194" cy="1601675"/>
            </a:xfrm>
            <a:prstGeom prst="hexagon">
              <a:avLst/>
            </a:prstGeom>
            <a:noFill/>
            <a:ln w="88900">
              <a:solidFill>
                <a:srgbClr val="E9B2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0636" y="5240643"/>
              <a:ext cx="993813" cy="17702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671127" y="5382094"/>
              <a:ext cx="1584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smtClean="0">
                  <a:solidFill>
                    <a:srgbClr val="E9B217"/>
                  </a:solidFill>
                </a:rPr>
                <a:t>PHYSICAL SCIENCES </a:t>
              </a:r>
            </a:p>
            <a:p>
              <a:pPr algn="ctr"/>
              <a:r>
                <a:rPr lang="it-IT" sz="1200" b="1" dirty="0" smtClean="0">
                  <a:solidFill>
                    <a:srgbClr val="E9B217"/>
                  </a:solidFill>
                </a:rPr>
                <a:t>&amp; ENGINEERING</a:t>
              </a:r>
              <a:endParaRPr lang="en-GB" sz="1200" b="1" dirty="0">
                <a:solidFill>
                  <a:srgbClr val="E9B217"/>
                </a:solidFill>
              </a:endParaRPr>
            </a:p>
          </p:txBody>
        </p:sp>
        <p:sp>
          <p:nvSpPr>
            <p:cNvPr id="23" name="Hexagon 22"/>
            <p:cNvSpPr/>
            <p:nvPr/>
          </p:nvSpPr>
          <p:spPr>
            <a:xfrm rot="5400000">
              <a:off x="2559598" y="4512942"/>
              <a:ext cx="2236985" cy="1931834"/>
            </a:xfrm>
            <a:prstGeom prst="hexagon">
              <a:avLst/>
            </a:prstGeom>
            <a:noFill/>
            <a:ln w="889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/>
            <p:cNvSpPr txBox="1"/>
            <p:nvPr/>
          </p:nvSpPr>
          <p:spPr>
            <a:xfrm rot="20034723">
              <a:off x="2651491" y="4586233"/>
              <a:ext cx="13226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smtClean="0">
                  <a:solidFill>
                    <a:schemeClr val="bg1">
                      <a:lumMod val="50000"/>
                    </a:schemeClr>
                  </a:solidFill>
                </a:rPr>
                <a:t>SOCIAL SCIENCES &amp; HUMANITIES</a:t>
              </a:r>
              <a:endParaRPr lang="en-GB" sz="12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5" name="Hexagon 24"/>
            <p:cNvSpPr/>
            <p:nvPr/>
          </p:nvSpPr>
          <p:spPr>
            <a:xfrm rot="5400000">
              <a:off x="3725382" y="2991478"/>
              <a:ext cx="1734740" cy="1601675"/>
            </a:xfrm>
            <a:prstGeom prst="hexagon">
              <a:avLst/>
            </a:prstGeom>
            <a:noFill/>
            <a:ln w="889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751057" y="3165093"/>
              <a:ext cx="16925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smtClean="0">
                  <a:solidFill>
                    <a:schemeClr val="accent6">
                      <a:lumMod val="75000"/>
                    </a:schemeClr>
                  </a:solidFill>
                </a:rPr>
                <a:t>MATERIALS &amp; ANALYTICAL FACILITIES</a:t>
              </a:r>
              <a:endParaRPr lang="en-GB" sz="1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7" name="Hexagon 26"/>
            <p:cNvSpPr/>
            <p:nvPr/>
          </p:nvSpPr>
          <p:spPr>
            <a:xfrm rot="5400000">
              <a:off x="5367195" y="1448426"/>
              <a:ext cx="3816422" cy="3457091"/>
            </a:xfrm>
            <a:prstGeom prst="hexagon">
              <a:avLst/>
            </a:prstGeom>
            <a:noFill/>
            <a:ln w="88900">
              <a:solidFill>
                <a:srgbClr val="20CE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TextBox 27"/>
            <p:cNvSpPr txBox="1"/>
            <p:nvPr/>
          </p:nvSpPr>
          <p:spPr>
            <a:xfrm rot="1580017">
              <a:off x="7017526" y="1660497"/>
              <a:ext cx="20500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smtClean="0">
                  <a:solidFill>
                    <a:srgbClr val="20CE24"/>
                  </a:solidFill>
                </a:rPr>
                <a:t>ENVIRONMENTAL SCIENCES</a:t>
              </a:r>
              <a:endParaRPr lang="en-GB" sz="1200" b="1" dirty="0">
                <a:solidFill>
                  <a:srgbClr val="20CE24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9126" y="3634288"/>
              <a:ext cx="438320" cy="33633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7542" y="3756438"/>
              <a:ext cx="296597" cy="39476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41803" y="3991081"/>
              <a:ext cx="635916" cy="315474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1593" y="3683294"/>
              <a:ext cx="819360" cy="23832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8873" y="3958071"/>
              <a:ext cx="307785" cy="298935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3461" y="4365112"/>
              <a:ext cx="533081" cy="159924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33087" y="2377834"/>
              <a:ext cx="1574928" cy="732342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49404" y="4328778"/>
              <a:ext cx="763739" cy="113012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32023" y="4316633"/>
              <a:ext cx="601430" cy="203537"/>
            </a:xfrm>
            <a:prstGeom prst="rect">
              <a:avLst/>
            </a:prstGeom>
          </p:spPr>
        </p:pic>
        <p:sp>
          <p:nvSpPr>
            <p:cNvPr id="41" name="Hexagon 40"/>
            <p:cNvSpPr/>
            <p:nvPr/>
          </p:nvSpPr>
          <p:spPr>
            <a:xfrm rot="5400000">
              <a:off x="761024" y="2145068"/>
              <a:ext cx="2927399" cy="2762710"/>
            </a:xfrm>
            <a:prstGeom prst="hexagon">
              <a:avLst/>
            </a:prstGeom>
            <a:noFill/>
            <a:ln w="88900">
              <a:solidFill>
                <a:srgbClr val="AA21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136601" y="4210958"/>
              <a:ext cx="106073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b="1" dirty="0" smtClean="0"/>
                <a:t>MAPPER</a:t>
              </a:r>
              <a:endParaRPr lang="en-GB" sz="900" b="1" dirty="0"/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1300" y="3844078"/>
              <a:ext cx="557781" cy="317752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3723" y="3071969"/>
              <a:ext cx="808480" cy="608903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5616" y="3938349"/>
              <a:ext cx="482347" cy="159758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1310881" y="2425473"/>
              <a:ext cx="16925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smtClean="0">
                  <a:solidFill>
                    <a:srgbClr val="AA211F"/>
                  </a:solidFill>
                </a:rPr>
                <a:t>BIOMEDICAL &amp; MEDICAL SCIENCES</a:t>
              </a:r>
              <a:endParaRPr lang="en-GB" sz="1200" b="1" dirty="0">
                <a:solidFill>
                  <a:srgbClr val="AA211F"/>
                </a:solidFill>
              </a:endParaRPr>
            </a:p>
          </p:txBody>
        </p:sp>
      </p:grpSp>
      <p:sp>
        <p:nvSpPr>
          <p:cNvPr id="51" name="Slide Number Placeholder 4"/>
          <p:cNvSpPr txBox="1">
            <a:spLocks/>
          </p:cNvSpPr>
          <p:nvPr/>
        </p:nvSpPr>
        <p:spPr>
          <a:xfrm>
            <a:off x="6553200" y="630423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pPr algn="r"/>
              <a:t>4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Community </a:t>
            </a:r>
            <a:r>
              <a:rPr lang="de-DE" dirty="0" err="1" smtClean="0"/>
              <a:t>Driven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210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592888" cy="792162"/>
          </a:xfrm>
        </p:spPr>
        <p:txBody>
          <a:bodyPr>
            <a:normAutofit/>
          </a:bodyPr>
          <a:lstStyle/>
          <a:p>
            <a:r>
              <a:rPr lang="en-US" dirty="0" smtClean="0"/>
              <a:t>Collaborating with other e-Infrastructures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3270897" y="1574432"/>
            <a:ext cx="1219570" cy="1401804"/>
          </a:xfrm>
          <a:custGeom>
            <a:avLst/>
            <a:gdLst>
              <a:gd name="connsiteX0" fmla="*/ 0 w 1401804"/>
              <a:gd name="connsiteY0" fmla="*/ 609785 h 1219570"/>
              <a:gd name="connsiteX1" fmla="*/ 304893 w 1401804"/>
              <a:gd name="connsiteY1" fmla="*/ 0 h 1219570"/>
              <a:gd name="connsiteX2" fmla="*/ 1096912 w 1401804"/>
              <a:gd name="connsiteY2" fmla="*/ 0 h 1219570"/>
              <a:gd name="connsiteX3" fmla="*/ 1401804 w 1401804"/>
              <a:gd name="connsiteY3" fmla="*/ 609785 h 1219570"/>
              <a:gd name="connsiteX4" fmla="*/ 1096912 w 1401804"/>
              <a:gd name="connsiteY4" fmla="*/ 1219570 h 1219570"/>
              <a:gd name="connsiteX5" fmla="*/ 304893 w 1401804"/>
              <a:gd name="connsiteY5" fmla="*/ 1219570 h 1219570"/>
              <a:gd name="connsiteX6" fmla="*/ 0 w 1401804"/>
              <a:gd name="connsiteY6" fmla="*/ 609785 h 12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1804" h="1219570">
                <a:moveTo>
                  <a:pt x="700902" y="0"/>
                </a:moveTo>
                <a:lnTo>
                  <a:pt x="1401804" y="265257"/>
                </a:lnTo>
                <a:lnTo>
                  <a:pt x="1401804" y="954314"/>
                </a:lnTo>
                <a:lnTo>
                  <a:pt x="700902" y="1219570"/>
                </a:lnTo>
                <a:lnTo>
                  <a:pt x="0" y="954314"/>
                </a:lnTo>
                <a:lnTo>
                  <a:pt x="0" y="265257"/>
                </a:lnTo>
                <a:lnTo>
                  <a:pt x="700902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3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8630" tIns="287028" rIns="258630" bIns="287028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 smtClean="0"/>
              <a:t>RDA</a:t>
            </a:r>
            <a:endParaRPr lang="en-US" sz="1800" kern="1200" dirty="0"/>
          </a:p>
        </p:txBody>
      </p:sp>
      <p:sp>
        <p:nvSpPr>
          <p:cNvPr id="10" name="Freeform 9"/>
          <p:cNvSpPr/>
          <p:nvPr/>
        </p:nvSpPr>
        <p:spPr>
          <a:xfrm>
            <a:off x="1984277" y="1574432"/>
            <a:ext cx="1219571" cy="1401804"/>
          </a:xfrm>
          <a:custGeom>
            <a:avLst/>
            <a:gdLst>
              <a:gd name="connsiteX0" fmla="*/ 0 w 1401804"/>
              <a:gd name="connsiteY0" fmla="*/ 609785 h 1219570"/>
              <a:gd name="connsiteX1" fmla="*/ 304893 w 1401804"/>
              <a:gd name="connsiteY1" fmla="*/ 0 h 1219570"/>
              <a:gd name="connsiteX2" fmla="*/ 1096912 w 1401804"/>
              <a:gd name="connsiteY2" fmla="*/ 0 h 1219570"/>
              <a:gd name="connsiteX3" fmla="*/ 1401804 w 1401804"/>
              <a:gd name="connsiteY3" fmla="*/ 609785 h 1219570"/>
              <a:gd name="connsiteX4" fmla="*/ 1096912 w 1401804"/>
              <a:gd name="connsiteY4" fmla="*/ 1219570 h 1219570"/>
              <a:gd name="connsiteX5" fmla="*/ 304893 w 1401804"/>
              <a:gd name="connsiteY5" fmla="*/ 1219570 h 1219570"/>
              <a:gd name="connsiteX6" fmla="*/ 0 w 1401804"/>
              <a:gd name="connsiteY6" fmla="*/ 609785 h 12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1804" h="1219570">
                <a:moveTo>
                  <a:pt x="700902" y="0"/>
                </a:moveTo>
                <a:lnTo>
                  <a:pt x="1401804" y="265257"/>
                </a:lnTo>
                <a:lnTo>
                  <a:pt x="1401804" y="954314"/>
                </a:lnTo>
                <a:lnTo>
                  <a:pt x="700902" y="1219570"/>
                </a:lnTo>
                <a:lnTo>
                  <a:pt x="0" y="954314"/>
                </a:lnTo>
                <a:lnTo>
                  <a:pt x="0" y="265257"/>
                </a:lnTo>
                <a:lnTo>
                  <a:pt x="700902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3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050" tIns="218448" rIns="190051" bIns="218448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600" kern="1200" dirty="0"/>
          </a:p>
        </p:txBody>
      </p:sp>
      <p:sp>
        <p:nvSpPr>
          <p:cNvPr id="11" name="Freeform 10"/>
          <p:cNvSpPr/>
          <p:nvPr/>
        </p:nvSpPr>
        <p:spPr>
          <a:xfrm>
            <a:off x="2625291" y="2726560"/>
            <a:ext cx="1219570" cy="1401804"/>
          </a:xfrm>
          <a:custGeom>
            <a:avLst/>
            <a:gdLst>
              <a:gd name="connsiteX0" fmla="*/ 0 w 1401804"/>
              <a:gd name="connsiteY0" fmla="*/ 609785 h 1219570"/>
              <a:gd name="connsiteX1" fmla="*/ 304893 w 1401804"/>
              <a:gd name="connsiteY1" fmla="*/ 0 h 1219570"/>
              <a:gd name="connsiteX2" fmla="*/ 1096912 w 1401804"/>
              <a:gd name="connsiteY2" fmla="*/ 0 h 1219570"/>
              <a:gd name="connsiteX3" fmla="*/ 1401804 w 1401804"/>
              <a:gd name="connsiteY3" fmla="*/ 609785 h 1219570"/>
              <a:gd name="connsiteX4" fmla="*/ 1096912 w 1401804"/>
              <a:gd name="connsiteY4" fmla="*/ 1219570 h 1219570"/>
              <a:gd name="connsiteX5" fmla="*/ 304893 w 1401804"/>
              <a:gd name="connsiteY5" fmla="*/ 1219570 h 1219570"/>
              <a:gd name="connsiteX6" fmla="*/ 0 w 1401804"/>
              <a:gd name="connsiteY6" fmla="*/ 609785 h 12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1804" h="1219570">
                <a:moveTo>
                  <a:pt x="700902" y="0"/>
                </a:moveTo>
                <a:lnTo>
                  <a:pt x="1401804" y="265257"/>
                </a:lnTo>
                <a:lnTo>
                  <a:pt x="1401804" y="954314"/>
                </a:lnTo>
                <a:lnTo>
                  <a:pt x="700902" y="1219570"/>
                </a:lnTo>
                <a:lnTo>
                  <a:pt x="0" y="954314"/>
                </a:lnTo>
                <a:lnTo>
                  <a:pt x="0" y="265257"/>
                </a:lnTo>
                <a:lnTo>
                  <a:pt x="700902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3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8630" tIns="287028" rIns="258630" bIns="287028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 smtClean="0"/>
              <a:t>Open AIRE</a:t>
            </a:r>
            <a:endParaRPr lang="en-US" sz="1800" kern="1200" dirty="0"/>
          </a:p>
        </p:txBody>
      </p:sp>
      <p:sp>
        <p:nvSpPr>
          <p:cNvPr id="13" name="Freeform 12"/>
          <p:cNvSpPr/>
          <p:nvPr/>
        </p:nvSpPr>
        <p:spPr>
          <a:xfrm>
            <a:off x="3918169" y="2726560"/>
            <a:ext cx="1219570" cy="1401804"/>
          </a:xfrm>
          <a:custGeom>
            <a:avLst/>
            <a:gdLst>
              <a:gd name="connsiteX0" fmla="*/ 0 w 1401804"/>
              <a:gd name="connsiteY0" fmla="*/ 609785 h 1219570"/>
              <a:gd name="connsiteX1" fmla="*/ 304893 w 1401804"/>
              <a:gd name="connsiteY1" fmla="*/ 0 h 1219570"/>
              <a:gd name="connsiteX2" fmla="*/ 1096912 w 1401804"/>
              <a:gd name="connsiteY2" fmla="*/ 0 h 1219570"/>
              <a:gd name="connsiteX3" fmla="*/ 1401804 w 1401804"/>
              <a:gd name="connsiteY3" fmla="*/ 609785 h 1219570"/>
              <a:gd name="connsiteX4" fmla="*/ 1096912 w 1401804"/>
              <a:gd name="connsiteY4" fmla="*/ 1219570 h 1219570"/>
              <a:gd name="connsiteX5" fmla="*/ 304893 w 1401804"/>
              <a:gd name="connsiteY5" fmla="*/ 1219570 h 1219570"/>
              <a:gd name="connsiteX6" fmla="*/ 0 w 1401804"/>
              <a:gd name="connsiteY6" fmla="*/ 609785 h 12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1804" h="1219570">
                <a:moveTo>
                  <a:pt x="700902" y="0"/>
                </a:moveTo>
                <a:lnTo>
                  <a:pt x="1401804" y="265257"/>
                </a:lnTo>
                <a:lnTo>
                  <a:pt x="1401804" y="954314"/>
                </a:lnTo>
                <a:lnTo>
                  <a:pt x="700902" y="1219570"/>
                </a:lnTo>
                <a:lnTo>
                  <a:pt x="0" y="954314"/>
                </a:lnTo>
                <a:lnTo>
                  <a:pt x="0" y="265257"/>
                </a:lnTo>
                <a:lnTo>
                  <a:pt x="700902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3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050" tIns="218448" rIns="190050" bIns="218448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600" kern="1200"/>
          </a:p>
        </p:txBody>
      </p:sp>
      <p:sp>
        <p:nvSpPr>
          <p:cNvPr id="14" name="Freeform 13"/>
          <p:cNvSpPr/>
          <p:nvPr/>
        </p:nvSpPr>
        <p:spPr>
          <a:xfrm>
            <a:off x="3275856" y="3899404"/>
            <a:ext cx="1219570" cy="1401804"/>
          </a:xfrm>
          <a:custGeom>
            <a:avLst/>
            <a:gdLst>
              <a:gd name="connsiteX0" fmla="*/ 0 w 1401804"/>
              <a:gd name="connsiteY0" fmla="*/ 609785 h 1219570"/>
              <a:gd name="connsiteX1" fmla="*/ 304893 w 1401804"/>
              <a:gd name="connsiteY1" fmla="*/ 0 h 1219570"/>
              <a:gd name="connsiteX2" fmla="*/ 1096912 w 1401804"/>
              <a:gd name="connsiteY2" fmla="*/ 0 h 1219570"/>
              <a:gd name="connsiteX3" fmla="*/ 1401804 w 1401804"/>
              <a:gd name="connsiteY3" fmla="*/ 609785 h 1219570"/>
              <a:gd name="connsiteX4" fmla="*/ 1096912 w 1401804"/>
              <a:gd name="connsiteY4" fmla="*/ 1219570 h 1219570"/>
              <a:gd name="connsiteX5" fmla="*/ 304893 w 1401804"/>
              <a:gd name="connsiteY5" fmla="*/ 1219570 h 1219570"/>
              <a:gd name="connsiteX6" fmla="*/ 0 w 1401804"/>
              <a:gd name="connsiteY6" fmla="*/ 609785 h 12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1804" h="1219570">
                <a:moveTo>
                  <a:pt x="700902" y="0"/>
                </a:moveTo>
                <a:lnTo>
                  <a:pt x="1401804" y="265257"/>
                </a:lnTo>
                <a:lnTo>
                  <a:pt x="1401804" y="954314"/>
                </a:lnTo>
                <a:lnTo>
                  <a:pt x="700902" y="1219570"/>
                </a:lnTo>
                <a:lnTo>
                  <a:pt x="0" y="954314"/>
                </a:lnTo>
                <a:lnTo>
                  <a:pt x="0" y="265257"/>
                </a:lnTo>
                <a:lnTo>
                  <a:pt x="700902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3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8630" tIns="287028" rIns="258630" bIns="287028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 smtClean="0"/>
              <a:t>PRACE</a:t>
            </a:r>
          </a:p>
        </p:txBody>
      </p:sp>
      <p:sp>
        <p:nvSpPr>
          <p:cNvPr id="16" name="Freeform 15"/>
          <p:cNvSpPr/>
          <p:nvPr/>
        </p:nvSpPr>
        <p:spPr>
          <a:xfrm>
            <a:off x="1984277" y="3902844"/>
            <a:ext cx="1219571" cy="1401804"/>
          </a:xfrm>
          <a:custGeom>
            <a:avLst/>
            <a:gdLst>
              <a:gd name="connsiteX0" fmla="*/ 0 w 1401804"/>
              <a:gd name="connsiteY0" fmla="*/ 609785 h 1219570"/>
              <a:gd name="connsiteX1" fmla="*/ 304893 w 1401804"/>
              <a:gd name="connsiteY1" fmla="*/ 0 h 1219570"/>
              <a:gd name="connsiteX2" fmla="*/ 1096912 w 1401804"/>
              <a:gd name="connsiteY2" fmla="*/ 0 h 1219570"/>
              <a:gd name="connsiteX3" fmla="*/ 1401804 w 1401804"/>
              <a:gd name="connsiteY3" fmla="*/ 609785 h 1219570"/>
              <a:gd name="connsiteX4" fmla="*/ 1096912 w 1401804"/>
              <a:gd name="connsiteY4" fmla="*/ 1219570 h 1219570"/>
              <a:gd name="connsiteX5" fmla="*/ 304893 w 1401804"/>
              <a:gd name="connsiteY5" fmla="*/ 1219570 h 1219570"/>
              <a:gd name="connsiteX6" fmla="*/ 0 w 1401804"/>
              <a:gd name="connsiteY6" fmla="*/ 609785 h 12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1804" h="1219570">
                <a:moveTo>
                  <a:pt x="700902" y="0"/>
                </a:moveTo>
                <a:lnTo>
                  <a:pt x="1401804" y="265257"/>
                </a:lnTo>
                <a:lnTo>
                  <a:pt x="1401804" y="954314"/>
                </a:lnTo>
                <a:lnTo>
                  <a:pt x="700902" y="1219570"/>
                </a:lnTo>
                <a:lnTo>
                  <a:pt x="0" y="954314"/>
                </a:lnTo>
                <a:lnTo>
                  <a:pt x="0" y="265257"/>
                </a:lnTo>
                <a:lnTo>
                  <a:pt x="700902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3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050" tIns="218448" rIns="190051" bIns="218448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600" kern="1200"/>
          </a:p>
        </p:txBody>
      </p:sp>
      <p:sp>
        <p:nvSpPr>
          <p:cNvPr id="17" name="Freeform 16"/>
          <p:cNvSpPr/>
          <p:nvPr/>
        </p:nvSpPr>
        <p:spPr>
          <a:xfrm>
            <a:off x="688134" y="3891587"/>
            <a:ext cx="1219570" cy="1401804"/>
          </a:xfrm>
          <a:custGeom>
            <a:avLst/>
            <a:gdLst>
              <a:gd name="connsiteX0" fmla="*/ 0 w 1401804"/>
              <a:gd name="connsiteY0" fmla="*/ 609785 h 1219570"/>
              <a:gd name="connsiteX1" fmla="*/ 304893 w 1401804"/>
              <a:gd name="connsiteY1" fmla="*/ 0 h 1219570"/>
              <a:gd name="connsiteX2" fmla="*/ 1096912 w 1401804"/>
              <a:gd name="connsiteY2" fmla="*/ 0 h 1219570"/>
              <a:gd name="connsiteX3" fmla="*/ 1401804 w 1401804"/>
              <a:gd name="connsiteY3" fmla="*/ 609785 h 1219570"/>
              <a:gd name="connsiteX4" fmla="*/ 1096912 w 1401804"/>
              <a:gd name="connsiteY4" fmla="*/ 1219570 h 1219570"/>
              <a:gd name="connsiteX5" fmla="*/ 304893 w 1401804"/>
              <a:gd name="connsiteY5" fmla="*/ 1219570 h 1219570"/>
              <a:gd name="connsiteX6" fmla="*/ 0 w 1401804"/>
              <a:gd name="connsiteY6" fmla="*/ 609785 h 12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1804" h="1219570">
                <a:moveTo>
                  <a:pt x="700902" y="0"/>
                </a:moveTo>
                <a:lnTo>
                  <a:pt x="1401804" y="265257"/>
                </a:lnTo>
                <a:lnTo>
                  <a:pt x="1401804" y="954314"/>
                </a:lnTo>
                <a:lnTo>
                  <a:pt x="700902" y="1219570"/>
                </a:lnTo>
                <a:lnTo>
                  <a:pt x="0" y="954314"/>
                </a:lnTo>
                <a:lnTo>
                  <a:pt x="0" y="265257"/>
                </a:lnTo>
                <a:lnTo>
                  <a:pt x="700902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3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2440" tIns="290838" rIns="262440" bIns="29083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LERU</a:t>
            </a:r>
          </a:p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LIBER</a:t>
            </a:r>
          </a:p>
        </p:txBody>
      </p:sp>
      <p:sp>
        <p:nvSpPr>
          <p:cNvPr id="19" name="Freeform 18"/>
          <p:cNvSpPr/>
          <p:nvPr/>
        </p:nvSpPr>
        <p:spPr>
          <a:xfrm>
            <a:off x="3928494" y="5051532"/>
            <a:ext cx="1219570" cy="1401804"/>
          </a:xfrm>
          <a:custGeom>
            <a:avLst/>
            <a:gdLst>
              <a:gd name="connsiteX0" fmla="*/ 0 w 1401804"/>
              <a:gd name="connsiteY0" fmla="*/ 609785 h 1219570"/>
              <a:gd name="connsiteX1" fmla="*/ 304893 w 1401804"/>
              <a:gd name="connsiteY1" fmla="*/ 0 h 1219570"/>
              <a:gd name="connsiteX2" fmla="*/ 1096912 w 1401804"/>
              <a:gd name="connsiteY2" fmla="*/ 0 h 1219570"/>
              <a:gd name="connsiteX3" fmla="*/ 1401804 w 1401804"/>
              <a:gd name="connsiteY3" fmla="*/ 609785 h 1219570"/>
              <a:gd name="connsiteX4" fmla="*/ 1096912 w 1401804"/>
              <a:gd name="connsiteY4" fmla="*/ 1219570 h 1219570"/>
              <a:gd name="connsiteX5" fmla="*/ 304893 w 1401804"/>
              <a:gd name="connsiteY5" fmla="*/ 1219570 h 1219570"/>
              <a:gd name="connsiteX6" fmla="*/ 0 w 1401804"/>
              <a:gd name="connsiteY6" fmla="*/ 609785 h 12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1804" h="1219570">
                <a:moveTo>
                  <a:pt x="700902" y="0"/>
                </a:moveTo>
                <a:lnTo>
                  <a:pt x="1401804" y="265257"/>
                </a:lnTo>
                <a:lnTo>
                  <a:pt x="1401804" y="954314"/>
                </a:lnTo>
                <a:lnTo>
                  <a:pt x="700902" y="1219570"/>
                </a:lnTo>
                <a:lnTo>
                  <a:pt x="0" y="954314"/>
                </a:lnTo>
                <a:lnTo>
                  <a:pt x="0" y="265257"/>
                </a:lnTo>
                <a:lnTo>
                  <a:pt x="700902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3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050" tIns="218448" rIns="190050" bIns="218448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 smtClean="0"/>
              <a:t>EGI</a:t>
            </a:r>
            <a:endParaRPr lang="en-US" sz="1800" kern="1200" dirty="0"/>
          </a:p>
        </p:txBody>
      </p:sp>
      <p:sp>
        <p:nvSpPr>
          <p:cNvPr id="20" name="Freeform 19"/>
          <p:cNvSpPr/>
          <p:nvPr/>
        </p:nvSpPr>
        <p:spPr>
          <a:xfrm>
            <a:off x="5220072" y="5051532"/>
            <a:ext cx="1219570" cy="1401804"/>
          </a:xfrm>
          <a:custGeom>
            <a:avLst/>
            <a:gdLst>
              <a:gd name="connsiteX0" fmla="*/ 0 w 1401804"/>
              <a:gd name="connsiteY0" fmla="*/ 609785 h 1219570"/>
              <a:gd name="connsiteX1" fmla="*/ 304893 w 1401804"/>
              <a:gd name="connsiteY1" fmla="*/ 0 h 1219570"/>
              <a:gd name="connsiteX2" fmla="*/ 1096912 w 1401804"/>
              <a:gd name="connsiteY2" fmla="*/ 0 h 1219570"/>
              <a:gd name="connsiteX3" fmla="*/ 1401804 w 1401804"/>
              <a:gd name="connsiteY3" fmla="*/ 609785 h 1219570"/>
              <a:gd name="connsiteX4" fmla="*/ 1096912 w 1401804"/>
              <a:gd name="connsiteY4" fmla="*/ 1219570 h 1219570"/>
              <a:gd name="connsiteX5" fmla="*/ 304893 w 1401804"/>
              <a:gd name="connsiteY5" fmla="*/ 1219570 h 1219570"/>
              <a:gd name="connsiteX6" fmla="*/ 0 w 1401804"/>
              <a:gd name="connsiteY6" fmla="*/ 609785 h 12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1804" h="1219570">
                <a:moveTo>
                  <a:pt x="700902" y="0"/>
                </a:moveTo>
                <a:lnTo>
                  <a:pt x="1401804" y="265257"/>
                </a:lnTo>
                <a:lnTo>
                  <a:pt x="1401804" y="954314"/>
                </a:lnTo>
                <a:lnTo>
                  <a:pt x="700902" y="1219570"/>
                </a:lnTo>
                <a:lnTo>
                  <a:pt x="0" y="954314"/>
                </a:lnTo>
                <a:lnTo>
                  <a:pt x="0" y="265257"/>
                </a:lnTo>
                <a:lnTo>
                  <a:pt x="700902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3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0000" tIns="290838" rIns="180000" bIns="29083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Helix Nebula</a:t>
            </a:r>
            <a:endParaRPr lang="en-US" sz="1900" kern="1200" dirty="0"/>
          </a:p>
        </p:txBody>
      </p:sp>
      <p:sp>
        <p:nvSpPr>
          <p:cNvPr id="22" name="Freeform 21"/>
          <p:cNvSpPr/>
          <p:nvPr/>
        </p:nvSpPr>
        <p:spPr>
          <a:xfrm>
            <a:off x="6506016" y="5051532"/>
            <a:ext cx="1219570" cy="1401804"/>
          </a:xfrm>
          <a:custGeom>
            <a:avLst/>
            <a:gdLst>
              <a:gd name="connsiteX0" fmla="*/ 0 w 1401804"/>
              <a:gd name="connsiteY0" fmla="*/ 609785 h 1219570"/>
              <a:gd name="connsiteX1" fmla="*/ 304893 w 1401804"/>
              <a:gd name="connsiteY1" fmla="*/ 0 h 1219570"/>
              <a:gd name="connsiteX2" fmla="*/ 1096912 w 1401804"/>
              <a:gd name="connsiteY2" fmla="*/ 0 h 1219570"/>
              <a:gd name="connsiteX3" fmla="*/ 1401804 w 1401804"/>
              <a:gd name="connsiteY3" fmla="*/ 609785 h 1219570"/>
              <a:gd name="connsiteX4" fmla="*/ 1096912 w 1401804"/>
              <a:gd name="connsiteY4" fmla="*/ 1219570 h 1219570"/>
              <a:gd name="connsiteX5" fmla="*/ 304893 w 1401804"/>
              <a:gd name="connsiteY5" fmla="*/ 1219570 h 1219570"/>
              <a:gd name="connsiteX6" fmla="*/ 0 w 1401804"/>
              <a:gd name="connsiteY6" fmla="*/ 609785 h 12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1804" h="1219570">
                <a:moveTo>
                  <a:pt x="700902" y="0"/>
                </a:moveTo>
                <a:lnTo>
                  <a:pt x="1401804" y="265257"/>
                </a:lnTo>
                <a:lnTo>
                  <a:pt x="1401804" y="954314"/>
                </a:lnTo>
                <a:lnTo>
                  <a:pt x="700902" y="1219570"/>
                </a:lnTo>
                <a:lnTo>
                  <a:pt x="0" y="954314"/>
                </a:lnTo>
                <a:lnTo>
                  <a:pt x="0" y="265257"/>
                </a:lnTo>
                <a:lnTo>
                  <a:pt x="700902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3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050" tIns="218448" rIns="190050" bIns="218448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 smtClean="0"/>
              <a:t>Data Cloud</a:t>
            </a:r>
            <a:endParaRPr lang="en-US" sz="1800" kern="1200" dirty="0"/>
          </a:p>
        </p:txBody>
      </p:sp>
      <p:sp>
        <p:nvSpPr>
          <p:cNvPr id="23" name="Freeform 22"/>
          <p:cNvSpPr/>
          <p:nvPr/>
        </p:nvSpPr>
        <p:spPr>
          <a:xfrm>
            <a:off x="6516216" y="2747276"/>
            <a:ext cx="1219570" cy="1401804"/>
          </a:xfrm>
          <a:custGeom>
            <a:avLst/>
            <a:gdLst>
              <a:gd name="connsiteX0" fmla="*/ 0 w 1401804"/>
              <a:gd name="connsiteY0" fmla="*/ 609785 h 1219570"/>
              <a:gd name="connsiteX1" fmla="*/ 304893 w 1401804"/>
              <a:gd name="connsiteY1" fmla="*/ 0 h 1219570"/>
              <a:gd name="connsiteX2" fmla="*/ 1096912 w 1401804"/>
              <a:gd name="connsiteY2" fmla="*/ 0 h 1219570"/>
              <a:gd name="connsiteX3" fmla="*/ 1401804 w 1401804"/>
              <a:gd name="connsiteY3" fmla="*/ 609785 h 1219570"/>
              <a:gd name="connsiteX4" fmla="*/ 1096912 w 1401804"/>
              <a:gd name="connsiteY4" fmla="*/ 1219570 h 1219570"/>
              <a:gd name="connsiteX5" fmla="*/ 304893 w 1401804"/>
              <a:gd name="connsiteY5" fmla="*/ 1219570 h 1219570"/>
              <a:gd name="connsiteX6" fmla="*/ 0 w 1401804"/>
              <a:gd name="connsiteY6" fmla="*/ 609785 h 12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1804" h="1219570">
                <a:moveTo>
                  <a:pt x="700902" y="0"/>
                </a:moveTo>
                <a:lnTo>
                  <a:pt x="1401804" y="265257"/>
                </a:lnTo>
                <a:lnTo>
                  <a:pt x="1401804" y="954314"/>
                </a:lnTo>
                <a:lnTo>
                  <a:pt x="700902" y="1219570"/>
                </a:lnTo>
                <a:lnTo>
                  <a:pt x="0" y="954314"/>
                </a:lnTo>
                <a:lnTo>
                  <a:pt x="0" y="265257"/>
                </a:lnTo>
                <a:lnTo>
                  <a:pt x="700902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3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2440" tIns="290838" rIns="262440" bIns="29083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GEANT</a:t>
            </a:r>
            <a:endParaRPr lang="en-US" sz="1900" kern="1200" dirty="0"/>
          </a:p>
        </p:txBody>
      </p:sp>
      <p:sp>
        <p:nvSpPr>
          <p:cNvPr id="25" name="Freeform 24"/>
          <p:cNvSpPr/>
          <p:nvPr/>
        </p:nvSpPr>
        <p:spPr>
          <a:xfrm>
            <a:off x="7164288" y="3899404"/>
            <a:ext cx="1219570" cy="1401804"/>
          </a:xfrm>
          <a:custGeom>
            <a:avLst/>
            <a:gdLst>
              <a:gd name="connsiteX0" fmla="*/ 0 w 1401804"/>
              <a:gd name="connsiteY0" fmla="*/ 609785 h 1219570"/>
              <a:gd name="connsiteX1" fmla="*/ 304893 w 1401804"/>
              <a:gd name="connsiteY1" fmla="*/ 0 h 1219570"/>
              <a:gd name="connsiteX2" fmla="*/ 1096912 w 1401804"/>
              <a:gd name="connsiteY2" fmla="*/ 0 h 1219570"/>
              <a:gd name="connsiteX3" fmla="*/ 1401804 w 1401804"/>
              <a:gd name="connsiteY3" fmla="*/ 609785 h 1219570"/>
              <a:gd name="connsiteX4" fmla="*/ 1096912 w 1401804"/>
              <a:gd name="connsiteY4" fmla="*/ 1219570 h 1219570"/>
              <a:gd name="connsiteX5" fmla="*/ 304893 w 1401804"/>
              <a:gd name="connsiteY5" fmla="*/ 1219570 h 1219570"/>
              <a:gd name="connsiteX6" fmla="*/ 0 w 1401804"/>
              <a:gd name="connsiteY6" fmla="*/ 609785 h 12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1804" h="1219570">
                <a:moveTo>
                  <a:pt x="700902" y="0"/>
                </a:moveTo>
                <a:lnTo>
                  <a:pt x="1401804" y="265257"/>
                </a:lnTo>
                <a:lnTo>
                  <a:pt x="1401804" y="954314"/>
                </a:lnTo>
                <a:lnTo>
                  <a:pt x="700902" y="1219570"/>
                </a:lnTo>
                <a:lnTo>
                  <a:pt x="0" y="954314"/>
                </a:lnTo>
                <a:lnTo>
                  <a:pt x="0" y="265257"/>
                </a:lnTo>
                <a:lnTo>
                  <a:pt x="700902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3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050" tIns="218448" rIns="190050" bIns="218448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600" kern="1200"/>
          </a:p>
        </p:txBody>
      </p:sp>
      <p:sp>
        <p:nvSpPr>
          <p:cNvPr id="7" name="TextBox 6"/>
          <p:cNvSpPr txBox="1"/>
          <p:nvPr/>
        </p:nvSpPr>
        <p:spPr>
          <a:xfrm>
            <a:off x="4499992" y="4128202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Cross-infra services &amp; ops</a:t>
            </a:r>
          </a:p>
          <a:p>
            <a:pPr algn="ctr"/>
            <a:r>
              <a:rPr lang="en-US" dirty="0" smtClean="0"/>
              <a:t>Common protocols, APIs</a:t>
            </a:r>
          </a:p>
          <a:p>
            <a:pPr algn="ctr"/>
            <a:r>
              <a:rPr lang="en-US" dirty="0" smtClean="0"/>
              <a:t>HPC/HTC/Clouds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51920" y="2039970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Policy &amp; networking</a:t>
            </a:r>
          </a:p>
          <a:p>
            <a:pPr algn="ctr"/>
            <a:r>
              <a:rPr lang="en-US" dirty="0"/>
              <a:t>O</a:t>
            </a:r>
            <a:r>
              <a:rPr lang="en-US" dirty="0" smtClean="0"/>
              <a:t>utput adoption</a:t>
            </a:r>
          </a:p>
          <a:p>
            <a:pPr algn="ctr"/>
            <a:r>
              <a:rPr lang="en-US" dirty="0" smtClean="0"/>
              <a:t>Test beds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2865710"/>
            <a:ext cx="2555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Policy &amp; guidelines</a:t>
            </a:r>
          </a:p>
          <a:p>
            <a:pPr algn="ctr"/>
            <a:r>
              <a:rPr lang="en-US" dirty="0" smtClean="0"/>
              <a:t>Data management </a:t>
            </a:r>
            <a:r>
              <a:rPr lang="en-US" dirty="0"/>
              <a:t>p</a:t>
            </a:r>
            <a:r>
              <a:rPr lang="en-US" dirty="0" smtClean="0"/>
              <a:t>lans</a:t>
            </a:r>
          </a:p>
          <a:p>
            <a:pPr algn="ctr"/>
            <a:r>
              <a:rPr lang="en-US" dirty="0" smtClean="0"/>
              <a:t>Service integration</a:t>
            </a:r>
            <a:endParaRPr lang="en-US" dirty="0"/>
          </a:p>
        </p:txBody>
      </p:sp>
      <p:sp>
        <p:nvSpPr>
          <p:cNvPr id="18" name="Slide Number Placeholder 4"/>
          <p:cNvSpPr txBox="1">
            <a:spLocks/>
          </p:cNvSpPr>
          <p:nvPr/>
        </p:nvSpPr>
        <p:spPr>
          <a:xfrm>
            <a:off x="6553200" y="630423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pPr algn="r"/>
              <a:t>5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3249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0F629-AAE2-4D89-A943-A142615EC9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6"/>
          <p:cNvSpPr/>
          <p:nvPr/>
        </p:nvSpPr>
        <p:spPr>
          <a:xfrm>
            <a:off x="2606241" y="2181317"/>
            <a:ext cx="899886" cy="9602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1F497D"/>
              </a:solidFill>
            </a:endParaRPr>
          </a:p>
        </p:txBody>
      </p:sp>
      <p:sp>
        <p:nvSpPr>
          <p:cNvPr id="8" name="Oval 67"/>
          <p:cNvSpPr/>
          <p:nvPr/>
        </p:nvSpPr>
        <p:spPr>
          <a:xfrm>
            <a:off x="4010425" y="3350237"/>
            <a:ext cx="899886" cy="9602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1F497D"/>
              </a:solidFill>
            </a:endParaRPr>
          </a:p>
        </p:txBody>
      </p:sp>
      <p:sp>
        <p:nvSpPr>
          <p:cNvPr id="9" name="Oval 68"/>
          <p:cNvSpPr/>
          <p:nvPr/>
        </p:nvSpPr>
        <p:spPr>
          <a:xfrm>
            <a:off x="1985682" y="4310464"/>
            <a:ext cx="899886" cy="9602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1F497D"/>
              </a:solidFill>
            </a:endParaRPr>
          </a:p>
        </p:txBody>
      </p:sp>
      <p:sp>
        <p:nvSpPr>
          <p:cNvPr id="10" name="Oval 69"/>
          <p:cNvSpPr/>
          <p:nvPr/>
        </p:nvSpPr>
        <p:spPr>
          <a:xfrm>
            <a:off x="5585226" y="2710086"/>
            <a:ext cx="899886" cy="9602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1F497D"/>
              </a:solidFill>
            </a:endParaRPr>
          </a:p>
        </p:txBody>
      </p:sp>
      <p:sp>
        <p:nvSpPr>
          <p:cNvPr id="11" name="Oval 70"/>
          <p:cNvSpPr/>
          <p:nvPr/>
        </p:nvSpPr>
        <p:spPr>
          <a:xfrm>
            <a:off x="5101939" y="5241707"/>
            <a:ext cx="899886" cy="9602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1F497D"/>
              </a:solidFill>
            </a:endParaRPr>
          </a:p>
        </p:txBody>
      </p:sp>
      <p:cxnSp>
        <p:nvCxnSpPr>
          <p:cNvPr id="26" name="Straight Connector 85"/>
          <p:cNvCxnSpPr>
            <a:stCxn id="7" idx="6"/>
            <a:endCxn id="10" idx="2"/>
          </p:cNvCxnSpPr>
          <p:nvPr/>
        </p:nvCxnSpPr>
        <p:spPr>
          <a:xfrm>
            <a:off x="3506127" y="2661430"/>
            <a:ext cx="2079099" cy="528769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86"/>
          <p:cNvCxnSpPr>
            <a:stCxn id="8" idx="6"/>
            <a:endCxn id="10" idx="3"/>
          </p:cNvCxnSpPr>
          <p:nvPr/>
        </p:nvCxnSpPr>
        <p:spPr>
          <a:xfrm flipV="1">
            <a:off x="4910312" y="3529691"/>
            <a:ext cx="806700" cy="3006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87"/>
          <p:cNvCxnSpPr>
            <a:stCxn id="8" idx="1"/>
            <a:endCxn id="7" idx="5"/>
          </p:cNvCxnSpPr>
          <p:nvPr/>
        </p:nvCxnSpPr>
        <p:spPr>
          <a:xfrm flipH="1" flipV="1">
            <a:off x="3374342" y="3000921"/>
            <a:ext cx="767869" cy="489938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88"/>
          <p:cNvCxnSpPr>
            <a:stCxn id="7" idx="4"/>
            <a:endCxn id="9" idx="0"/>
          </p:cNvCxnSpPr>
          <p:nvPr/>
        </p:nvCxnSpPr>
        <p:spPr>
          <a:xfrm flipH="1">
            <a:off x="2435625" y="3141543"/>
            <a:ext cx="620559" cy="116892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89"/>
          <p:cNvCxnSpPr>
            <a:stCxn id="9" idx="7"/>
            <a:endCxn id="8" idx="3"/>
          </p:cNvCxnSpPr>
          <p:nvPr/>
        </p:nvCxnSpPr>
        <p:spPr>
          <a:xfrm flipV="1">
            <a:off x="2753782" y="4169842"/>
            <a:ext cx="1388429" cy="28124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90"/>
          <p:cNvCxnSpPr>
            <a:stCxn id="9" idx="5"/>
            <a:endCxn id="11" idx="2"/>
          </p:cNvCxnSpPr>
          <p:nvPr/>
        </p:nvCxnSpPr>
        <p:spPr>
          <a:xfrm>
            <a:off x="2753782" y="5130068"/>
            <a:ext cx="2348157" cy="59175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91"/>
          <p:cNvCxnSpPr>
            <a:stCxn id="11" idx="0"/>
            <a:endCxn id="10" idx="4"/>
          </p:cNvCxnSpPr>
          <p:nvPr/>
        </p:nvCxnSpPr>
        <p:spPr>
          <a:xfrm flipV="1">
            <a:off x="5551882" y="3670313"/>
            <a:ext cx="483287" cy="1571395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92"/>
          <p:cNvCxnSpPr>
            <a:stCxn id="8" idx="4"/>
            <a:endCxn id="11" idx="1"/>
          </p:cNvCxnSpPr>
          <p:nvPr/>
        </p:nvCxnSpPr>
        <p:spPr>
          <a:xfrm>
            <a:off x="4460368" y="4310464"/>
            <a:ext cx="773356" cy="107186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93"/>
          <p:cNvSpPr/>
          <p:nvPr/>
        </p:nvSpPr>
        <p:spPr>
          <a:xfrm>
            <a:off x="4817125" y="1118212"/>
            <a:ext cx="899886" cy="9602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1F497D"/>
              </a:solidFill>
            </a:endParaRPr>
          </a:p>
        </p:txBody>
      </p:sp>
      <p:sp>
        <p:nvSpPr>
          <p:cNvPr id="35" name="Oval 94"/>
          <p:cNvSpPr/>
          <p:nvPr/>
        </p:nvSpPr>
        <p:spPr>
          <a:xfrm>
            <a:off x="6797326" y="4451086"/>
            <a:ext cx="899886" cy="9602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1F497D"/>
              </a:solidFill>
            </a:endParaRPr>
          </a:p>
        </p:txBody>
      </p:sp>
      <p:cxnSp>
        <p:nvCxnSpPr>
          <p:cNvPr id="36" name="Straight Connector 95"/>
          <p:cNvCxnSpPr>
            <a:stCxn id="34" idx="2"/>
            <a:endCxn id="7" idx="7"/>
          </p:cNvCxnSpPr>
          <p:nvPr/>
        </p:nvCxnSpPr>
        <p:spPr>
          <a:xfrm flipH="1">
            <a:off x="3374342" y="1598325"/>
            <a:ext cx="1442784" cy="72361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96"/>
          <p:cNvCxnSpPr>
            <a:stCxn id="34" idx="4"/>
            <a:endCxn id="10" idx="0"/>
          </p:cNvCxnSpPr>
          <p:nvPr/>
        </p:nvCxnSpPr>
        <p:spPr>
          <a:xfrm>
            <a:off x="5267069" y="2078439"/>
            <a:ext cx="768101" cy="631647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97"/>
          <p:cNvCxnSpPr>
            <a:stCxn id="34" idx="3"/>
            <a:endCxn id="8" idx="7"/>
          </p:cNvCxnSpPr>
          <p:nvPr/>
        </p:nvCxnSpPr>
        <p:spPr>
          <a:xfrm flipH="1">
            <a:off x="4778526" y="1937817"/>
            <a:ext cx="170385" cy="155304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98"/>
          <p:cNvCxnSpPr>
            <a:stCxn id="10" idx="5"/>
            <a:endCxn id="35" idx="1"/>
          </p:cNvCxnSpPr>
          <p:nvPr/>
        </p:nvCxnSpPr>
        <p:spPr>
          <a:xfrm>
            <a:off x="6353327" y="3529691"/>
            <a:ext cx="575784" cy="1062018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99"/>
          <p:cNvCxnSpPr>
            <a:stCxn id="35" idx="3"/>
            <a:endCxn id="11" idx="6"/>
          </p:cNvCxnSpPr>
          <p:nvPr/>
        </p:nvCxnSpPr>
        <p:spPr>
          <a:xfrm flipH="1">
            <a:off x="6001825" y="5270691"/>
            <a:ext cx="927286" cy="45113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100"/>
          <p:cNvCxnSpPr>
            <a:stCxn id="35" idx="2"/>
            <a:endCxn id="8" idx="5"/>
          </p:cNvCxnSpPr>
          <p:nvPr/>
        </p:nvCxnSpPr>
        <p:spPr>
          <a:xfrm flipH="1" flipV="1">
            <a:off x="4778526" y="4169842"/>
            <a:ext cx="2018800" cy="7613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uppieren 50"/>
          <p:cNvGrpSpPr/>
          <p:nvPr/>
        </p:nvGrpSpPr>
        <p:grpSpPr>
          <a:xfrm>
            <a:off x="4009724" y="5610771"/>
            <a:ext cx="2697889" cy="895997"/>
            <a:chOff x="4009724" y="5610771"/>
            <a:chExt cx="2697889" cy="895997"/>
          </a:xfrm>
        </p:grpSpPr>
        <p:sp>
          <p:nvSpPr>
            <p:cNvPr id="19" name="Oval 78"/>
            <p:cNvSpPr>
              <a:spLocks noChangeAspect="1"/>
            </p:cNvSpPr>
            <p:nvPr/>
          </p:nvSpPr>
          <p:spPr>
            <a:xfrm>
              <a:off x="6353327" y="6122700"/>
              <a:ext cx="354286" cy="37804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1F497D"/>
                </a:solidFill>
              </a:endParaRPr>
            </a:p>
          </p:txBody>
        </p:sp>
        <p:sp>
          <p:nvSpPr>
            <p:cNvPr id="20" name="Oval 79"/>
            <p:cNvSpPr>
              <a:spLocks noChangeAspect="1"/>
            </p:cNvSpPr>
            <p:nvPr/>
          </p:nvSpPr>
          <p:spPr>
            <a:xfrm>
              <a:off x="4771768" y="6128726"/>
              <a:ext cx="354286" cy="37804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1F497D"/>
                </a:solidFill>
              </a:endParaRPr>
            </a:p>
          </p:txBody>
        </p:sp>
        <p:sp>
          <p:nvSpPr>
            <p:cNvPr id="21" name="Oval 80"/>
            <p:cNvSpPr>
              <a:spLocks noChangeAspect="1"/>
            </p:cNvSpPr>
            <p:nvPr/>
          </p:nvSpPr>
          <p:spPr>
            <a:xfrm>
              <a:off x="4009724" y="5610771"/>
              <a:ext cx="354286" cy="37804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1F497D"/>
                </a:solidFill>
              </a:endParaRPr>
            </a:p>
          </p:txBody>
        </p:sp>
        <p:cxnSp>
          <p:nvCxnSpPr>
            <p:cNvPr id="52" name="Straight Connector 111"/>
            <p:cNvCxnSpPr>
              <a:stCxn id="21" idx="6"/>
            </p:cNvCxnSpPr>
            <p:nvPr/>
          </p:nvCxnSpPr>
          <p:spPr>
            <a:xfrm>
              <a:off x="4364010" y="5799792"/>
              <a:ext cx="762044" cy="7249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112"/>
            <p:cNvCxnSpPr>
              <a:stCxn id="20" idx="7"/>
              <a:endCxn id="11" idx="3"/>
            </p:cNvCxnSpPr>
            <p:nvPr/>
          </p:nvCxnSpPr>
          <p:spPr>
            <a:xfrm flipV="1">
              <a:off x="5074170" y="6061312"/>
              <a:ext cx="159554" cy="12277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113"/>
            <p:cNvCxnSpPr>
              <a:stCxn id="19" idx="1"/>
              <a:endCxn id="11" idx="5"/>
            </p:cNvCxnSpPr>
            <p:nvPr/>
          </p:nvCxnSpPr>
          <p:spPr>
            <a:xfrm flipH="1" flipV="1">
              <a:off x="5870040" y="6061312"/>
              <a:ext cx="535171" cy="116751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uppieren 1"/>
          <p:cNvGrpSpPr/>
          <p:nvPr/>
        </p:nvGrpSpPr>
        <p:grpSpPr>
          <a:xfrm>
            <a:off x="1543823" y="1579031"/>
            <a:ext cx="1194203" cy="1437857"/>
            <a:chOff x="1543823" y="1579031"/>
            <a:chExt cx="1194203" cy="1437857"/>
          </a:xfrm>
        </p:grpSpPr>
        <p:sp>
          <p:nvSpPr>
            <p:cNvPr id="17" name="Oval 76"/>
            <p:cNvSpPr>
              <a:spLocks noChangeAspect="1"/>
            </p:cNvSpPr>
            <p:nvPr/>
          </p:nvSpPr>
          <p:spPr>
            <a:xfrm>
              <a:off x="1782256" y="1579031"/>
              <a:ext cx="512392" cy="54674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1F497D"/>
                </a:solidFill>
              </a:endParaRPr>
            </a:p>
          </p:txBody>
        </p:sp>
        <p:sp>
          <p:nvSpPr>
            <p:cNvPr id="18" name="Oval 77"/>
            <p:cNvSpPr>
              <a:spLocks noChangeAspect="1"/>
            </p:cNvSpPr>
            <p:nvPr/>
          </p:nvSpPr>
          <p:spPr>
            <a:xfrm>
              <a:off x="1543823" y="2638846"/>
              <a:ext cx="354286" cy="37804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1F497D"/>
                </a:solidFill>
              </a:endParaRPr>
            </a:p>
          </p:txBody>
        </p:sp>
        <p:cxnSp>
          <p:nvCxnSpPr>
            <p:cNvPr id="55" name="Straight Connector 114"/>
            <p:cNvCxnSpPr>
              <a:stCxn id="17" idx="6"/>
              <a:endCxn id="7" idx="1"/>
            </p:cNvCxnSpPr>
            <p:nvPr/>
          </p:nvCxnSpPr>
          <p:spPr>
            <a:xfrm>
              <a:off x="2294648" y="1852405"/>
              <a:ext cx="443378" cy="469533"/>
            </a:xfrm>
            <a:prstGeom prst="line">
              <a:avLst/>
            </a:prstGeom>
            <a:ln w="25400">
              <a:solidFill>
                <a:srgbClr val="CC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115"/>
            <p:cNvCxnSpPr>
              <a:stCxn id="18" idx="6"/>
              <a:endCxn id="7" idx="2"/>
            </p:cNvCxnSpPr>
            <p:nvPr/>
          </p:nvCxnSpPr>
          <p:spPr>
            <a:xfrm flipV="1">
              <a:off x="1898109" y="2661430"/>
              <a:ext cx="708132" cy="166437"/>
            </a:xfrm>
            <a:prstGeom prst="line">
              <a:avLst/>
            </a:prstGeom>
            <a:ln w="25400">
              <a:solidFill>
                <a:srgbClr val="CC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119"/>
            <p:cNvCxnSpPr>
              <a:stCxn id="18" idx="0"/>
              <a:endCxn id="17" idx="3"/>
            </p:cNvCxnSpPr>
            <p:nvPr/>
          </p:nvCxnSpPr>
          <p:spPr>
            <a:xfrm flipV="1">
              <a:off x="1720966" y="2045709"/>
              <a:ext cx="136328" cy="593137"/>
            </a:xfrm>
            <a:prstGeom prst="line">
              <a:avLst/>
            </a:prstGeom>
            <a:ln w="38100">
              <a:solidFill>
                <a:srgbClr val="CC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uppieren 74"/>
          <p:cNvGrpSpPr/>
          <p:nvPr/>
        </p:nvGrpSpPr>
        <p:grpSpPr>
          <a:xfrm>
            <a:off x="2753782" y="3561311"/>
            <a:ext cx="2963230" cy="1770508"/>
            <a:chOff x="2753782" y="3561311"/>
            <a:chExt cx="2963230" cy="1770508"/>
          </a:xfrm>
        </p:grpSpPr>
        <p:sp>
          <p:nvSpPr>
            <p:cNvPr id="23" name="Oval 82"/>
            <p:cNvSpPr>
              <a:spLocks noChangeAspect="1"/>
            </p:cNvSpPr>
            <p:nvPr/>
          </p:nvSpPr>
          <p:spPr>
            <a:xfrm>
              <a:off x="5362726" y="3904638"/>
              <a:ext cx="354286" cy="378042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1F497D"/>
                </a:solidFill>
              </a:endParaRPr>
            </a:p>
          </p:txBody>
        </p:sp>
        <p:sp>
          <p:nvSpPr>
            <p:cNvPr id="24" name="Oval 83"/>
            <p:cNvSpPr>
              <a:spLocks noChangeAspect="1"/>
            </p:cNvSpPr>
            <p:nvPr/>
          </p:nvSpPr>
          <p:spPr>
            <a:xfrm>
              <a:off x="3203725" y="3561311"/>
              <a:ext cx="354286" cy="378042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1F497D"/>
                </a:solidFill>
              </a:endParaRPr>
            </a:p>
          </p:txBody>
        </p:sp>
        <p:sp>
          <p:nvSpPr>
            <p:cNvPr id="25" name="Oval 84"/>
            <p:cNvSpPr>
              <a:spLocks noChangeAspect="1"/>
            </p:cNvSpPr>
            <p:nvPr/>
          </p:nvSpPr>
          <p:spPr>
            <a:xfrm>
              <a:off x="3659865" y="4817129"/>
              <a:ext cx="482346" cy="51469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1F497D"/>
                </a:solidFill>
              </a:endParaRPr>
            </a:p>
          </p:txBody>
        </p:sp>
        <p:cxnSp>
          <p:nvCxnSpPr>
            <p:cNvPr id="46" name="Straight Connector 105"/>
            <p:cNvCxnSpPr>
              <a:stCxn id="23" idx="2"/>
              <a:endCxn id="8" idx="6"/>
            </p:cNvCxnSpPr>
            <p:nvPr/>
          </p:nvCxnSpPr>
          <p:spPr>
            <a:xfrm flipH="1" flipV="1">
              <a:off x="4910312" y="3830351"/>
              <a:ext cx="452414" cy="263308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106"/>
            <p:cNvCxnSpPr>
              <a:stCxn id="24" idx="6"/>
              <a:endCxn id="8" idx="2"/>
            </p:cNvCxnSpPr>
            <p:nvPr/>
          </p:nvCxnSpPr>
          <p:spPr>
            <a:xfrm>
              <a:off x="3558011" y="3750332"/>
              <a:ext cx="452414" cy="80019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107"/>
            <p:cNvCxnSpPr>
              <a:stCxn id="25" idx="0"/>
              <a:endCxn id="24" idx="5"/>
            </p:cNvCxnSpPr>
            <p:nvPr/>
          </p:nvCxnSpPr>
          <p:spPr>
            <a:xfrm flipH="1" flipV="1">
              <a:off x="3506127" y="3883990"/>
              <a:ext cx="394911" cy="933139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108"/>
            <p:cNvCxnSpPr>
              <a:stCxn id="23" idx="2"/>
              <a:endCxn id="25" idx="7"/>
            </p:cNvCxnSpPr>
            <p:nvPr/>
          </p:nvCxnSpPr>
          <p:spPr>
            <a:xfrm flipH="1">
              <a:off x="4071573" y="4093659"/>
              <a:ext cx="1291153" cy="798844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109"/>
            <p:cNvCxnSpPr>
              <a:stCxn id="25" idx="7"/>
              <a:endCxn id="8" idx="3"/>
            </p:cNvCxnSpPr>
            <p:nvPr/>
          </p:nvCxnSpPr>
          <p:spPr>
            <a:xfrm flipV="1">
              <a:off x="4071573" y="4169842"/>
              <a:ext cx="70637" cy="722661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120"/>
            <p:cNvCxnSpPr>
              <a:stCxn id="24" idx="3"/>
              <a:endCxn id="9" idx="7"/>
            </p:cNvCxnSpPr>
            <p:nvPr/>
          </p:nvCxnSpPr>
          <p:spPr>
            <a:xfrm flipH="1">
              <a:off x="2753782" y="3883989"/>
              <a:ext cx="501827" cy="567097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uppieren 78"/>
          <p:cNvGrpSpPr/>
          <p:nvPr/>
        </p:nvGrpSpPr>
        <p:grpSpPr>
          <a:xfrm>
            <a:off x="4948911" y="1937817"/>
            <a:ext cx="2563491" cy="2513269"/>
            <a:chOff x="4948911" y="1937817"/>
            <a:chExt cx="2563491" cy="2513269"/>
          </a:xfrm>
        </p:grpSpPr>
        <p:sp>
          <p:nvSpPr>
            <p:cNvPr id="14" name="Oval 73"/>
            <p:cNvSpPr>
              <a:spLocks noChangeAspect="1"/>
            </p:cNvSpPr>
            <p:nvPr/>
          </p:nvSpPr>
          <p:spPr>
            <a:xfrm>
              <a:off x="5952246" y="2153256"/>
              <a:ext cx="354286" cy="37804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1F497D"/>
                </a:solidFill>
              </a:endParaRPr>
            </a:p>
          </p:txBody>
        </p:sp>
        <p:grpSp>
          <p:nvGrpSpPr>
            <p:cNvPr id="74" name="Gruppieren 73"/>
            <p:cNvGrpSpPr/>
            <p:nvPr/>
          </p:nvGrpSpPr>
          <p:grpSpPr>
            <a:xfrm>
              <a:off x="4948911" y="1937817"/>
              <a:ext cx="2563491" cy="2513269"/>
              <a:chOff x="4948911" y="1937817"/>
              <a:chExt cx="2563491" cy="2513269"/>
            </a:xfrm>
          </p:grpSpPr>
          <p:sp>
            <p:nvSpPr>
              <p:cNvPr id="12" name="Oval 71"/>
              <p:cNvSpPr>
                <a:spLocks noChangeAspect="1"/>
              </p:cNvSpPr>
              <p:nvPr/>
            </p:nvSpPr>
            <p:spPr>
              <a:xfrm>
                <a:off x="5008440" y="2567421"/>
                <a:ext cx="354286" cy="378042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1F497D"/>
                  </a:solidFill>
                </a:endParaRPr>
              </a:p>
            </p:txBody>
          </p:sp>
          <p:sp>
            <p:nvSpPr>
              <p:cNvPr id="13" name="Oval 72"/>
              <p:cNvSpPr>
                <a:spLocks noChangeAspect="1"/>
              </p:cNvSpPr>
              <p:nvPr/>
            </p:nvSpPr>
            <p:spPr>
              <a:xfrm>
                <a:off x="7158116" y="3562582"/>
                <a:ext cx="354286" cy="378042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1F497D"/>
                  </a:solidFill>
                </a:endParaRPr>
              </a:p>
            </p:txBody>
          </p:sp>
          <p:cxnSp>
            <p:nvCxnSpPr>
              <p:cNvPr id="42" name="Straight Connector 101"/>
              <p:cNvCxnSpPr>
                <a:stCxn id="12" idx="0"/>
                <a:endCxn id="34" idx="3"/>
              </p:cNvCxnSpPr>
              <p:nvPr/>
            </p:nvCxnSpPr>
            <p:spPr>
              <a:xfrm flipH="1" flipV="1">
                <a:off x="4948911" y="1937818"/>
                <a:ext cx="236673" cy="629604"/>
              </a:xfrm>
              <a:prstGeom prst="line">
                <a:avLst/>
              </a:prstGeom>
              <a:ln w="254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102"/>
              <p:cNvCxnSpPr>
                <a:stCxn id="14" idx="1"/>
                <a:endCxn id="34" idx="5"/>
              </p:cNvCxnSpPr>
              <p:nvPr/>
            </p:nvCxnSpPr>
            <p:spPr>
              <a:xfrm flipH="1" flipV="1">
                <a:off x="5585226" y="1937817"/>
                <a:ext cx="418904" cy="270802"/>
              </a:xfrm>
              <a:prstGeom prst="line">
                <a:avLst/>
              </a:prstGeom>
              <a:ln w="254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103"/>
              <p:cNvCxnSpPr>
                <a:stCxn id="13" idx="4"/>
                <a:endCxn id="35" idx="0"/>
              </p:cNvCxnSpPr>
              <p:nvPr/>
            </p:nvCxnSpPr>
            <p:spPr>
              <a:xfrm flipH="1">
                <a:off x="7247269" y="3940624"/>
                <a:ext cx="87990" cy="510462"/>
              </a:xfrm>
              <a:prstGeom prst="line">
                <a:avLst/>
              </a:prstGeom>
              <a:ln w="254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104"/>
              <p:cNvCxnSpPr>
                <a:stCxn id="14" idx="5"/>
                <a:endCxn id="13" idx="0"/>
              </p:cNvCxnSpPr>
              <p:nvPr/>
            </p:nvCxnSpPr>
            <p:spPr>
              <a:xfrm>
                <a:off x="6254648" y="2475935"/>
                <a:ext cx="1080611" cy="1086647"/>
              </a:xfrm>
              <a:prstGeom prst="line">
                <a:avLst/>
              </a:prstGeom>
              <a:ln w="254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122"/>
              <p:cNvCxnSpPr>
                <a:stCxn id="12" idx="0"/>
                <a:endCxn id="14" idx="1"/>
              </p:cNvCxnSpPr>
              <p:nvPr/>
            </p:nvCxnSpPr>
            <p:spPr>
              <a:xfrm flipV="1">
                <a:off x="5185583" y="2208619"/>
                <a:ext cx="818547" cy="358802"/>
              </a:xfrm>
              <a:prstGeom prst="line">
                <a:avLst/>
              </a:prstGeom>
              <a:ln w="254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1" name="Gruppieren 70"/>
          <p:cNvGrpSpPr/>
          <p:nvPr/>
        </p:nvGrpSpPr>
        <p:grpSpPr>
          <a:xfrm>
            <a:off x="107503" y="2961525"/>
            <a:ext cx="3096222" cy="2370292"/>
            <a:chOff x="107503" y="2961525"/>
            <a:chExt cx="3096222" cy="2370292"/>
          </a:xfrm>
        </p:grpSpPr>
        <p:sp>
          <p:nvSpPr>
            <p:cNvPr id="65" name="TextBox 124"/>
            <p:cNvSpPr txBox="1"/>
            <p:nvPr/>
          </p:nvSpPr>
          <p:spPr>
            <a:xfrm>
              <a:off x="107503" y="3276377"/>
              <a:ext cx="3096222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2400" dirty="0">
                  <a:solidFill>
                    <a:srgbClr val="1F497D"/>
                  </a:solidFill>
                </a:rPr>
                <a:t>Community Repositories</a:t>
              </a:r>
            </a:p>
            <a:p>
              <a:r>
                <a:rPr lang="en-GB" dirty="0">
                  <a:solidFill>
                    <a:srgbClr val="1F497D"/>
                  </a:solidFill>
                </a:rPr>
                <a:t>(thematic data centres)</a:t>
              </a:r>
            </a:p>
          </p:txBody>
        </p:sp>
        <p:cxnSp>
          <p:nvCxnSpPr>
            <p:cNvPr id="68" name="Straight Arrow Connector 127"/>
            <p:cNvCxnSpPr>
              <a:endCxn id="18" idx="3"/>
            </p:cNvCxnSpPr>
            <p:nvPr/>
          </p:nvCxnSpPr>
          <p:spPr>
            <a:xfrm flipV="1">
              <a:off x="1247936" y="2961525"/>
              <a:ext cx="347771" cy="314852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128"/>
            <p:cNvCxnSpPr>
              <a:endCxn id="16" idx="0"/>
            </p:cNvCxnSpPr>
            <p:nvPr/>
          </p:nvCxnSpPr>
          <p:spPr>
            <a:xfrm>
              <a:off x="1247936" y="3939353"/>
              <a:ext cx="292699" cy="139246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ieren 57"/>
          <p:cNvGrpSpPr/>
          <p:nvPr/>
        </p:nvGrpSpPr>
        <p:grpSpPr>
          <a:xfrm>
            <a:off x="269171" y="5130069"/>
            <a:ext cx="2508598" cy="1463734"/>
            <a:chOff x="269171" y="5130069"/>
            <a:chExt cx="2508598" cy="1463734"/>
          </a:xfrm>
        </p:grpSpPr>
        <p:sp>
          <p:nvSpPr>
            <p:cNvPr id="15" name="Oval 74"/>
            <p:cNvSpPr>
              <a:spLocks noChangeAspect="1"/>
            </p:cNvSpPr>
            <p:nvPr/>
          </p:nvSpPr>
          <p:spPr>
            <a:xfrm>
              <a:off x="2423483" y="5762735"/>
              <a:ext cx="354286" cy="37804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1F497D"/>
                </a:solidFill>
              </a:endParaRPr>
            </a:p>
          </p:txBody>
        </p:sp>
        <p:sp>
          <p:nvSpPr>
            <p:cNvPr id="16" name="Oval 75"/>
            <p:cNvSpPr>
              <a:spLocks noChangeAspect="1"/>
            </p:cNvSpPr>
            <p:nvPr/>
          </p:nvSpPr>
          <p:spPr>
            <a:xfrm>
              <a:off x="1232780" y="5331817"/>
              <a:ext cx="615710" cy="656995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1F497D"/>
                </a:solidFill>
              </a:endParaRPr>
            </a:p>
          </p:txBody>
        </p:sp>
        <p:cxnSp>
          <p:nvCxnSpPr>
            <p:cNvPr id="57" name="Straight Connector 116"/>
            <p:cNvCxnSpPr>
              <a:stCxn id="16" idx="7"/>
              <a:endCxn id="9" idx="3"/>
            </p:cNvCxnSpPr>
            <p:nvPr/>
          </p:nvCxnSpPr>
          <p:spPr>
            <a:xfrm flipV="1">
              <a:off x="1758321" y="5130069"/>
              <a:ext cx="359146" cy="297963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118"/>
            <p:cNvCxnSpPr>
              <a:stCxn id="15" idx="2"/>
              <a:endCxn id="16" idx="5"/>
            </p:cNvCxnSpPr>
            <p:nvPr/>
          </p:nvCxnSpPr>
          <p:spPr>
            <a:xfrm flipH="1" flipV="1">
              <a:off x="1758321" y="5892597"/>
              <a:ext cx="665162" cy="59159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Oval 74"/>
            <p:cNvSpPr>
              <a:spLocks noChangeAspect="1"/>
            </p:cNvSpPr>
            <p:nvPr/>
          </p:nvSpPr>
          <p:spPr>
            <a:xfrm>
              <a:off x="1343647" y="6215761"/>
              <a:ext cx="354286" cy="37804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1F497D"/>
                </a:solidFill>
              </a:endParaRPr>
            </a:p>
          </p:txBody>
        </p:sp>
        <p:cxnSp>
          <p:nvCxnSpPr>
            <p:cNvPr id="174" name="Straight Connector 118"/>
            <p:cNvCxnSpPr>
              <a:stCxn id="173" idx="0"/>
              <a:endCxn id="16" idx="4"/>
            </p:cNvCxnSpPr>
            <p:nvPr/>
          </p:nvCxnSpPr>
          <p:spPr>
            <a:xfrm flipV="1">
              <a:off x="1520790" y="5988812"/>
              <a:ext cx="19845" cy="226949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Oval 74"/>
            <p:cNvSpPr>
              <a:spLocks noChangeAspect="1"/>
            </p:cNvSpPr>
            <p:nvPr/>
          </p:nvSpPr>
          <p:spPr>
            <a:xfrm>
              <a:off x="269171" y="5683270"/>
              <a:ext cx="354286" cy="37804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1F497D"/>
                </a:solidFill>
              </a:endParaRPr>
            </a:p>
          </p:txBody>
        </p:sp>
        <p:cxnSp>
          <p:nvCxnSpPr>
            <p:cNvPr id="182" name="Straight Connector 118"/>
            <p:cNvCxnSpPr>
              <a:stCxn id="16" idx="2"/>
              <a:endCxn id="181" idx="7"/>
            </p:cNvCxnSpPr>
            <p:nvPr/>
          </p:nvCxnSpPr>
          <p:spPr>
            <a:xfrm flipH="1">
              <a:off x="571573" y="5660315"/>
              <a:ext cx="661207" cy="78318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uppieren 72"/>
          <p:cNvGrpSpPr/>
          <p:nvPr/>
        </p:nvGrpSpPr>
        <p:grpSpPr>
          <a:xfrm>
            <a:off x="5717011" y="1174575"/>
            <a:ext cx="3369522" cy="3417133"/>
            <a:chOff x="5717011" y="1174575"/>
            <a:chExt cx="3369522" cy="3417133"/>
          </a:xfrm>
        </p:grpSpPr>
        <p:cxnSp>
          <p:nvCxnSpPr>
            <p:cNvPr id="66" name="Straight Arrow Connector 125"/>
            <p:cNvCxnSpPr>
              <a:stCxn id="64" idx="0"/>
              <a:endCxn id="34" idx="6"/>
            </p:cNvCxnSpPr>
            <p:nvPr/>
          </p:nvCxnSpPr>
          <p:spPr>
            <a:xfrm flipH="1">
              <a:off x="5717011" y="1174575"/>
              <a:ext cx="2042152" cy="423751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126"/>
            <p:cNvCxnSpPr>
              <a:stCxn id="64" idx="2"/>
              <a:endCxn id="35" idx="7"/>
            </p:cNvCxnSpPr>
            <p:nvPr/>
          </p:nvCxnSpPr>
          <p:spPr>
            <a:xfrm flipH="1">
              <a:off x="7565427" y="2564904"/>
              <a:ext cx="193736" cy="202680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123"/>
            <p:cNvSpPr txBox="1"/>
            <p:nvPr/>
          </p:nvSpPr>
          <p:spPr>
            <a:xfrm>
              <a:off x="6431792" y="1174575"/>
              <a:ext cx="2654741" cy="139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2400" dirty="0">
                  <a:solidFill>
                    <a:srgbClr val="1F497D"/>
                  </a:solidFill>
                </a:rPr>
                <a:t>EUDAT generic data service provider </a:t>
              </a:r>
              <a:r>
                <a:rPr lang="en-GB" sz="2000" dirty="0">
                  <a:solidFill>
                    <a:srgbClr val="1F497D"/>
                  </a:solidFill>
                </a:rPr>
                <a:t>storage, workflows, processing, archive</a:t>
              </a:r>
            </a:p>
          </p:txBody>
        </p:sp>
      </p:grpSp>
      <p:sp>
        <p:nvSpPr>
          <p:cNvPr id="100" name="Titel 1"/>
          <p:cNvSpPr txBox="1">
            <a:spLocks/>
          </p:cNvSpPr>
          <p:nvPr/>
        </p:nvSpPr>
        <p:spPr>
          <a:xfrm>
            <a:off x="1371600" y="274638"/>
            <a:ext cx="7315200" cy="79216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solidFill>
                  <a:prstClr val="black"/>
                </a:solidFill>
              </a:rPr>
              <a:t>Collaborative Data Infrastructure (CDI) </a:t>
            </a:r>
          </a:p>
          <a:p>
            <a:endParaRPr lang="en-GB" sz="3200" dirty="0">
              <a:solidFill>
                <a:prstClr val="black"/>
              </a:solidFill>
            </a:endParaRPr>
          </a:p>
        </p:txBody>
      </p:sp>
      <p:sp>
        <p:nvSpPr>
          <p:cNvPr id="80" name="Content Placeholder 2"/>
          <p:cNvSpPr txBox="1">
            <a:spLocks/>
          </p:cNvSpPr>
          <p:nvPr/>
        </p:nvSpPr>
        <p:spPr>
          <a:xfrm>
            <a:off x="35496" y="908721"/>
            <a:ext cx="5150087" cy="5760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384"/>
              </a:spcBef>
              <a:buNone/>
            </a:pPr>
            <a:r>
              <a:rPr lang="en-GB" sz="2000" dirty="0" smtClean="0"/>
              <a:t>Collaboration of </a:t>
            </a:r>
          </a:p>
          <a:p>
            <a:pPr marL="0" indent="0">
              <a:lnSpc>
                <a:spcPct val="80000"/>
              </a:lnSpc>
              <a:spcBef>
                <a:spcPts val="384"/>
              </a:spcBef>
              <a:buNone/>
            </a:pPr>
            <a:r>
              <a:rPr lang="en-GB" sz="2000" b="1" dirty="0" smtClean="0">
                <a:solidFill>
                  <a:srgbClr val="FF0000"/>
                </a:solidFill>
              </a:rPr>
              <a:t>Thematic</a:t>
            </a:r>
            <a:r>
              <a:rPr lang="en-GB" sz="2000" b="1" dirty="0" smtClean="0"/>
              <a:t> </a:t>
            </a:r>
            <a:r>
              <a:rPr lang="en-GB" sz="2000" dirty="0" smtClean="0"/>
              <a:t>and</a:t>
            </a:r>
            <a:r>
              <a:rPr lang="en-GB" sz="2000" b="1" dirty="0" smtClean="0"/>
              <a:t> </a:t>
            </a:r>
            <a:r>
              <a:rPr lang="en-GB" sz="2000" b="1" dirty="0" smtClean="0">
                <a:solidFill>
                  <a:schemeClr val="tx2"/>
                </a:solidFill>
              </a:rPr>
              <a:t>Generic</a:t>
            </a:r>
            <a:r>
              <a:rPr lang="en-GB" sz="2000" b="1" dirty="0" smtClean="0"/>
              <a:t> Service Providers</a:t>
            </a:r>
            <a:endParaRPr lang="en-GB" sz="1600" dirty="0" smtClean="0"/>
          </a:p>
        </p:txBody>
      </p:sp>
      <p:sp>
        <p:nvSpPr>
          <p:cNvPr id="81" name="Content Placeholder 2"/>
          <p:cNvSpPr txBox="1">
            <a:spLocks/>
          </p:cNvSpPr>
          <p:nvPr/>
        </p:nvSpPr>
        <p:spPr>
          <a:xfrm>
            <a:off x="1043608" y="6444910"/>
            <a:ext cx="8136904" cy="3684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384"/>
              </a:spcBef>
              <a:buNone/>
            </a:pPr>
            <a:r>
              <a:rPr lang="en-GB" sz="2000" dirty="0" smtClean="0"/>
              <a:t>Based on a </a:t>
            </a:r>
            <a:r>
              <a:rPr lang="en-GB" sz="2000" b="1" dirty="0" smtClean="0"/>
              <a:t>Partnership Agreement </a:t>
            </a:r>
            <a:r>
              <a:rPr lang="en-GB" sz="2000" dirty="0" smtClean="0"/>
              <a:t>specifying OLAs (and SLAs)</a:t>
            </a:r>
            <a:endParaRPr lang="en-GB" sz="1500" dirty="0" smtClean="0"/>
          </a:p>
        </p:txBody>
      </p:sp>
    </p:spTree>
    <p:extLst>
      <p:ext uri="{BB962C8B-B14F-4D97-AF65-F5344CB8AC3E}">
        <p14:creationId xmlns:p14="http://schemas.microsoft.com/office/powerpoint/2010/main" val="292579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B2 Service Suite</a:t>
            </a:r>
            <a:endParaRPr lang="en-US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7" y="1034931"/>
            <a:ext cx="4913765" cy="454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055883"/>
            <a:ext cx="3398296" cy="52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7596" y="1631713"/>
            <a:ext cx="3397055" cy="526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597" y="2204864"/>
            <a:ext cx="3397055" cy="527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C:\Users\lbermude\Documents\Laura\eudat\conference\3rd-conference\poster-services\b2stage\presentacion\B2STAGE_payof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098" y="2805117"/>
            <a:ext cx="3397055" cy="52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3405370"/>
            <a:ext cx="3398297" cy="52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 descr="C:\Users\jkr\projects\eudat\logos\B2ACCES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5317770"/>
            <a:ext cx="3398297" cy="52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eck 12"/>
          <p:cNvSpPr/>
          <p:nvPr/>
        </p:nvSpPr>
        <p:spPr>
          <a:xfrm>
            <a:off x="4572000" y="2307770"/>
            <a:ext cx="838200" cy="1265245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hteck 15"/>
          <p:cNvSpPr/>
          <p:nvPr/>
        </p:nvSpPr>
        <p:spPr>
          <a:xfrm>
            <a:off x="5516713" y="2289515"/>
            <a:ext cx="818773" cy="129614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hteck 16"/>
          <p:cNvSpPr/>
          <p:nvPr/>
        </p:nvSpPr>
        <p:spPr>
          <a:xfrm>
            <a:off x="6461426" y="2302158"/>
            <a:ext cx="788460" cy="1268356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hteck 17"/>
          <p:cNvSpPr/>
          <p:nvPr/>
        </p:nvSpPr>
        <p:spPr>
          <a:xfrm>
            <a:off x="7380312" y="2305673"/>
            <a:ext cx="794859" cy="1264841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hteck 18"/>
          <p:cNvSpPr/>
          <p:nvPr/>
        </p:nvSpPr>
        <p:spPr>
          <a:xfrm>
            <a:off x="3940256" y="3875315"/>
            <a:ext cx="4822744" cy="402772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hteck 19"/>
          <p:cNvSpPr/>
          <p:nvPr/>
        </p:nvSpPr>
        <p:spPr>
          <a:xfrm>
            <a:off x="3955077" y="1693549"/>
            <a:ext cx="4822744" cy="464608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eck 20"/>
          <p:cNvSpPr/>
          <p:nvPr/>
        </p:nvSpPr>
        <p:spPr>
          <a:xfrm>
            <a:off x="3953941" y="1066800"/>
            <a:ext cx="4822744" cy="533400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38841" y="4547737"/>
            <a:ext cx="3397055" cy="82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93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1908627"/>
              </p:ext>
            </p:extLst>
          </p:nvPr>
        </p:nvGraphicFramePr>
        <p:xfrm>
          <a:off x="179512" y="980728"/>
          <a:ext cx="8775823" cy="3862660"/>
        </p:xfrm>
        <a:graphic>
          <a:graphicData uri="http://schemas.openxmlformats.org/drawingml/2006/table">
            <a:tbl>
              <a:tblPr>
                <a:effectLst>
                  <a:outerShdw blurRad="50800" dist="50800" dir="5400000" algn="ctr" rotWithShape="0">
                    <a:schemeClr val="tx2">
                      <a:lumMod val="20000"/>
                      <a:lumOff val="80000"/>
                    </a:schemeClr>
                  </a:outerShdw>
                </a:effectLst>
                <a:tableStyleId>{2D5ABB26-0587-4C30-8999-92F81FD0307C}</a:tableStyleId>
              </a:tblPr>
              <a:tblGrid>
                <a:gridCol w="1277663"/>
                <a:gridCol w="3042817"/>
                <a:gridCol w="864096"/>
                <a:gridCol w="516452"/>
                <a:gridCol w="1098141"/>
                <a:gridCol w="1107044"/>
                <a:gridCol w="869610"/>
              </a:tblGrid>
              <a:tr h="4566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Service</a:t>
                      </a:r>
                      <a:endParaRPr lang="en-US" sz="1400" b="1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Function</a:t>
                      </a:r>
                      <a:endParaRPr lang="en-US" sz="1400" b="1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Version</a:t>
                      </a:r>
                      <a:endParaRPr lang="en-US" sz="1400" b="1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TRL</a:t>
                      </a:r>
                      <a:endParaRPr lang="en-US" sz="1400" b="1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Individual Researcher</a:t>
                      </a:r>
                      <a:endParaRPr lang="en-US" sz="1400" b="1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Community </a:t>
                      </a:r>
                      <a:r>
                        <a:rPr lang="en-US" sz="1400" b="1" dirty="0">
                          <a:effectLst/>
                        </a:rPr>
                        <a:t>Manager</a:t>
                      </a:r>
                      <a:endParaRPr lang="en-US" sz="1400" b="1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Service Provider</a:t>
                      </a:r>
                      <a:endParaRPr lang="en-US" sz="1400" b="1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57344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b="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b="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b="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b="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b="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53687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Data Discovery</a:t>
                      </a:r>
                      <a:endParaRPr lang="en-US" sz="2000" b="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 </a:t>
                      </a:r>
                      <a:endParaRPr lang="en-US" sz="2000" b="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 </a:t>
                      </a:r>
                      <a:endParaRPr lang="en-US" sz="2000" b="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 </a:t>
                      </a:r>
                      <a:endParaRPr lang="en-US" sz="2000" b="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 </a:t>
                      </a:r>
                      <a:endParaRPr lang="en-US" sz="2000" b="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491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B2FIND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Multi-</a:t>
                      </a:r>
                      <a:r>
                        <a:rPr lang="it-IT" sz="1400" dirty="0" err="1" smtClean="0">
                          <a:effectLst/>
                        </a:rPr>
                        <a:t>disciplinary</a:t>
                      </a:r>
                      <a:r>
                        <a:rPr lang="it-IT" sz="1400" dirty="0" smtClean="0">
                          <a:effectLst/>
                        </a:rPr>
                        <a:t>  </a:t>
                      </a:r>
                      <a:r>
                        <a:rPr lang="it-IT" sz="1400" dirty="0">
                          <a:effectLst/>
                        </a:rPr>
                        <a:t>joint MD </a:t>
                      </a:r>
                      <a:r>
                        <a:rPr lang="it-IT" sz="1400" dirty="0" err="1">
                          <a:effectLst/>
                        </a:rPr>
                        <a:t>catalogue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</a:rPr>
                        <a:t>8</a:t>
                      </a:r>
                      <a:endParaRPr lang="en-GB" sz="14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✓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✓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9105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9105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Data Hosting, Registration &amp; Management &amp; Sharing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b="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491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B2DROP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Cloud storage, sync &amp; exchange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 </a:t>
                      </a:r>
                      <a:endParaRPr lang="en-US" sz="1400" b="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</a:rPr>
                        <a:t>8</a:t>
                      </a:r>
                      <a:endParaRPr lang="en-GB" sz="14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✓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✓</a:t>
                      </a: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✓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91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B2SAFE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Policy-driven data management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3.11</a:t>
                      </a:r>
                      <a:endParaRPr lang="en-US" sz="1400" b="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</a:rPr>
                        <a:t>8</a:t>
                      </a:r>
                      <a:endParaRPr lang="en-GB" sz="14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✓</a:t>
                      </a: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✓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91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B2SHARE 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Repository for sharable </a:t>
                      </a:r>
                      <a:r>
                        <a:rPr lang="en-US" sz="1400" dirty="0" smtClean="0">
                          <a:effectLst/>
                        </a:rPr>
                        <a:t>digital objects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1.7</a:t>
                      </a:r>
                      <a:endParaRPr lang="en-US" sz="1400" b="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</a:rPr>
                        <a:t>8</a:t>
                      </a:r>
                      <a:endParaRPr lang="en-GB" sz="14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✓</a:t>
                      </a: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✓</a:t>
                      </a: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✓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91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B2HANDLE</a:t>
                      </a:r>
                      <a:endParaRPr lang="en-US" sz="2000" dirty="0">
                        <a:solidFill>
                          <a:srgbClr val="0070C0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Policy-based prefix &amp; PID management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1.0.3</a:t>
                      </a:r>
                      <a:endParaRPr lang="en-US" sz="1400" b="0" dirty="0">
                        <a:solidFill>
                          <a:srgbClr val="00B050"/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</a:rPr>
                        <a:t>8</a:t>
                      </a:r>
                      <a:endParaRPr lang="en-GB" sz="14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✓</a:t>
                      </a:r>
                      <a:endParaRPr lang="en-US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✓</a:t>
                      </a:r>
                      <a:endParaRPr lang="en-US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9105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9105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Data Access, Interface &amp; Movement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b="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491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B2ACCESS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Federated multi-protocol </a:t>
                      </a:r>
                      <a:r>
                        <a:rPr lang="en-US" sz="1400" dirty="0" smtClean="0">
                          <a:effectLst/>
                        </a:rPr>
                        <a:t>AAI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0" dirty="0">
                        <a:solidFill>
                          <a:srgbClr val="00B050"/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8</a:t>
                      </a:r>
                      <a:endParaRPr lang="en-US" sz="1400" b="1" dirty="0">
                        <a:solidFill>
                          <a:srgbClr val="00B050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✓</a:t>
                      </a:r>
                      <a:endParaRPr lang="en-US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✓</a:t>
                      </a:r>
                      <a:endParaRPr lang="en-US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✓</a:t>
                      </a:r>
                      <a:endParaRPr lang="en-US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91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B2STAGE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Data staging service </a:t>
                      </a:r>
                      <a:r>
                        <a:rPr lang="en-US" sz="1400" dirty="0" smtClean="0">
                          <a:effectLst/>
                        </a:rPr>
                        <a:t> +</a:t>
                      </a:r>
                      <a:r>
                        <a:rPr lang="en-US" sz="1400" baseline="0" dirty="0" smtClean="0">
                          <a:effectLst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>Workspace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1.8.1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8</a:t>
                      </a:r>
                      <a:endParaRPr lang="en-US" sz="1400" b="1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✓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✓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✓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Titel 1"/>
          <p:cNvSpPr txBox="1">
            <a:spLocks/>
          </p:cNvSpPr>
          <p:nvPr/>
        </p:nvSpPr>
        <p:spPr>
          <a:xfrm>
            <a:off x="1115616" y="274638"/>
            <a:ext cx="8028384" cy="7921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A</a:t>
            </a:r>
            <a:r>
              <a:rPr lang="en-US" dirty="0" smtClean="0"/>
              <a:t>ctive EUDAT Service Catalog</a:t>
            </a:r>
            <a:endParaRPr lang="en-US" dirty="0"/>
          </a:p>
        </p:txBody>
      </p:sp>
      <p:sp>
        <p:nvSpPr>
          <p:cNvPr id="7" name="Inhaltsplatzhalter 1"/>
          <p:cNvSpPr txBox="1">
            <a:spLocks/>
          </p:cNvSpPr>
          <p:nvPr/>
        </p:nvSpPr>
        <p:spPr>
          <a:xfrm>
            <a:off x="251520" y="5301208"/>
            <a:ext cx="8784976" cy="11212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 smtClean="0"/>
              <a:t>New </a:t>
            </a:r>
            <a:r>
              <a:rPr lang="de-DE" sz="1600" dirty="0" err="1" smtClean="0"/>
              <a:t>releases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B2SHARE, B2SAFE, B2STAGE (HTTP Gateway) </a:t>
            </a:r>
            <a:r>
              <a:rPr lang="de-DE" sz="1600" dirty="0" err="1" smtClean="0"/>
              <a:t>available</a:t>
            </a:r>
            <a:r>
              <a:rPr lang="de-DE" sz="1600" dirty="0" smtClean="0"/>
              <a:t> </a:t>
            </a:r>
            <a:r>
              <a:rPr lang="de-DE" sz="1600" dirty="0" err="1" smtClean="0"/>
              <a:t>this</a:t>
            </a:r>
            <a:r>
              <a:rPr lang="de-DE" sz="1600" dirty="0" smtClean="0"/>
              <a:t> </a:t>
            </a:r>
            <a:r>
              <a:rPr lang="de-DE" sz="1600" dirty="0" err="1" smtClean="0"/>
              <a:t>year</a:t>
            </a:r>
            <a:endParaRPr lang="de-DE" sz="1600" dirty="0" smtClean="0"/>
          </a:p>
          <a:p>
            <a:r>
              <a:rPr lang="de-DE" sz="1600" dirty="0" smtClean="0"/>
              <a:t>New </a:t>
            </a:r>
            <a:r>
              <a:rPr lang="de-DE" sz="1600" dirty="0" err="1" smtClean="0"/>
              <a:t>services</a:t>
            </a:r>
            <a:r>
              <a:rPr lang="de-DE" sz="1600" dirty="0" smtClean="0"/>
              <a:t> Data Type, Annotation, </a:t>
            </a:r>
            <a:r>
              <a:rPr lang="de-DE" sz="1600" dirty="0" err="1" smtClean="0"/>
              <a:t>Metadata</a:t>
            </a:r>
            <a:r>
              <a:rPr lang="de-DE" sz="1600" dirty="0" smtClean="0"/>
              <a:t> Store </a:t>
            </a:r>
            <a:r>
              <a:rPr lang="de-DE" sz="1600" dirty="0" err="1" smtClean="0"/>
              <a:t>released</a:t>
            </a:r>
            <a:r>
              <a:rPr lang="de-DE" sz="1600" dirty="0" smtClean="0"/>
              <a:t> </a:t>
            </a:r>
            <a:r>
              <a:rPr lang="de-DE" sz="1600" dirty="0" err="1" smtClean="0"/>
              <a:t>within</a:t>
            </a:r>
            <a:r>
              <a:rPr lang="de-DE" sz="1600" dirty="0" smtClean="0"/>
              <a:t> </a:t>
            </a:r>
            <a:r>
              <a:rPr lang="de-DE" sz="1600" dirty="0" err="1" smtClean="0"/>
              <a:t>next</a:t>
            </a:r>
            <a:r>
              <a:rPr lang="de-DE" sz="1600" dirty="0" smtClean="0"/>
              <a:t> 6 </a:t>
            </a:r>
            <a:r>
              <a:rPr lang="de-DE" sz="1600" dirty="0" err="1" smtClean="0"/>
              <a:t>months</a:t>
            </a:r>
            <a:endParaRPr lang="de-DE" sz="1600" dirty="0" smtClean="0"/>
          </a:p>
          <a:p>
            <a:r>
              <a:rPr lang="de-DE" sz="1600" dirty="0"/>
              <a:t>Single </a:t>
            </a:r>
            <a:r>
              <a:rPr lang="de-DE" sz="1600" dirty="0" err="1"/>
              <a:t>and</a:t>
            </a:r>
            <a:r>
              <a:rPr lang="de-DE" sz="1600" dirty="0"/>
              <a:t> multiple </a:t>
            </a:r>
            <a:r>
              <a:rPr lang="de-DE" sz="1600" dirty="0" err="1"/>
              <a:t>services</a:t>
            </a:r>
            <a:r>
              <a:rPr lang="de-DE" sz="1600" dirty="0"/>
              <a:t> </a:t>
            </a:r>
            <a:r>
              <a:rPr lang="de-DE" sz="1600" dirty="0" err="1"/>
              <a:t>instances</a:t>
            </a:r>
            <a:endParaRPr lang="de-DE" sz="1600" dirty="0" smtClean="0"/>
          </a:p>
          <a:p>
            <a:r>
              <a:rPr lang="de-DE" sz="1600" dirty="0" smtClean="0"/>
              <a:t>Services </a:t>
            </a:r>
            <a:r>
              <a:rPr lang="de-DE" sz="1600" dirty="0" err="1" smtClean="0"/>
              <a:t>can</a:t>
            </a:r>
            <a:r>
              <a:rPr lang="de-DE" sz="1600" dirty="0" smtClean="0"/>
              <a:t> </a:t>
            </a:r>
            <a:r>
              <a:rPr lang="de-DE" sz="1600" dirty="0" err="1" smtClean="0"/>
              <a:t>comprise</a:t>
            </a:r>
            <a:r>
              <a:rPr lang="de-DE" sz="1600" dirty="0" smtClean="0"/>
              <a:t> multiple </a:t>
            </a:r>
            <a:r>
              <a:rPr lang="de-DE" sz="1600" dirty="0" err="1" smtClean="0"/>
              <a:t>endpoints</a:t>
            </a:r>
            <a:endParaRPr lang="de-DE" sz="1600" dirty="0" smtClean="0"/>
          </a:p>
          <a:p>
            <a:endParaRPr lang="de-DE" sz="1600" dirty="0" smtClean="0"/>
          </a:p>
          <a:p>
            <a:endParaRPr lang="de-DE" sz="1600" dirty="0" smtClean="0"/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52605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kr\oc\eudat2020-t6.1.2\png\spmt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97338"/>
            <a:ext cx="9108504" cy="524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1295400" y="274638"/>
            <a:ext cx="73914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de-DE" b="0" dirty="0" smtClean="0">
                <a:latin typeface="+mn-lt"/>
              </a:rPr>
              <a:t>Breakdown </a:t>
            </a:r>
            <a:r>
              <a:rPr lang="de-DE" b="0" dirty="0" err="1" smtClean="0">
                <a:latin typeface="+mn-lt"/>
              </a:rPr>
              <a:t>of</a:t>
            </a:r>
            <a:r>
              <a:rPr lang="de-DE" b="0" dirty="0" smtClean="0">
                <a:latin typeface="+mn-lt"/>
              </a:rPr>
              <a:t> a </a:t>
            </a:r>
            <a:r>
              <a:rPr lang="de-DE" i="1" dirty="0" smtClean="0">
                <a:latin typeface="+mn-lt"/>
              </a:rPr>
              <a:t>Service</a:t>
            </a:r>
            <a:r>
              <a:rPr lang="de-DE" b="0" dirty="0" smtClean="0">
                <a:latin typeface="+mn-lt"/>
              </a:rPr>
              <a:t> </a:t>
            </a:r>
            <a:r>
              <a:rPr lang="de-DE" b="0" dirty="0" err="1" smtClean="0">
                <a:latin typeface="+mn-lt"/>
              </a:rPr>
              <a:t>into</a:t>
            </a:r>
            <a:r>
              <a:rPr lang="de-DE" b="0" dirty="0" smtClean="0">
                <a:latin typeface="+mn-lt"/>
              </a:rPr>
              <a:t> Service Components</a:t>
            </a:r>
            <a:endParaRPr lang="de-DE" i="1" dirty="0" smtClean="0">
              <a:latin typeface="+mn-lt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79512" y="1052736"/>
            <a:ext cx="8958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A </a:t>
            </a:r>
            <a:r>
              <a:rPr lang="de-DE" b="1" i="1" dirty="0" smtClean="0"/>
              <a:t>Service</a:t>
            </a:r>
            <a:r>
              <a:rPr lang="de-DE" dirty="0" smtClean="0"/>
              <a:t> </a:t>
            </a:r>
            <a:r>
              <a:rPr lang="de-DE" dirty="0" err="1" smtClean="0"/>
              <a:t>comprises</a:t>
            </a:r>
            <a:r>
              <a:rPr lang="de-DE" dirty="0" smtClean="0"/>
              <a:t> </a:t>
            </a:r>
            <a:r>
              <a:rPr lang="de-DE" dirty="0" err="1"/>
              <a:t>generally</a:t>
            </a:r>
            <a:r>
              <a:rPr lang="de-DE" dirty="0"/>
              <a:t> </a:t>
            </a:r>
            <a:r>
              <a:rPr lang="de-DE" b="1" i="1" dirty="0" smtClean="0"/>
              <a:t>Service Components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distributed</a:t>
            </a:r>
            <a:r>
              <a:rPr lang="de-DE" dirty="0" smtClean="0"/>
              <a:t> </a:t>
            </a:r>
            <a:r>
              <a:rPr lang="de-DE" dirty="0" err="1" smtClean="0"/>
              <a:t>across</a:t>
            </a:r>
            <a:r>
              <a:rPr lang="de-DE" dirty="0" smtClean="0"/>
              <a:t> </a:t>
            </a:r>
            <a:r>
              <a:rPr lang="de-DE" dirty="0" err="1" smtClean="0"/>
              <a:t>several</a:t>
            </a:r>
            <a:r>
              <a:rPr lang="de-DE" dirty="0" smtClean="0"/>
              <a:t> </a:t>
            </a:r>
            <a:r>
              <a:rPr lang="de-DE" dirty="0" err="1" smtClean="0"/>
              <a:t>sites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504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UDATServicesPPT_Template_fin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tion1">
  <a:themeElements>
    <a:clrScheme name="Eudat-Color">
      <a:dk1>
        <a:srgbClr val="515151"/>
      </a:dk1>
      <a:lt1>
        <a:sysClr val="window" lastClr="FFFFFF"/>
      </a:lt1>
      <a:dk2>
        <a:srgbClr val="1F497D"/>
      </a:dk2>
      <a:lt2>
        <a:srgbClr val="EEECE1"/>
      </a:lt2>
      <a:accent1>
        <a:srgbClr val="1B216E"/>
      </a:accent1>
      <a:accent2>
        <a:srgbClr val="B01813"/>
      </a:accent2>
      <a:accent3>
        <a:srgbClr val="DF3A10"/>
      </a:accent3>
      <a:accent4>
        <a:srgbClr val="F39605"/>
      </a:accent4>
      <a:accent5>
        <a:srgbClr val="FBBE09"/>
      </a:accent5>
      <a:accent6>
        <a:srgbClr val="FFF3E6"/>
      </a:accent6>
      <a:hlink>
        <a:srgbClr val="B11913"/>
      </a:hlink>
      <a:folHlink>
        <a:srgbClr val="DF3B13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RDA">
  <a:themeElements>
    <a:clrScheme name="Custom 2">
      <a:dk1>
        <a:srgbClr val="37424A"/>
      </a:dk1>
      <a:lt1>
        <a:srgbClr val="FFFFFF"/>
      </a:lt1>
      <a:dk2>
        <a:srgbClr val="FFFFFF"/>
      </a:dk2>
      <a:lt2>
        <a:srgbClr val="FFFFFF"/>
      </a:lt2>
      <a:accent1>
        <a:srgbClr val="69923A"/>
      </a:accent1>
      <a:accent2>
        <a:srgbClr val="969696"/>
      </a:accent2>
      <a:accent3>
        <a:srgbClr val="FFFFFF"/>
      </a:accent3>
      <a:accent4>
        <a:srgbClr val="212121"/>
      </a:accent4>
      <a:accent5>
        <a:srgbClr val="93B1CC"/>
      </a:accent5>
      <a:accent6>
        <a:srgbClr val="878787"/>
      </a:accent6>
      <a:hlink>
        <a:srgbClr val="69923A"/>
      </a:hlink>
      <a:folHlink>
        <a:srgbClr val="69923A"/>
      </a:folHlink>
    </a:clrScheme>
    <a:fontScheme name="Standard Content 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 Content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Content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Content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Content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Content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Content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Content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Content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Content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Content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Content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Content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Content Slide 13">
        <a:dk1>
          <a:srgbClr val="292929"/>
        </a:dk1>
        <a:lt1>
          <a:srgbClr val="FFFFFF"/>
        </a:lt1>
        <a:dk2>
          <a:srgbClr val="FFFFFF"/>
        </a:dk2>
        <a:lt2>
          <a:srgbClr val="FFFFFF"/>
        </a:lt2>
        <a:accent1>
          <a:srgbClr val="007F7B"/>
        </a:accent1>
        <a:accent2>
          <a:srgbClr val="969696"/>
        </a:accent2>
        <a:accent3>
          <a:srgbClr val="FFFFFF"/>
        </a:accent3>
        <a:accent4>
          <a:srgbClr val="212121"/>
        </a:accent4>
        <a:accent5>
          <a:srgbClr val="AAC0BF"/>
        </a:accent5>
        <a:accent6>
          <a:srgbClr val="878787"/>
        </a:accent6>
        <a:hlink>
          <a:srgbClr val="007F7B"/>
        </a:hlink>
        <a:folHlink>
          <a:srgbClr val="1C9D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EUDATServicesPPT_Template_final</Template>
  <TotalTime>0</TotalTime>
  <Words>1354</Words>
  <Application>Microsoft Office PowerPoint</Application>
  <PresentationFormat>Bildschirmpräsentation (4:3)</PresentationFormat>
  <Paragraphs>418</Paragraphs>
  <Slides>32</Slides>
  <Notes>7</Notes>
  <HiddenSlides>0</HiddenSlides>
  <MMClips>0</MMClips>
  <ScaleCrop>false</ScaleCrop>
  <HeadingPairs>
    <vt:vector size="4" baseType="variant">
      <vt:variant>
        <vt:lpstr>Design</vt:lpstr>
      </vt:variant>
      <vt:variant>
        <vt:i4>4</vt:i4>
      </vt:variant>
      <vt:variant>
        <vt:lpstr>Folientitel</vt:lpstr>
      </vt:variant>
      <vt:variant>
        <vt:i4>32</vt:i4>
      </vt:variant>
    </vt:vector>
  </HeadingPairs>
  <TitlesOfParts>
    <vt:vector size="36" baseType="lpstr">
      <vt:lpstr>EUDATServicesPPT_Template_final</vt:lpstr>
      <vt:lpstr>Presentation1</vt:lpstr>
      <vt:lpstr>RDA</vt:lpstr>
      <vt:lpstr>HDOfficeLightV0</vt:lpstr>
      <vt:lpstr>EUDAT Solutions for federated services management </vt:lpstr>
      <vt:lpstr>EUDAT</vt:lpstr>
      <vt:lpstr>HLEG 2010: Collaborative Data Infrastructure</vt:lpstr>
      <vt:lpstr>Community Driven</vt:lpstr>
      <vt:lpstr>Collaborating with other e-Infrastructures</vt:lpstr>
      <vt:lpstr>PowerPoint-Präsentation</vt:lpstr>
      <vt:lpstr>B2 Service Suite</vt:lpstr>
      <vt:lpstr>PowerPoint-Präsentation</vt:lpstr>
      <vt:lpstr>PowerPoint-Präsentation</vt:lpstr>
      <vt:lpstr>CDI Architecture</vt:lpstr>
      <vt:lpstr>PowerPoint-Präsentation</vt:lpstr>
      <vt:lpstr>EUDAT Federated Operations</vt:lpstr>
      <vt:lpstr>Data Project Life Cycle Management </vt:lpstr>
      <vt:lpstr>Data Project Enabling </vt:lpstr>
      <vt:lpstr>B2ACCESS: Authentication and Authorization</vt:lpstr>
      <vt:lpstr>PowerPoint-Präsentation</vt:lpstr>
      <vt:lpstr>Operational Services &amp; Tools</vt:lpstr>
      <vt:lpstr>CREG: Site &amp; service registry based on an              EUDAT instance of the GOCDB </vt:lpstr>
      <vt:lpstr>CREG: ServiceGroups used for modelling    the configuration per Data Project</vt:lpstr>
      <vt:lpstr>Sets of Service Components mapped to Projects </vt:lpstr>
      <vt:lpstr>Integrated Service &amp; Project Management</vt:lpstr>
      <vt:lpstr>DPMT Projects Overview</vt:lpstr>
      <vt:lpstr>SPMT: Service Portfolio Management Tool (UI)</vt:lpstr>
      <vt:lpstr>ARGO: A&amp;R Monitoring System Monitoring of A&amp;R per project</vt:lpstr>
      <vt:lpstr>ARGO: A&amp;R Monitoring System</vt:lpstr>
      <vt:lpstr>SVMON: Software Version Monitoring</vt:lpstr>
      <vt:lpstr>Software Version Monitoring Panel</vt:lpstr>
      <vt:lpstr>ACCT: Storage Usage Accounting</vt:lpstr>
      <vt:lpstr>ACCT: Architecture</vt:lpstr>
      <vt:lpstr>Acct</vt:lpstr>
      <vt:lpstr>Security</vt:lpstr>
      <vt:lpstr>Helpdesk and Support Team</vt:lpstr>
    </vt:vector>
  </TitlesOfParts>
  <Company>IPP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EUDAT – Open Data  Services for Research</dc:title>
  <dc:creator>Reetz, Johannes</dc:creator>
  <cp:lastModifiedBy>Reetz, Johannes</cp:lastModifiedBy>
  <cp:revision>319</cp:revision>
  <dcterms:created xsi:type="dcterms:W3CDTF">2015-05-08T09:33:01Z</dcterms:created>
  <dcterms:modified xsi:type="dcterms:W3CDTF">2016-09-28T10:56:09Z</dcterms:modified>
</cp:coreProperties>
</file>