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media/image15.jp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3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67" r:id="rId2"/>
    <p:sldMasterId id="2147483680" r:id="rId3"/>
  </p:sldMasterIdLst>
  <p:notesMasterIdLst>
    <p:notesMasterId r:id="rId38"/>
  </p:notesMasterIdLst>
  <p:handoutMasterIdLst>
    <p:handoutMasterId r:id="rId39"/>
  </p:handoutMasterIdLst>
  <p:sldIdLst>
    <p:sldId id="456" r:id="rId4"/>
    <p:sldId id="457" r:id="rId5"/>
    <p:sldId id="494" r:id="rId6"/>
    <p:sldId id="473" r:id="rId7"/>
    <p:sldId id="460" r:id="rId8"/>
    <p:sldId id="495" r:id="rId9"/>
    <p:sldId id="481" r:id="rId10"/>
    <p:sldId id="486" r:id="rId11"/>
    <p:sldId id="496" r:id="rId12"/>
    <p:sldId id="484" r:id="rId13"/>
    <p:sldId id="487" r:id="rId14"/>
    <p:sldId id="466" r:id="rId15"/>
    <p:sldId id="497" r:id="rId16"/>
    <p:sldId id="474" r:id="rId17"/>
    <p:sldId id="483" r:id="rId18"/>
    <p:sldId id="462" r:id="rId19"/>
    <p:sldId id="498" r:id="rId20"/>
    <p:sldId id="479" r:id="rId21"/>
    <p:sldId id="488" r:id="rId22"/>
    <p:sldId id="503" r:id="rId23"/>
    <p:sldId id="480" r:id="rId24"/>
    <p:sldId id="499" r:id="rId25"/>
    <p:sldId id="464" r:id="rId26"/>
    <p:sldId id="472" r:id="rId27"/>
    <p:sldId id="500" r:id="rId28"/>
    <p:sldId id="468" r:id="rId29"/>
    <p:sldId id="477" r:id="rId30"/>
    <p:sldId id="467" r:id="rId31"/>
    <p:sldId id="502" r:id="rId32"/>
    <p:sldId id="461" r:id="rId33"/>
    <p:sldId id="501" r:id="rId34"/>
    <p:sldId id="482" r:id="rId35"/>
    <p:sldId id="491" r:id="rId36"/>
    <p:sldId id="492" r:id="rId37"/>
  </p:sldIdLst>
  <p:sldSz cx="9144000" cy="6858000" type="screen4x3"/>
  <p:notesSz cx="9906000" cy="688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BBCC3"/>
    <a:srgbClr val="25408F"/>
    <a:srgbClr val="E5B7B5"/>
    <a:srgbClr val="FAF0F0"/>
    <a:srgbClr val="D5E3E3"/>
    <a:srgbClr val="66FFFF"/>
    <a:srgbClr val="C5D8A0"/>
    <a:srgbClr val="FF9933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1896" autoAdjust="0"/>
  </p:normalViewPr>
  <p:slideViewPr>
    <p:cSldViewPr>
      <p:cViewPr>
        <p:scale>
          <a:sx n="50" d="100"/>
          <a:sy n="50" d="100"/>
        </p:scale>
        <p:origin x="-480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264" y="-108"/>
      </p:cViewPr>
      <p:guideLst>
        <p:guide orient="horz" pos="2168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44680"/>
          </a:xfrm>
          <a:prstGeom prst="rect">
            <a:avLst/>
          </a:prstGeom>
        </p:spPr>
        <p:txBody>
          <a:bodyPr vert="horz" lIns="93068" tIns="46534" rIns="93068" bIns="4653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4680"/>
          </a:xfrm>
          <a:prstGeom prst="rect">
            <a:avLst/>
          </a:prstGeom>
        </p:spPr>
        <p:txBody>
          <a:bodyPr vert="horz" lIns="93068" tIns="46534" rIns="93068" bIns="46534" rtlCol="0"/>
          <a:lstStyle>
            <a:lvl1pPr algn="r">
              <a:defRPr sz="1200"/>
            </a:lvl1pPr>
          </a:lstStyle>
          <a:p>
            <a:fld id="{16EA0AED-29FD-4778-812F-DDC984A13F3B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37586"/>
            <a:ext cx="4292600" cy="344680"/>
          </a:xfrm>
          <a:prstGeom prst="rect">
            <a:avLst/>
          </a:prstGeom>
        </p:spPr>
        <p:txBody>
          <a:bodyPr vert="horz" lIns="93068" tIns="46534" rIns="93068" bIns="4653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1108" y="6537586"/>
            <a:ext cx="4292600" cy="344680"/>
          </a:xfrm>
          <a:prstGeom prst="rect">
            <a:avLst/>
          </a:prstGeom>
        </p:spPr>
        <p:txBody>
          <a:bodyPr vert="horz" lIns="93068" tIns="46534" rIns="93068" bIns="46534" rtlCol="0" anchor="b"/>
          <a:lstStyle>
            <a:lvl1pPr algn="r">
              <a:defRPr sz="1200"/>
            </a:lvl1pPr>
          </a:lstStyle>
          <a:p>
            <a:fld id="{B77B2BEB-6087-4FE7-8B04-F3757E0D6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4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44170"/>
          </a:xfrm>
          <a:prstGeom prst="rect">
            <a:avLst/>
          </a:prstGeom>
        </p:spPr>
        <p:txBody>
          <a:bodyPr vert="horz" lIns="93068" tIns="46534" rIns="93068" bIns="465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4170"/>
          </a:xfrm>
          <a:prstGeom prst="rect">
            <a:avLst/>
          </a:prstGeom>
        </p:spPr>
        <p:txBody>
          <a:bodyPr vert="horz" lIns="93068" tIns="46534" rIns="93068" bIns="46534" rtlCol="0"/>
          <a:lstStyle>
            <a:lvl1pPr algn="r">
              <a:defRPr sz="1200"/>
            </a:lvl1pPr>
          </a:lstStyle>
          <a:p>
            <a:fld id="{4A5757E8-BBA5-4017-A843-EB7DE70001A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68" tIns="46534" rIns="93068" bIns="46534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0600" y="3269616"/>
            <a:ext cx="7924800" cy="3097530"/>
          </a:xfrm>
          <a:prstGeom prst="rect">
            <a:avLst/>
          </a:prstGeom>
        </p:spPr>
        <p:txBody>
          <a:bodyPr vert="horz" lIns="93068" tIns="46534" rIns="93068" bIns="4653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38034"/>
            <a:ext cx="4292600" cy="344170"/>
          </a:xfrm>
          <a:prstGeom prst="rect">
            <a:avLst/>
          </a:prstGeom>
        </p:spPr>
        <p:txBody>
          <a:bodyPr vert="horz" lIns="93068" tIns="46534" rIns="93068" bIns="465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11108" y="6538034"/>
            <a:ext cx="4292600" cy="344170"/>
          </a:xfrm>
          <a:prstGeom prst="rect">
            <a:avLst/>
          </a:prstGeom>
        </p:spPr>
        <p:txBody>
          <a:bodyPr vert="horz" lIns="93068" tIns="46534" rIns="93068" bIns="46534" rtlCol="0" anchor="b"/>
          <a:lstStyle>
            <a:lvl1pPr algn="r">
              <a:defRPr sz="1200"/>
            </a:lvl1pPr>
          </a:lstStyle>
          <a:p>
            <a:fld id="{1D17F8AD-33BB-4EDC-B921-541CE899FC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E46B-79AD-4D8F-AB59-B49167B039B1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+ </a:t>
            </a:r>
            <a:r>
              <a:rPr lang="de-DE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facets</a:t>
            </a:r>
            <a:r>
              <a:rPr lang="de-DE" baseline="0" dirty="0" smtClean="0"/>
              <a:t> 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49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!! </a:t>
            </a:r>
            <a:r>
              <a:rPr lang="de-DE" dirty="0" err="1" smtClean="0"/>
              <a:t>Renew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r>
              <a:rPr lang="de-DE" dirty="0" err="1" smtClean="0"/>
              <a:t>display</a:t>
            </a:r>
            <a:r>
              <a:rPr lang="de-DE" dirty="0" smtClean="0"/>
              <a:t> : </a:t>
            </a:r>
            <a:r>
              <a:rPr lang="de-DE" dirty="0" err="1" smtClean="0"/>
              <a:t>correct</a:t>
            </a:r>
            <a:r>
              <a:rPr lang="de-DE" dirty="0" smtClean="0"/>
              <a:t> DOI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http://...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Noch mehr zu CKAN 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2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510-4FA9-482C-96DF-CB7BA1CF413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28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0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8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510-4FA9-482C-96DF-CB7BA1CF413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28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18" Type="http://schemas.openxmlformats.org/officeDocument/2006/relationships/image" Target="../media/image30.jpeg"/><Relationship Id="rId26" Type="http://schemas.openxmlformats.org/officeDocument/2006/relationships/image" Target="../media/image38.gif"/><Relationship Id="rId3" Type="http://schemas.openxmlformats.org/officeDocument/2006/relationships/image" Target="../media/image15.jp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jpeg"/><Relationship Id="rId33" Type="http://schemas.openxmlformats.org/officeDocument/2006/relationships/image" Target="../media/image45.jpeg"/><Relationship Id="rId38" Type="http://schemas.openxmlformats.org/officeDocument/2006/relationships/image" Target="../media/image50.gif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29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Relationship Id="rId27" Type="http://schemas.openxmlformats.org/officeDocument/2006/relationships/image" Target="../media/image39.jpeg"/><Relationship Id="rId30" Type="http://schemas.openxmlformats.org/officeDocument/2006/relationships/image" Target="../media/image42.gif"/><Relationship Id="rId35" Type="http://schemas.openxmlformats.org/officeDocument/2006/relationships/image" Target="../media/image4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40.png"/><Relationship Id="rId18" Type="http://schemas.openxmlformats.org/officeDocument/2006/relationships/image" Target="../media/image16.png"/><Relationship Id="rId26" Type="http://schemas.openxmlformats.org/officeDocument/2006/relationships/image" Target="../media/image27.jpeg"/><Relationship Id="rId3" Type="http://schemas.openxmlformats.org/officeDocument/2006/relationships/image" Target="../media/image52.png"/><Relationship Id="rId21" Type="http://schemas.openxmlformats.org/officeDocument/2006/relationships/image" Target="../media/image53.png"/><Relationship Id="rId34" Type="http://schemas.openxmlformats.org/officeDocument/2006/relationships/image" Target="../media/image56.png"/><Relationship Id="rId7" Type="http://schemas.openxmlformats.org/officeDocument/2006/relationships/image" Target="../media/image28.png"/><Relationship Id="rId12" Type="http://schemas.openxmlformats.org/officeDocument/2006/relationships/image" Target="../media/image38.gif"/><Relationship Id="rId17" Type="http://schemas.openxmlformats.org/officeDocument/2006/relationships/image" Target="../media/image46.png"/><Relationship Id="rId25" Type="http://schemas.openxmlformats.org/officeDocument/2006/relationships/image" Target="../media/image26.jpeg"/><Relationship Id="rId33" Type="http://schemas.openxmlformats.org/officeDocument/2006/relationships/image" Target="../media/image42.gif"/><Relationship Id="rId2" Type="http://schemas.openxmlformats.org/officeDocument/2006/relationships/image" Target="../media/image4.png"/><Relationship Id="rId16" Type="http://schemas.openxmlformats.org/officeDocument/2006/relationships/image" Target="../media/image45.jpeg"/><Relationship Id="rId20" Type="http://schemas.openxmlformats.org/officeDocument/2006/relationships/image" Target="../media/image18.jpg"/><Relationship Id="rId29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jpeg"/><Relationship Id="rId11" Type="http://schemas.openxmlformats.org/officeDocument/2006/relationships/image" Target="../media/image37.jpeg"/><Relationship Id="rId24" Type="http://schemas.openxmlformats.org/officeDocument/2006/relationships/image" Target="../media/image25.gif"/><Relationship Id="rId32" Type="http://schemas.openxmlformats.org/officeDocument/2006/relationships/image" Target="../media/image41.png"/><Relationship Id="rId37" Type="http://schemas.openxmlformats.org/officeDocument/2006/relationships/image" Target="../media/image50.gif"/><Relationship Id="rId5" Type="http://schemas.openxmlformats.org/officeDocument/2006/relationships/image" Target="../media/image21.jpeg"/><Relationship Id="rId15" Type="http://schemas.openxmlformats.org/officeDocument/2006/relationships/image" Target="../media/image44.png"/><Relationship Id="rId23" Type="http://schemas.openxmlformats.org/officeDocument/2006/relationships/image" Target="../media/image24.png"/><Relationship Id="rId28" Type="http://schemas.openxmlformats.org/officeDocument/2006/relationships/image" Target="../media/image31.png"/><Relationship Id="rId36" Type="http://schemas.openxmlformats.org/officeDocument/2006/relationships/image" Target="../media/image49.png"/><Relationship Id="rId10" Type="http://schemas.openxmlformats.org/officeDocument/2006/relationships/image" Target="../media/image35.png"/><Relationship Id="rId19" Type="http://schemas.openxmlformats.org/officeDocument/2006/relationships/image" Target="../media/image17.jpeg"/><Relationship Id="rId31" Type="http://schemas.openxmlformats.org/officeDocument/2006/relationships/image" Target="../media/image39.jpeg"/><Relationship Id="rId4" Type="http://schemas.openxmlformats.org/officeDocument/2006/relationships/image" Target="../media/image20.png"/><Relationship Id="rId9" Type="http://schemas.openxmlformats.org/officeDocument/2006/relationships/image" Target="../media/image34.png"/><Relationship Id="rId14" Type="http://schemas.openxmlformats.org/officeDocument/2006/relationships/image" Target="../media/image43.png"/><Relationship Id="rId22" Type="http://schemas.openxmlformats.org/officeDocument/2006/relationships/image" Target="../media/image54.jpeg"/><Relationship Id="rId27" Type="http://schemas.openxmlformats.org/officeDocument/2006/relationships/image" Target="../media/image30.jpeg"/><Relationship Id="rId30" Type="http://schemas.openxmlformats.org/officeDocument/2006/relationships/image" Target="../media/image55.png"/><Relationship Id="rId35" Type="http://schemas.openxmlformats.org/officeDocument/2006/relationships/image" Target="../media/image4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30.jpeg"/><Relationship Id="rId18" Type="http://schemas.openxmlformats.org/officeDocument/2006/relationships/image" Target="../media/image41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53.png"/><Relationship Id="rId12" Type="http://schemas.openxmlformats.org/officeDocument/2006/relationships/image" Target="../media/image27.jpeg"/><Relationship Id="rId17" Type="http://schemas.openxmlformats.org/officeDocument/2006/relationships/image" Target="../media/image39.jpeg"/><Relationship Id="rId2" Type="http://schemas.openxmlformats.org/officeDocument/2006/relationships/image" Target="../media/image57.png"/><Relationship Id="rId16" Type="http://schemas.openxmlformats.org/officeDocument/2006/relationships/image" Target="../media/image55.png"/><Relationship Id="rId20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g"/><Relationship Id="rId11" Type="http://schemas.openxmlformats.org/officeDocument/2006/relationships/image" Target="../media/image26.jpeg"/><Relationship Id="rId5" Type="http://schemas.openxmlformats.org/officeDocument/2006/relationships/image" Target="../media/image17.jpeg"/><Relationship Id="rId15" Type="http://schemas.openxmlformats.org/officeDocument/2006/relationships/image" Target="../media/image33.png"/><Relationship Id="rId23" Type="http://schemas.openxmlformats.org/officeDocument/2006/relationships/image" Target="../media/image50.gif"/><Relationship Id="rId10" Type="http://schemas.openxmlformats.org/officeDocument/2006/relationships/image" Target="../media/image25.gif"/><Relationship Id="rId19" Type="http://schemas.openxmlformats.org/officeDocument/2006/relationships/image" Target="../media/image42.gif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49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8.gif"/><Relationship Id="rId17" Type="http://schemas.openxmlformats.org/officeDocument/2006/relationships/image" Target="../media/image46.png"/><Relationship Id="rId2" Type="http://schemas.openxmlformats.org/officeDocument/2006/relationships/image" Target="../media/image58.png"/><Relationship Id="rId16" Type="http://schemas.openxmlformats.org/officeDocument/2006/relationships/image" Target="../media/image4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jpeg"/><Relationship Id="rId11" Type="http://schemas.openxmlformats.org/officeDocument/2006/relationships/image" Target="../media/image37.jpeg"/><Relationship Id="rId5" Type="http://schemas.openxmlformats.org/officeDocument/2006/relationships/image" Target="../media/image21.jpeg"/><Relationship Id="rId15" Type="http://schemas.openxmlformats.org/officeDocument/2006/relationships/image" Target="../media/image44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Relationship Id="rId14" Type="http://schemas.openxmlformats.org/officeDocument/2006/relationships/image" Target="../media/image4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896544" cy="365125"/>
          </a:xfrm>
        </p:spPr>
        <p:txBody>
          <a:bodyPr/>
          <a:lstStyle/>
          <a:p>
            <a:r>
              <a:rPr lang="es-ES" dirty="0" smtClean="0"/>
              <a:t>F2f meeting EUDAT MDTF  2 May 2013 at DKRZ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 dirty="0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9286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2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5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87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651E4-DA85-47A1-9944-35D0B540613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778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7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18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16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46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663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867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24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4608512" cy="432048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f2f meeting EUDAT MDTF  2 May 2013 at DKRZ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888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48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45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0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175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6238333" y="6021288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 smtClean="0">
                <a:solidFill>
                  <a:prstClr val="black"/>
                </a:solidFill>
                <a:hlinkClick r:id="rId3"/>
              </a:rPr>
              <a:t>www.eudat.eu</a:t>
            </a:r>
            <a:endParaRPr lang="en-GB" sz="2000" dirty="0" smtClean="0">
              <a:solidFill>
                <a:prstClr val="black"/>
              </a:solidFill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0" y="6479758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prstClr val="black"/>
                </a:solidFill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 baseline="0"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400" baseline="0">
                <a:latin typeface="Calibri" panose="020F0502020204030204" pitchFamily="34" charset="0"/>
              </a:defRPr>
            </a:lvl3pPr>
            <a:lvl4pPr>
              <a:defRPr sz="2400" baseline="0">
                <a:latin typeface="Calibri" panose="020F0502020204030204" pitchFamily="34" charset="0"/>
              </a:defRPr>
            </a:lvl4pPr>
            <a:lvl5pPr>
              <a:defRPr sz="24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 userDrawn="1"/>
        </p:nvSpPr>
        <p:spPr>
          <a:xfrm>
            <a:off x="1782531" y="6353264"/>
            <a:ext cx="5616624" cy="316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EUDAT B2FIND     DI4R 2016    28 September 2016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 userDrawn="1"/>
        </p:nvSpPr>
        <p:spPr>
          <a:xfrm>
            <a:off x="6732240" y="63301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64348-DC2E-4C46-A357-1ED243B75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400" baseline="0">
                <a:latin typeface="Calibri" panose="020F0502020204030204" pitchFamily="34" charset="0"/>
              </a:defRPr>
            </a:lvl3pPr>
            <a:lvl4pPr>
              <a:defRPr sz="2400" baseline="0">
                <a:latin typeface="Calibri" panose="020F0502020204030204" pitchFamily="34" charset="0"/>
              </a:defRPr>
            </a:lvl4pPr>
            <a:lvl5pPr>
              <a:defRPr sz="24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39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76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4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554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42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94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75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98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76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03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B2 SERVICE SUITE</a:t>
            </a:r>
            <a:endParaRPr lang="it-IT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75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 userDrawn="1"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prstClr val="black">
                  <a:tint val="7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8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772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99144" cy="38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1844824"/>
            <a:ext cx="1072851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2241360"/>
            <a:ext cx="35349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" y="2733887"/>
            <a:ext cx="423588" cy="45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789040"/>
            <a:ext cx="701694" cy="2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103706"/>
            <a:ext cx="1076258" cy="22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" y="5157192"/>
            <a:ext cx="320268" cy="40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" y="5733256"/>
            <a:ext cx="571264" cy="184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" y="6021288"/>
            <a:ext cx="646720" cy="24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" y="6381328"/>
            <a:ext cx="639570" cy="28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2" y="1556792"/>
            <a:ext cx="699349" cy="258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6" y="1903558"/>
            <a:ext cx="916707" cy="37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3" y="2428890"/>
            <a:ext cx="631019" cy="186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6" y="2788930"/>
            <a:ext cx="934467" cy="204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7681"/>
            <a:ext cx="544263" cy="257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495066"/>
            <a:ext cx="395536" cy="19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845992"/>
            <a:ext cx="358025" cy="349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639"/>
            <a:ext cx="644394" cy="1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7162"/>
            <a:ext cx="423490" cy="42349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1043948" y="464633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prstClr val="black"/>
                </a:solidFill>
              </a:rPr>
              <a:t>e-Science Data Factory</a:t>
            </a:r>
            <a:endParaRPr lang="it-IT" sz="9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" y="5410875"/>
            <a:ext cx="1439820" cy="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0866"/>
            <a:ext cx="753216" cy="11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1" y="4238379"/>
            <a:ext cx="683568" cy="294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2" y="3836630"/>
            <a:ext cx="867544" cy="346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3275618"/>
            <a:ext cx="413714" cy="404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4" y="2733887"/>
            <a:ext cx="403105" cy="407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2411029"/>
            <a:ext cx="405011" cy="224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56155" cy="44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6131198"/>
            <a:ext cx="1121603" cy="790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0" y="5841632"/>
            <a:ext cx="415943" cy="359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7809"/>
            <a:ext cx="446067" cy="1287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9" y="4392960"/>
            <a:ext cx="806202" cy="310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" y="3267525"/>
            <a:ext cx="592460" cy="4176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6" y="4956004"/>
            <a:ext cx="454871" cy="454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416917" cy="277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5877272"/>
            <a:ext cx="1074794" cy="2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63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3" y="464408"/>
            <a:ext cx="8534399" cy="640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17. TRUST</a:t>
            </a:r>
          </a:p>
          <a:p>
            <a:pPr algn="l">
              <a:defRPr/>
            </a:pPr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l"/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24. KNMI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35. RZG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36. MPI-MET</a:t>
            </a:r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0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&amp; 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556828"/>
            <a:ext cx="8414399" cy="6310800"/>
          </a:xfrm>
          <a:prstGeom prst="rect">
            <a:avLst/>
          </a:prstGeom>
        </p:spPr>
      </p:pic>
      <p:grpSp>
        <p:nvGrpSpPr>
          <p:cNvPr id="50" name="Group 49"/>
          <p:cNvGrpSpPr/>
          <p:nvPr userDrawn="1"/>
        </p:nvGrpSpPr>
        <p:grpSpPr>
          <a:xfrm>
            <a:off x="228989" y="1444397"/>
            <a:ext cx="3190883" cy="4000827"/>
            <a:chOff x="47873" y="1209421"/>
            <a:chExt cx="3190883" cy="4000827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735504"/>
              <a:ext cx="2768760" cy="1474744"/>
              <a:chOff x="47873" y="3735504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766431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779655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045582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024435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053269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044512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437112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822124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516634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803167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294501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256257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099506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735504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2399" y="1488796"/>
              <a:ext cx="3176357" cy="1724180"/>
              <a:chOff x="62399" y="1488796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8796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515671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488796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507250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1867681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1829367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1907519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072544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075121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261158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231962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392161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588526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541604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423284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429730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766179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674807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700337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2946268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901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Data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8412426" cy="630932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243515" y="1785485"/>
            <a:ext cx="3176357" cy="2215567"/>
            <a:chOff x="62399" y="1209421"/>
            <a:chExt cx="3176357" cy="2215567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2399" y="1700808"/>
              <a:ext cx="3176357" cy="1724180"/>
              <a:chOff x="62399" y="1700808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700808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727683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700808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719262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2079693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2041379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2119531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284556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287133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473170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443974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604173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800538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753616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635296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641742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978191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886819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912349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3158280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94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556828"/>
            <a:ext cx="8414399" cy="631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398572" y="1731343"/>
            <a:ext cx="2805276" cy="1913681"/>
            <a:chOff x="47873" y="3440583"/>
            <a:chExt cx="2805276" cy="1913681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879520"/>
              <a:ext cx="2768760" cy="1474744"/>
              <a:chOff x="47873" y="3879520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910447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923671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189598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168451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197285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188528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581128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966140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660650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947183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438517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400273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243522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879520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078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7814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8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022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7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64348-DC2E-4C46-A357-1ED243B754D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36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630932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95023" cy="538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651E4-DA85-47A1-9944-35D0B540613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12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A147-829B-4018-B361-9377101646B5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2CAF-9D33-4B52-8B59-806F5D9AAF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16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13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7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smadethinkable.com/item/fields_of_knowledge.php?focus=natural_sciences" TargetMode="External"/><Relationship Id="rId2" Type="http://schemas.openxmlformats.org/officeDocument/2006/relationships/hyperlink" Target="http://en.wikipedia.org/wiki/List_of_academic_disciplines_and_sub-disciplines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udat.eu/b2find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eudat.eu/support-request" TargetMode="External"/><Relationship Id="rId4" Type="http://schemas.openxmlformats.org/officeDocument/2006/relationships/hyperlink" Target="http://b2find.eudat.eu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://www.eudat.eu/services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11" Type="http://schemas.openxmlformats.org/officeDocument/2006/relationships/image" Target="../media/image78.wmf"/><Relationship Id="rId5" Type="http://schemas.openxmlformats.org/officeDocument/2006/relationships/image" Target="../media/image72.jpe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EUDAT B2FIND</a:t>
            </a:r>
            <a:br>
              <a:rPr lang="es-ES" dirty="0"/>
            </a:br>
            <a:r>
              <a:rPr lang="es-ES" sz="3100" dirty="0"/>
              <a:t>A </a:t>
            </a:r>
            <a:r>
              <a:rPr lang="de-DE" sz="2800" dirty="0"/>
              <a:t>Cross-</a:t>
            </a:r>
            <a:r>
              <a:rPr lang="de-DE" sz="2800" dirty="0" err="1"/>
              <a:t>Discipline</a:t>
            </a:r>
            <a:r>
              <a:rPr lang="de-DE" sz="2800" dirty="0"/>
              <a:t> </a:t>
            </a:r>
            <a:r>
              <a:rPr lang="de-DE" sz="2800" dirty="0" err="1"/>
              <a:t>Metadata</a:t>
            </a:r>
            <a:r>
              <a:rPr lang="de-DE" sz="2800" dirty="0"/>
              <a:t> Service </a:t>
            </a:r>
            <a:r>
              <a:rPr lang="de-DE" sz="2800" dirty="0" err="1"/>
              <a:t>and</a:t>
            </a:r>
            <a:r>
              <a:rPr lang="de-DE" sz="2800" dirty="0"/>
              <a:t> Discovery Portal</a:t>
            </a:r>
            <a:endParaRPr lang="it-IT" sz="3100" dirty="0"/>
          </a:p>
        </p:txBody>
      </p:sp>
      <p:sp>
        <p:nvSpPr>
          <p:cNvPr id="5" name="Text Placeholder 7"/>
          <p:cNvSpPr>
            <a:spLocks noGrp="1"/>
          </p:cNvSpPr>
          <p:nvPr/>
        </p:nvSpPr>
        <p:spPr>
          <a:xfrm>
            <a:off x="4572000" y="4509120"/>
            <a:ext cx="377863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None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Heinrich </a:t>
            </a:r>
            <a:r>
              <a:rPr lang="en-GB" dirty="0" err="1" smtClean="0">
                <a:solidFill>
                  <a:prstClr val="white">
                    <a:lumMod val="50000"/>
                  </a:prstClr>
                </a:solidFill>
              </a:rPr>
              <a:t>Widmann</a:t>
            </a: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, DKRZ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DI4R 2016,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Krakow,  28 September 2015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62" y="4445322"/>
            <a:ext cx="1455004" cy="477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71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923909" y="217509"/>
            <a:ext cx="5312387" cy="576064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+mj-lt"/>
              </a:rPr>
              <a:t>B2FIND Ingestion Workflow</a:t>
            </a:r>
            <a:endParaRPr lang="de-DE" sz="3200" dirty="0">
              <a:latin typeface="+mj-lt"/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4169642" y="5139968"/>
            <a:ext cx="533400" cy="337331"/>
          </a:xfrm>
          <a:prstGeom prst="down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1254572" y="3259788"/>
            <a:ext cx="533400" cy="43723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107504" y="2620183"/>
            <a:ext cx="2763694" cy="2867706"/>
          </a:xfrm>
          <a:prstGeom prst="flowChartAlternateProcess">
            <a:avLst/>
          </a:prstGeom>
          <a:noFill/>
          <a:ln w="381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ussdiagramm: Prozess 9"/>
          <p:cNvSpPr/>
          <p:nvPr/>
        </p:nvSpPr>
        <p:spPr>
          <a:xfrm>
            <a:off x="389862" y="2836207"/>
            <a:ext cx="2362200" cy="533400"/>
          </a:xfrm>
          <a:prstGeom prst="flowChart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 Generation and Specification</a:t>
            </a:r>
          </a:p>
        </p:txBody>
      </p:sp>
      <p:sp>
        <p:nvSpPr>
          <p:cNvPr id="11" name="Flussdiagramm: Alternativer Prozess 10"/>
          <p:cNvSpPr/>
          <p:nvPr/>
        </p:nvSpPr>
        <p:spPr>
          <a:xfrm>
            <a:off x="3177900" y="3573017"/>
            <a:ext cx="2590626" cy="2664296"/>
          </a:xfrm>
          <a:prstGeom prst="flowChartAlternateProcess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ussdiagramm: Prozess 11"/>
          <p:cNvSpPr/>
          <p:nvPr/>
        </p:nvSpPr>
        <p:spPr>
          <a:xfrm>
            <a:off x="3270694" y="3789040"/>
            <a:ext cx="2324100" cy="533400"/>
          </a:xfrm>
          <a:prstGeom prst="flowChartProcess">
            <a:avLst/>
          </a:prstGeom>
          <a:solidFill>
            <a:srgbClr val="92D05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 Harvesting</a:t>
            </a:r>
          </a:p>
        </p:txBody>
      </p:sp>
      <p:sp>
        <p:nvSpPr>
          <p:cNvPr id="13" name="Flussdiagramm: Prozess 12"/>
          <p:cNvSpPr/>
          <p:nvPr/>
        </p:nvSpPr>
        <p:spPr>
          <a:xfrm>
            <a:off x="3270694" y="4622284"/>
            <a:ext cx="2362200" cy="533400"/>
          </a:xfrm>
          <a:prstGeom prst="flowChartProcess">
            <a:avLst/>
          </a:prstGeom>
          <a:solidFill>
            <a:srgbClr val="FF0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and Validation</a:t>
            </a:r>
          </a:p>
        </p:txBody>
      </p:sp>
      <p:sp>
        <p:nvSpPr>
          <p:cNvPr id="14" name="Flussdiagramm: Prozess 13"/>
          <p:cNvSpPr/>
          <p:nvPr/>
        </p:nvSpPr>
        <p:spPr>
          <a:xfrm>
            <a:off x="3308794" y="5487888"/>
            <a:ext cx="2362200" cy="533400"/>
          </a:xfrm>
          <a:prstGeom prst="flowChartProcess">
            <a:avLst/>
          </a:prstGeom>
          <a:solidFill>
            <a:srgbClr val="FFC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Uploading and Indexer</a:t>
            </a:r>
          </a:p>
        </p:txBody>
      </p:sp>
      <p:sp>
        <p:nvSpPr>
          <p:cNvPr id="15" name="Flussdiagramm: Magnetplattenspeicher 14"/>
          <p:cNvSpPr/>
          <p:nvPr/>
        </p:nvSpPr>
        <p:spPr>
          <a:xfrm>
            <a:off x="366842" y="3697024"/>
            <a:ext cx="2362200" cy="79536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 Provider A</a:t>
            </a:r>
          </a:p>
        </p:txBody>
      </p:sp>
      <p:sp>
        <p:nvSpPr>
          <p:cNvPr id="16" name="Pfeil nach unten 15"/>
          <p:cNvSpPr/>
          <p:nvPr/>
        </p:nvSpPr>
        <p:spPr>
          <a:xfrm>
            <a:off x="4169642" y="4315805"/>
            <a:ext cx="533400" cy="337331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lussdiagramm: Dokument 16"/>
          <p:cNvSpPr/>
          <p:nvPr/>
        </p:nvSpPr>
        <p:spPr>
          <a:xfrm>
            <a:off x="2137215" y="987601"/>
            <a:ext cx="1183654" cy="1505296"/>
          </a:xfrm>
          <a:prstGeom prst="flowChartDocument">
            <a:avLst/>
          </a:prstGeom>
          <a:solidFill>
            <a:srgbClr val="92D050"/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Harvest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OAI-URL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OAI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subsets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ussdiagramm: Dokument 17"/>
          <p:cNvSpPr/>
          <p:nvPr/>
        </p:nvSpPr>
        <p:spPr>
          <a:xfrm>
            <a:off x="4340822" y="925340"/>
            <a:ext cx="1152128" cy="1656184"/>
          </a:xfrm>
          <a:prstGeom prst="flowChartDocument">
            <a:avLst/>
          </a:prstGeom>
          <a:solidFill>
            <a:srgbClr val="FF0000"/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XPATH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MD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</a:t>
            </a:r>
          </a:p>
        </p:txBody>
      </p:sp>
      <p:sp>
        <p:nvSpPr>
          <p:cNvPr id="21" name="Flussdiagramm: Prozess 20"/>
          <p:cNvSpPr/>
          <p:nvPr/>
        </p:nvSpPr>
        <p:spPr>
          <a:xfrm>
            <a:off x="6279876" y="5533508"/>
            <a:ext cx="2362200" cy="533400"/>
          </a:xfrm>
          <a:prstGeom prst="flowChartProcess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and Data Access</a:t>
            </a:r>
          </a:p>
        </p:txBody>
      </p:sp>
      <p:sp>
        <p:nvSpPr>
          <p:cNvPr id="22" name="Flussdiagramm: Alternativer Prozess 21"/>
          <p:cNvSpPr/>
          <p:nvPr/>
        </p:nvSpPr>
        <p:spPr>
          <a:xfrm>
            <a:off x="6187082" y="5219088"/>
            <a:ext cx="2574058" cy="1162240"/>
          </a:xfrm>
          <a:prstGeom prst="flowChartAlternateProcess">
            <a:avLst/>
          </a:prstGeom>
          <a:noFill/>
          <a:ln w="38100" cap="flat" cmpd="sng" algn="ctr">
            <a:solidFill>
              <a:srgbClr val="25408F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7346" y="104838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2610"/>
                </a:solidFill>
                <a:effectLst/>
                <a:uLnTx/>
                <a:uFillTx/>
              </a:rPr>
              <a:t>Data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2610"/>
                </a:solidFill>
                <a:effectLst/>
                <a:uLnTx/>
                <a:uFillTx/>
              </a:rPr>
              <a:t>provider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1F261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2610"/>
                </a:solidFill>
                <a:effectLst/>
                <a:uLnTx/>
                <a:uFillTx/>
              </a:rPr>
              <a:t>(Community)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907704" y="5970766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</a:rPr>
              <a:t>EUDAT-B2FIND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249114" y="328531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</a:rPr>
              <a:t>User (Scientist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</a:rPr>
              <a:t>or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25408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</a:rPr>
              <a:t>Researcher)</a:t>
            </a:r>
          </a:p>
        </p:txBody>
      </p:sp>
      <p:pic>
        <p:nvPicPr>
          <p:cNvPr id="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29" y="4152957"/>
            <a:ext cx="760655" cy="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8" y="1772816"/>
            <a:ext cx="692750" cy="7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feil nach oben und unten 27"/>
          <p:cNvSpPr/>
          <p:nvPr/>
        </p:nvSpPr>
        <p:spPr>
          <a:xfrm>
            <a:off x="7252190" y="4941168"/>
            <a:ext cx="460034" cy="576064"/>
          </a:xfrm>
          <a:prstGeom prst="upDownArrow">
            <a:avLst/>
          </a:prstGeom>
          <a:pattFill prst="pct50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Gewinkelte Verbindung 29"/>
          <p:cNvCxnSpPr>
            <a:stCxn id="10" idx="0"/>
            <a:endCxn id="17" idx="1"/>
          </p:cNvCxnSpPr>
          <p:nvPr/>
        </p:nvCxnSpPr>
        <p:spPr>
          <a:xfrm rot="5400000" flipH="1" flipV="1">
            <a:off x="1306109" y="2005102"/>
            <a:ext cx="1095958" cy="566253"/>
          </a:xfrm>
          <a:prstGeom prst="bentConnector2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Gewinkelte Verbindung 30"/>
          <p:cNvCxnSpPr>
            <a:endCxn id="18" idx="1"/>
          </p:cNvCxnSpPr>
          <p:nvPr/>
        </p:nvCxnSpPr>
        <p:spPr>
          <a:xfrm flipV="1">
            <a:off x="2756560" y="1753432"/>
            <a:ext cx="1584262" cy="13494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" name="Pfeil nach unten 7"/>
          <p:cNvSpPr/>
          <p:nvPr/>
        </p:nvSpPr>
        <p:spPr>
          <a:xfrm rot="16200000">
            <a:off x="2756560" y="3828006"/>
            <a:ext cx="533400" cy="533399"/>
          </a:xfrm>
          <a:prstGeom prst="downArrow">
            <a:avLst/>
          </a:prstGeom>
          <a:solidFill>
            <a:srgbClr val="70C74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feil nach unten 52"/>
          <p:cNvSpPr/>
          <p:nvPr/>
        </p:nvSpPr>
        <p:spPr>
          <a:xfrm rot="16200000">
            <a:off x="5684694" y="5522270"/>
            <a:ext cx="533400" cy="560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59156" y="965627"/>
            <a:ext cx="3384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joining B2FIND only a few </a:t>
            </a:r>
            <a:r>
              <a:rPr lang="en-US" dirty="0" err="1" smtClean="0"/>
              <a:t>preconditons</a:t>
            </a:r>
            <a:r>
              <a:rPr lang="en-US" dirty="0" smtClean="0"/>
              <a:t> has to be fulfilled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Harvesting endpoint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Spec. of MD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Gurantee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synchronisation</a:t>
            </a:r>
            <a:r>
              <a:rPr lang="en-US" dirty="0"/>
              <a:t>  </a:t>
            </a:r>
            <a:r>
              <a:rPr lang="en-US" dirty="0" smtClean="0"/>
              <a:t>by </a:t>
            </a:r>
            <a:r>
              <a:rPr lang="en-US" dirty="0"/>
              <a:t>frequent and incremental  </a:t>
            </a:r>
            <a:r>
              <a:rPr lang="en-US" dirty="0" smtClean="0"/>
              <a:t>data </a:t>
            </a:r>
            <a:r>
              <a:rPr lang="en-US" dirty="0"/>
              <a:t>harvesting</a:t>
            </a:r>
            <a:endParaRPr lang="de-DE" dirty="0"/>
          </a:p>
        </p:txBody>
      </p:sp>
      <p:sp>
        <p:nvSpPr>
          <p:cNvPr id="32" name="Flussdiagramm: Magnetplattenspeicher 31"/>
          <p:cNvSpPr/>
          <p:nvPr/>
        </p:nvSpPr>
        <p:spPr>
          <a:xfrm>
            <a:off x="251520" y="4077072"/>
            <a:ext cx="2362200" cy="795367"/>
          </a:xfrm>
          <a:prstGeom prst="flowChartMagneticDisk">
            <a:avLst/>
          </a:prstGeom>
          <a:solidFill>
            <a:srgbClr val="92D050"/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 Provider</a:t>
            </a:r>
          </a:p>
        </p:txBody>
      </p:sp>
      <p:sp>
        <p:nvSpPr>
          <p:cNvPr id="33" name="Flussdiagramm: Magnetplattenspeicher 32"/>
          <p:cNvSpPr/>
          <p:nvPr/>
        </p:nvSpPr>
        <p:spPr>
          <a:xfrm>
            <a:off x="403920" y="4437112"/>
            <a:ext cx="2362200" cy="795367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rgbClr val="1F261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 Provider</a:t>
            </a:r>
          </a:p>
        </p:txBody>
      </p:sp>
      <p:cxnSp>
        <p:nvCxnSpPr>
          <p:cNvPr id="4" name="Gekrümmte Verbindung 3"/>
          <p:cNvCxnSpPr>
            <a:stCxn id="17" idx="3"/>
            <a:endCxn id="12" idx="0"/>
          </p:cNvCxnSpPr>
          <p:nvPr/>
        </p:nvCxnSpPr>
        <p:spPr>
          <a:xfrm>
            <a:off x="3320869" y="1740249"/>
            <a:ext cx="1111875" cy="2048791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ümmte Verbindung 33"/>
          <p:cNvCxnSpPr>
            <a:stCxn id="18" idx="3"/>
            <a:endCxn id="13" idx="3"/>
          </p:cNvCxnSpPr>
          <p:nvPr/>
        </p:nvCxnSpPr>
        <p:spPr>
          <a:xfrm>
            <a:off x="5492950" y="1753432"/>
            <a:ext cx="139944" cy="3135552"/>
          </a:xfrm>
          <a:prstGeom prst="curvedConnector3">
            <a:avLst>
              <a:gd name="adj1" fmla="val 263351"/>
            </a:avLst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53008" y="40358"/>
            <a:ext cx="7391400" cy="86836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+mj-lt"/>
              </a:rPr>
              <a:t>Mapping and Validation Procedure</a:t>
            </a:r>
            <a:endParaRPr lang="en-GB" sz="3200" dirty="0">
              <a:latin typeface="+mj-lt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80529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 smtClean="0"/>
              <a:t>The community specific ‘raw’ metadata are processed in the following steps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Select and convert </a:t>
            </a:r>
            <a:r>
              <a:rPr lang="en-GB" dirty="0" smtClean="0"/>
              <a:t>entries from the harvested XML records by MD format specific XPATH rules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Semantic mapping </a:t>
            </a:r>
            <a:r>
              <a:rPr lang="en-GB" dirty="0" smtClean="0"/>
              <a:t>: Parse and analyse these lists of entries and map according </a:t>
            </a:r>
            <a:r>
              <a:rPr lang="en-GB" dirty="0"/>
              <a:t>controlled vocabularies </a:t>
            </a:r>
            <a:r>
              <a:rPr lang="en-GB" dirty="0" smtClean="0"/>
              <a:t>to the B2FIND schema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Validation : </a:t>
            </a:r>
            <a:r>
              <a:rPr lang="en-GB" dirty="0" smtClean="0"/>
              <a:t>Check and validate the resulting JSON records</a:t>
            </a:r>
          </a:p>
          <a:p>
            <a:pPr marL="0" lvl="0" indent="0">
              <a:buNone/>
            </a:pPr>
            <a:r>
              <a:rPr lang="en-GB" dirty="0" smtClean="0"/>
              <a:t>Planned developments 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Automate the mapping procedure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Use (community specific) ontologies and thesauri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4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7391400" cy="57606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+mj-lt"/>
              </a:rPr>
              <a:t>B2FIND MD Schema (extract)</a:t>
            </a:r>
            <a:endParaRPr lang="en-GB" sz="3200" dirty="0">
              <a:latin typeface="+mj-lt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71082"/>
              </p:ext>
            </p:extLst>
          </p:nvPr>
        </p:nvGraphicFramePr>
        <p:xfrm>
          <a:off x="107502" y="836713"/>
          <a:ext cx="9217025" cy="620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146"/>
                <a:gridCol w="1345136"/>
                <a:gridCol w="2033406"/>
                <a:gridCol w="2129950"/>
                <a:gridCol w="1453268"/>
                <a:gridCol w="607450"/>
                <a:gridCol w="472669"/>
              </a:tblGrid>
              <a:tr h="696237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Metadata</a:t>
                      </a:r>
                    </a:p>
                    <a:p>
                      <a:pPr algn="l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B2FIND</a:t>
                      </a:r>
                    </a:p>
                    <a:p>
                      <a:pPr algn="l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Field name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Allowed </a:t>
                      </a: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values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Semantic </a:t>
                      </a: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 of </a:t>
                      </a: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Obligation</a:t>
                      </a:r>
                      <a:endParaRPr lang="en-GB" sz="1800" b="1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Occurence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683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 information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Title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Free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text (</a:t>
                      </a:r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unicode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name or title a resource is known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Mandatory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noProof="0" dirty="0" smtClean="0">
                          <a:latin typeface="+mj-lt"/>
                        </a:rPr>
                        <a:t>1</a:t>
                      </a:r>
                      <a:endParaRPr lang="en-GB" sz="18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083"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Free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text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Additional  info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Recommended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noProof="0" dirty="0" smtClean="0">
                          <a:latin typeface="+mj-lt"/>
                        </a:rPr>
                        <a:t>0-1</a:t>
                      </a:r>
                      <a:endParaRPr lang="en-GB" sz="18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83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Access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URL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URN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Unique link to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data resource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Mandatory (1)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0-1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1-3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PID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Persistent Identifier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+ persistent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resolvable</a:t>
                      </a:r>
                      <a:endParaRPr lang="de-DE" sz="1800" dirty="0"/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2020"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0-1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6835"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DOI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Digital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Object Identifier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 citable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0-1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683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Provenance</a:t>
                      </a:r>
                      <a:r>
                        <a:rPr lang="en-GB" sz="18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data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Creator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‘;’-</a:t>
                      </a:r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sep.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 of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names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 researchers 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involved in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data prod.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-n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6835"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Discipline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values from CV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Field of research 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GB" sz="1800" b="0" i="0" u="none" strike="noStrike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Controlled Vocab)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6835"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Publication Year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YYYY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 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are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published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981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Formal data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Temporal Coverage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Interval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 </a:t>
                      </a:r>
                      <a:r>
                        <a:rPr lang="en-GB" sz="18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DTimes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 Begin, End ]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temporal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limits of a date-time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Optional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noProof="0" dirty="0" smtClean="0">
                          <a:latin typeface="+mj-lt"/>
                        </a:rPr>
                        <a:t>1-n</a:t>
                      </a:r>
                      <a:endParaRPr lang="en-GB" sz="18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8704">
                <a:tc v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Spatial Coverage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Spatial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box or point 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[[</a:t>
                      </a:r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minlat,minlon</a:t>
                      </a: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…]]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spatial limits of a place.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Optional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noProof="0" dirty="0" smtClean="0">
                          <a:latin typeface="+mj-lt"/>
                        </a:rPr>
                        <a:t>1-n</a:t>
                      </a:r>
                      <a:endParaRPr lang="en-GB" sz="18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noProof="0" dirty="0"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323528" y="2348880"/>
            <a:ext cx="2808312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115616" y="4581128"/>
            <a:ext cx="1296144" cy="432048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187624" y="2420888"/>
            <a:ext cx="684076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B2FIND</a:t>
            </a:r>
          </a:p>
          <a:p>
            <a:pPr marL="0" indent="0" algn="ctr">
              <a:buNone/>
            </a:pPr>
            <a:r>
              <a:rPr lang="en-US" sz="4000" dirty="0" smtClean="0"/>
              <a:t>Disciplines,  Communities and </a:t>
            </a:r>
          </a:p>
          <a:p>
            <a:pPr marL="0" indent="0" algn="ctr">
              <a:buNone/>
            </a:pPr>
            <a:r>
              <a:rPr lang="en-US" sz="4000" dirty="0" smtClean="0"/>
              <a:t>MD Catalogue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59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584" y="44624"/>
            <a:ext cx="7391400" cy="868362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+mj-lt"/>
              </a:rPr>
              <a:t>The </a:t>
            </a:r>
            <a:r>
              <a:rPr lang="de-DE" sz="3600" dirty="0" err="1">
                <a:latin typeface="+mj-lt"/>
              </a:rPr>
              <a:t>F</a:t>
            </a:r>
            <a:r>
              <a:rPr lang="de-DE" sz="3600" dirty="0" err="1" smtClean="0">
                <a:latin typeface="+mj-lt"/>
              </a:rPr>
              <a:t>acet</a:t>
            </a:r>
            <a:r>
              <a:rPr lang="de-DE" sz="3600" dirty="0" smtClean="0">
                <a:latin typeface="+mj-lt"/>
              </a:rPr>
              <a:t> ‚</a:t>
            </a:r>
            <a:r>
              <a:rPr lang="de-DE" sz="3600" dirty="0" err="1" smtClean="0">
                <a:latin typeface="+mj-lt"/>
              </a:rPr>
              <a:t>Discipline</a:t>
            </a:r>
            <a:r>
              <a:rPr lang="de-DE" sz="3600" dirty="0" smtClean="0">
                <a:latin typeface="+mj-lt"/>
              </a:rPr>
              <a:t>‘</a:t>
            </a:r>
            <a:br>
              <a:rPr lang="de-DE" sz="3600" dirty="0" smtClean="0">
                <a:latin typeface="+mj-lt"/>
              </a:rPr>
            </a:b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Vocabulary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927084" y="2844911"/>
            <a:ext cx="1949172" cy="40011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Natural sciences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1" name="Rechteck 10">
            <a:hlinkClick r:id="" action="ppaction://noaction"/>
          </p:cNvPr>
          <p:cNvSpPr/>
          <p:nvPr/>
        </p:nvSpPr>
        <p:spPr>
          <a:xfrm>
            <a:off x="706373" y="2840526"/>
            <a:ext cx="1846371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rgbClr val="25408F"/>
                </a:solidFill>
              </a:rPr>
              <a:t>Humanities</a:t>
            </a:r>
            <a:endParaRPr lang="en-GB" sz="2000" dirty="0">
              <a:solidFill>
                <a:srgbClr val="25408F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22566" y="2850656"/>
            <a:ext cx="1872208" cy="400110"/>
          </a:xfrm>
          <a:prstGeom prst="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bg2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Professionals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99792" y="2840526"/>
            <a:ext cx="1854225" cy="40011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Social sciences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275856" y="1188727"/>
            <a:ext cx="2592288" cy="756577"/>
          </a:xfrm>
          <a:prstGeom prst="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bg2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“Fields of Knowledge”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/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14"/>
          <p:cNvCxnSpPr>
            <a:stCxn id="14" idx="2"/>
            <a:endCxn id="12" idx="0"/>
          </p:cNvCxnSpPr>
          <p:nvPr/>
        </p:nvCxnSpPr>
        <p:spPr>
          <a:xfrm>
            <a:off x="4572000" y="1945304"/>
            <a:ext cx="3486670" cy="905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4" idx="2"/>
            <a:endCxn id="10" idx="0"/>
          </p:cNvCxnSpPr>
          <p:nvPr/>
        </p:nvCxnSpPr>
        <p:spPr>
          <a:xfrm>
            <a:off x="4572000" y="1945304"/>
            <a:ext cx="1329670" cy="899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4" idx="2"/>
            <a:endCxn id="11" idx="0"/>
          </p:cNvCxnSpPr>
          <p:nvPr/>
        </p:nvCxnSpPr>
        <p:spPr>
          <a:xfrm flipH="1">
            <a:off x="1629559" y="1945304"/>
            <a:ext cx="2942441" cy="8952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14" idx="2"/>
            <a:endCxn id="13" idx="0"/>
          </p:cNvCxnSpPr>
          <p:nvPr/>
        </p:nvCxnSpPr>
        <p:spPr>
          <a:xfrm flipH="1">
            <a:off x="3626905" y="1945304"/>
            <a:ext cx="945095" cy="8952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hlinkClick r:id="" action="ppaction://noaction"/>
          </p:cNvPr>
          <p:cNvSpPr/>
          <p:nvPr/>
        </p:nvSpPr>
        <p:spPr>
          <a:xfrm>
            <a:off x="1688647" y="3987166"/>
            <a:ext cx="1016495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Linguistics</a:t>
            </a:r>
            <a:endParaRPr lang="en-GB" sz="1400" b="1" dirty="0">
              <a:solidFill>
                <a:srgbClr val="25408F"/>
              </a:solidFill>
            </a:endParaRPr>
          </a:p>
        </p:txBody>
      </p:sp>
      <p:sp>
        <p:nvSpPr>
          <p:cNvPr id="20" name="Rechteck 19">
            <a:hlinkClick r:id="" action="ppaction://noaction"/>
          </p:cNvPr>
          <p:cNvSpPr/>
          <p:nvPr/>
        </p:nvSpPr>
        <p:spPr>
          <a:xfrm>
            <a:off x="792653" y="3987166"/>
            <a:ext cx="792088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History</a:t>
            </a:r>
          </a:p>
        </p:txBody>
      </p:sp>
      <p:sp>
        <p:nvSpPr>
          <p:cNvPr id="21" name="Rechteck 20">
            <a:hlinkClick r:id="" action="ppaction://noaction"/>
          </p:cNvPr>
          <p:cNvSpPr/>
          <p:nvPr/>
        </p:nvSpPr>
        <p:spPr>
          <a:xfrm>
            <a:off x="107504" y="3987166"/>
            <a:ext cx="584973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Arts</a:t>
            </a:r>
          </a:p>
        </p:txBody>
      </p:sp>
      <p:sp>
        <p:nvSpPr>
          <p:cNvPr id="22" name="Rechteck 21">
            <a:hlinkClick r:id="" action="ppaction://noaction"/>
          </p:cNvPr>
          <p:cNvSpPr/>
          <p:nvPr/>
        </p:nvSpPr>
        <p:spPr>
          <a:xfrm>
            <a:off x="2843808" y="3869573"/>
            <a:ext cx="910267" cy="523220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25408F"/>
                </a:solidFill>
              </a:rPr>
              <a:t>Archaeo</a:t>
            </a:r>
            <a:r>
              <a:rPr lang="en-GB" sz="1400" b="1" dirty="0" smtClean="0">
                <a:solidFill>
                  <a:srgbClr val="25408F"/>
                </a:solidFill>
              </a:rPr>
              <a:t>-</a:t>
            </a:r>
            <a:endParaRPr lang="en-GB" sz="1400" b="1" dirty="0">
              <a:solidFill>
                <a:srgbClr val="25408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logy</a:t>
            </a:r>
          </a:p>
        </p:txBody>
      </p:sp>
      <p:sp>
        <p:nvSpPr>
          <p:cNvPr id="23" name="Rechteck 22">
            <a:hlinkClick r:id="" action="ppaction://noaction"/>
          </p:cNvPr>
          <p:cNvSpPr/>
          <p:nvPr/>
        </p:nvSpPr>
        <p:spPr>
          <a:xfrm>
            <a:off x="5076056" y="3987166"/>
            <a:ext cx="826307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Physics</a:t>
            </a:r>
            <a:endParaRPr lang="en-GB" sz="1400" b="1" dirty="0">
              <a:solidFill>
                <a:srgbClr val="25408F"/>
              </a:solidFill>
            </a:endParaRPr>
          </a:p>
        </p:txBody>
      </p:sp>
      <p:sp>
        <p:nvSpPr>
          <p:cNvPr id="24" name="Rechteck 23">
            <a:hlinkClick r:id="" action="ppaction://noaction"/>
          </p:cNvPr>
          <p:cNvSpPr/>
          <p:nvPr/>
        </p:nvSpPr>
        <p:spPr>
          <a:xfrm>
            <a:off x="6084168" y="3879445"/>
            <a:ext cx="855713" cy="523220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Earth Sciences</a:t>
            </a:r>
          </a:p>
        </p:txBody>
      </p:sp>
      <p:sp>
        <p:nvSpPr>
          <p:cNvPr id="25" name="Rechteck 24">
            <a:hlinkClick r:id="" action="ppaction://noaction"/>
          </p:cNvPr>
          <p:cNvSpPr/>
          <p:nvPr/>
        </p:nvSpPr>
        <p:spPr>
          <a:xfrm>
            <a:off x="4123106" y="3987166"/>
            <a:ext cx="792088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25408F"/>
                </a:solidFill>
              </a:rPr>
              <a:t>Biology</a:t>
            </a:r>
            <a:endParaRPr lang="en-GB" sz="1400" b="1" dirty="0" smtClean="0">
              <a:solidFill>
                <a:srgbClr val="25408F"/>
              </a:solidFill>
            </a:endParaRPr>
          </a:p>
        </p:txBody>
      </p:sp>
      <p:sp>
        <p:nvSpPr>
          <p:cNvPr id="26" name="Rechteck 25">
            <a:hlinkClick r:id="" action="ppaction://noaction"/>
          </p:cNvPr>
          <p:cNvSpPr/>
          <p:nvPr/>
        </p:nvSpPr>
        <p:spPr>
          <a:xfrm>
            <a:off x="8532440" y="3995191"/>
            <a:ext cx="504056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25408F"/>
                </a:solidFill>
              </a:rPr>
              <a:t>….</a:t>
            </a:r>
            <a:endParaRPr lang="en-GB" sz="1400" b="1" dirty="0" smtClean="0">
              <a:solidFill>
                <a:srgbClr val="25408F"/>
              </a:solidFill>
            </a:endParaRPr>
          </a:p>
        </p:txBody>
      </p:sp>
      <p:sp>
        <p:nvSpPr>
          <p:cNvPr id="27" name="Rechteck 26">
            <a:hlinkClick r:id="" action="ppaction://noaction"/>
          </p:cNvPr>
          <p:cNvSpPr/>
          <p:nvPr/>
        </p:nvSpPr>
        <p:spPr>
          <a:xfrm>
            <a:off x="7200800" y="3995191"/>
            <a:ext cx="1187624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25408F"/>
                </a:solidFill>
              </a:rPr>
              <a:t>Engineering</a:t>
            </a:r>
            <a:endParaRPr lang="en-GB" sz="1400" b="1" dirty="0" smtClean="0">
              <a:solidFill>
                <a:srgbClr val="25408F"/>
              </a:solidFill>
            </a:endParaRPr>
          </a:p>
        </p:txBody>
      </p:sp>
      <p:cxnSp>
        <p:nvCxnSpPr>
          <p:cNvPr id="28" name="Gerade Verbindung 27"/>
          <p:cNvCxnSpPr>
            <a:stCxn id="12" idx="2"/>
            <a:endCxn id="27" idx="0"/>
          </p:cNvCxnSpPr>
          <p:nvPr/>
        </p:nvCxnSpPr>
        <p:spPr>
          <a:xfrm flipH="1">
            <a:off x="7794612" y="3250766"/>
            <a:ext cx="264058" cy="744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12" idx="2"/>
            <a:endCxn id="26" idx="0"/>
          </p:cNvCxnSpPr>
          <p:nvPr/>
        </p:nvCxnSpPr>
        <p:spPr>
          <a:xfrm>
            <a:off x="8058670" y="3250766"/>
            <a:ext cx="725798" cy="744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10" idx="2"/>
            <a:endCxn id="25" idx="0"/>
          </p:cNvCxnSpPr>
          <p:nvPr/>
        </p:nvCxnSpPr>
        <p:spPr>
          <a:xfrm flipH="1">
            <a:off x="4519150" y="3245021"/>
            <a:ext cx="1382520" cy="742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0" idx="2"/>
            <a:endCxn id="24" idx="0"/>
          </p:cNvCxnSpPr>
          <p:nvPr/>
        </p:nvCxnSpPr>
        <p:spPr>
          <a:xfrm>
            <a:off x="5901670" y="3245021"/>
            <a:ext cx="610355" cy="6344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10" idx="2"/>
            <a:endCxn id="23" idx="0"/>
          </p:cNvCxnSpPr>
          <p:nvPr/>
        </p:nvCxnSpPr>
        <p:spPr>
          <a:xfrm flipH="1">
            <a:off x="5489210" y="3245021"/>
            <a:ext cx="412460" cy="7421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3" idx="2"/>
          </p:cNvCxnSpPr>
          <p:nvPr/>
        </p:nvCxnSpPr>
        <p:spPr>
          <a:xfrm>
            <a:off x="3626905" y="3240636"/>
            <a:ext cx="369031" cy="6388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13" idx="2"/>
            <a:endCxn id="22" idx="0"/>
          </p:cNvCxnSpPr>
          <p:nvPr/>
        </p:nvCxnSpPr>
        <p:spPr>
          <a:xfrm flipH="1">
            <a:off x="3298942" y="3240636"/>
            <a:ext cx="327963" cy="628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1" idx="2"/>
            <a:endCxn id="21" idx="0"/>
          </p:cNvCxnSpPr>
          <p:nvPr/>
        </p:nvCxnSpPr>
        <p:spPr>
          <a:xfrm flipH="1">
            <a:off x="399991" y="3240636"/>
            <a:ext cx="1229568" cy="7465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stCxn id="11" idx="2"/>
            <a:endCxn id="20" idx="0"/>
          </p:cNvCxnSpPr>
          <p:nvPr/>
        </p:nvCxnSpPr>
        <p:spPr>
          <a:xfrm flipH="1">
            <a:off x="1188697" y="3240636"/>
            <a:ext cx="440862" cy="7465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11" idx="2"/>
            <a:endCxn id="19" idx="0"/>
          </p:cNvCxnSpPr>
          <p:nvPr/>
        </p:nvCxnSpPr>
        <p:spPr>
          <a:xfrm>
            <a:off x="1629559" y="3240636"/>
            <a:ext cx="567336" cy="7465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hlinkClick r:id="" action="ppaction://noaction"/>
          </p:cNvPr>
          <p:cNvSpPr/>
          <p:nvPr/>
        </p:nvSpPr>
        <p:spPr>
          <a:xfrm>
            <a:off x="7200800" y="4545415"/>
            <a:ext cx="1187624" cy="523220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25408F"/>
                </a:solidFill>
              </a:rPr>
              <a:t>Material </a:t>
            </a:r>
            <a:r>
              <a:rPr lang="de-DE" sz="1400" b="1" dirty="0" err="1" smtClean="0">
                <a:solidFill>
                  <a:srgbClr val="25408F"/>
                </a:solidFill>
              </a:rPr>
              <a:t>science</a:t>
            </a:r>
            <a:endParaRPr lang="en-GB" sz="1400" b="1" dirty="0" smtClean="0">
              <a:solidFill>
                <a:srgbClr val="25408F"/>
              </a:solidFill>
            </a:endParaRPr>
          </a:p>
        </p:txBody>
      </p:sp>
      <p:sp>
        <p:nvSpPr>
          <p:cNvPr id="39" name="Rechteck 38">
            <a:hlinkClick r:id="" action="ppaction://noaction"/>
          </p:cNvPr>
          <p:cNvSpPr/>
          <p:nvPr/>
        </p:nvSpPr>
        <p:spPr>
          <a:xfrm>
            <a:off x="7074278" y="5353471"/>
            <a:ext cx="145816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25408F"/>
                </a:solidFill>
              </a:rPr>
              <a:t>Crystallography</a:t>
            </a:r>
            <a:endParaRPr lang="en-GB" sz="1400" b="1" dirty="0" smtClean="0">
              <a:solidFill>
                <a:srgbClr val="25408F"/>
              </a:solidFill>
            </a:endParaRPr>
          </a:p>
        </p:txBody>
      </p:sp>
      <p:cxnSp>
        <p:nvCxnSpPr>
          <p:cNvPr id="40" name="Gerade Verbindung 39"/>
          <p:cNvCxnSpPr>
            <a:stCxn id="27" idx="2"/>
            <a:endCxn id="38" idx="0"/>
          </p:cNvCxnSpPr>
          <p:nvPr/>
        </p:nvCxnSpPr>
        <p:spPr>
          <a:xfrm>
            <a:off x="7794612" y="4302968"/>
            <a:ext cx="0" cy="242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8" idx="2"/>
            <a:endCxn id="39" idx="0"/>
          </p:cNvCxnSpPr>
          <p:nvPr/>
        </p:nvCxnSpPr>
        <p:spPr>
          <a:xfrm>
            <a:off x="7794612" y="5068635"/>
            <a:ext cx="8747" cy="284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hlinkClick r:id="" action="ppaction://noaction"/>
          </p:cNvPr>
          <p:cNvSpPr/>
          <p:nvPr/>
        </p:nvSpPr>
        <p:spPr>
          <a:xfrm>
            <a:off x="4593266" y="4625947"/>
            <a:ext cx="1781270" cy="523220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25408F"/>
                </a:solidFill>
              </a:rPr>
              <a:t>Elementary Particle  Physics</a:t>
            </a:r>
            <a:endParaRPr lang="en-GB" sz="1400" b="1" dirty="0">
              <a:solidFill>
                <a:srgbClr val="25408F"/>
              </a:solidFill>
            </a:endParaRPr>
          </a:p>
        </p:txBody>
      </p:sp>
      <p:cxnSp>
        <p:nvCxnSpPr>
          <p:cNvPr id="43" name="Gerade Verbindung 42"/>
          <p:cNvCxnSpPr>
            <a:stCxn id="23" idx="2"/>
            <a:endCxn id="42" idx="0"/>
          </p:cNvCxnSpPr>
          <p:nvPr/>
        </p:nvCxnSpPr>
        <p:spPr>
          <a:xfrm flipH="1">
            <a:off x="5483901" y="4294943"/>
            <a:ext cx="5309" cy="331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el 1"/>
          <p:cNvSpPr txBox="1">
            <a:spLocks/>
          </p:cNvSpPr>
          <p:nvPr/>
        </p:nvSpPr>
        <p:spPr>
          <a:xfrm>
            <a:off x="115906" y="5301208"/>
            <a:ext cx="776846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taken from “List of Academic disciplines” </a:t>
            </a:r>
            <a:b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http://en.wikipedia.org/wiki/List_of_academic_disciplines_and_sub-disciplines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</a:t>
            </a:r>
            <a:b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„The Fields of Knowledge“ </a:t>
            </a:r>
            <a:b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3"/>
              </a:rPr>
              <a:t>http://www.thingsmadethinkable.com/item/fields_of_knowledge.php?focus=natural_sciences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Gerade Verbindung 44"/>
          <p:cNvCxnSpPr>
            <a:stCxn id="19" idx="2"/>
          </p:cNvCxnSpPr>
          <p:nvPr/>
        </p:nvCxnSpPr>
        <p:spPr>
          <a:xfrm flipH="1">
            <a:off x="1584741" y="4294943"/>
            <a:ext cx="612154" cy="512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9" idx="2"/>
          </p:cNvCxnSpPr>
          <p:nvPr/>
        </p:nvCxnSpPr>
        <p:spPr>
          <a:xfrm>
            <a:off x="2196895" y="4294943"/>
            <a:ext cx="623564" cy="512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stCxn id="19" idx="2"/>
          </p:cNvCxnSpPr>
          <p:nvPr/>
        </p:nvCxnSpPr>
        <p:spPr>
          <a:xfrm flipH="1">
            <a:off x="2196894" y="4294943"/>
            <a:ext cx="1" cy="512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04" y="755189"/>
            <a:ext cx="6673855" cy="555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008" y="188640"/>
            <a:ext cx="7391400" cy="562074"/>
          </a:xfrm>
        </p:spPr>
        <p:txBody>
          <a:bodyPr>
            <a:noAutofit/>
          </a:bodyPr>
          <a:lstStyle/>
          <a:p>
            <a:r>
              <a:rPr lang="de-DE" sz="3200" dirty="0" err="1" smtClean="0">
                <a:latin typeface="+mj-lt"/>
              </a:rPr>
              <a:t>Coverage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of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Disciplines</a:t>
            </a:r>
            <a:r>
              <a:rPr lang="de-DE" sz="3200" dirty="0" smtClean="0">
                <a:latin typeface="+mj-lt"/>
              </a:rPr>
              <a:t> in B2FIND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96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7729"/>
            <a:ext cx="8712968" cy="522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312387" cy="576064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+mj-lt"/>
              </a:rPr>
              <a:t>B2FIND MD </a:t>
            </a:r>
            <a:r>
              <a:rPr lang="de-DE" sz="3600" dirty="0">
                <a:latin typeface="+mj-lt"/>
              </a:rPr>
              <a:t>C</a:t>
            </a:r>
            <a:r>
              <a:rPr lang="de-DE" sz="3600" dirty="0" smtClean="0">
                <a:latin typeface="+mj-lt"/>
              </a:rPr>
              <a:t>atalogue</a:t>
            </a:r>
            <a:br>
              <a:rPr lang="de-DE" sz="3600" dirty="0" smtClean="0">
                <a:latin typeface="+mj-lt"/>
              </a:rPr>
            </a:br>
            <a:r>
              <a:rPr lang="de-DE" sz="2200" dirty="0" smtClean="0"/>
              <a:t>Ingestion </a:t>
            </a:r>
            <a:r>
              <a:rPr lang="de-DE" sz="2200" dirty="0" err="1" smtClean="0"/>
              <a:t>status</a:t>
            </a:r>
            <a:endParaRPr lang="de-DE" sz="2200" dirty="0"/>
          </a:p>
        </p:txBody>
      </p:sp>
      <p:sp>
        <p:nvSpPr>
          <p:cNvPr id="2" name="Textfeld 1"/>
          <p:cNvSpPr txBox="1"/>
          <p:nvPr/>
        </p:nvSpPr>
        <p:spPr>
          <a:xfrm>
            <a:off x="5763853" y="1476073"/>
            <a:ext cx="226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17 </a:t>
            </a:r>
            <a:r>
              <a:rPr lang="de-DE" sz="1600" b="1" dirty="0" err="1" smtClean="0"/>
              <a:t>communities</a:t>
            </a:r>
            <a:endParaRPr lang="de-D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&gt; 450000 </a:t>
            </a:r>
            <a:r>
              <a:rPr lang="de-DE" sz="1600" b="1" dirty="0"/>
              <a:t>MD </a:t>
            </a:r>
            <a:r>
              <a:rPr lang="de-DE" sz="1600" b="1" dirty="0" err="1"/>
              <a:t>records</a:t>
            </a:r>
            <a:endParaRPr lang="en-GB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7308304" y="116632"/>
            <a:ext cx="1656184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Humanities</a:t>
            </a:r>
            <a:endParaRPr lang="de-D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323544" y="418336"/>
            <a:ext cx="1640944" cy="18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endParaRPr lang="de-D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308304" y="720080"/>
            <a:ext cx="1656184" cy="18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endParaRPr lang="de-D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308304" y="1008112"/>
            <a:ext cx="1656184" cy="188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</a:t>
            </a: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endParaRPr lang="de-D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9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059832" y="2708920"/>
            <a:ext cx="3024336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B2FIND</a:t>
            </a:r>
          </a:p>
          <a:p>
            <a:pPr marL="0" indent="0" algn="ctr">
              <a:buNone/>
            </a:pPr>
            <a:r>
              <a:rPr lang="en-US" sz="4000" dirty="0" smtClean="0"/>
              <a:t>Data Access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10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008" y="44624"/>
            <a:ext cx="7391400" cy="868362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+mj-lt"/>
              </a:rPr>
              <a:t>Data Access </a:t>
            </a:r>
            <a:r>
              <a:rPr lang="de-DE" sz="3200" dirty="0" err="1" smtClean="0">
                <a:latin typeface="+mj-lt"/>
              </a:rPr>
              <a:t>Identifiers</a:t>
            </a:r>
            <a:endParaRPr lang="de-DE" sz="3200" dirty="0">
              <a:latin typeface="+mj-lt"/>
            </a:endParaRPr>
          </a:p>
        </p:txBody>
      </p:sp>
      <p:sp>
        <p:nvSpPr>
          <p:cNvPr id="3" name="Pfeil nach unten 2"/>
          <p:cNvSpPr/>
          <p:nvPr/>
        </p:nvSpPr>
        <p:spPr>
          <a:xfrm rot="10800000">
            <a:off x="7668344" y="1749985"/>
            <a:ext cx="1152128" cy="32403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Stricter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Policies</a:t>
            </a:r>
            <a:endParaRPr lang="de-D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80095"/>
              </p:ext>
            </p:extLst>
          </p:nvPr>
        </p:nvGraphicFramePr>
        <p:xfrm>
          <a:off x="323524" y="1628800"/>
          <a:ext cx="7128796" cy="329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2"/>
                <a:gridCol w="1296144"/>
                <a:gridCol w="1440160"/>
                <a:gridCol w="1584176"/>
                <a:gridCol w="1296144"/>
              </a:tblGrid>
              <a:tr h="720079"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Type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Unique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Persistent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/>
                        <a:t>Resolvable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/>
                        <a:t>Citable</a:t>
                      </a:r>
                      <a:endParaRPr lang="de-DE" sz="2400" b="1" dirty="0"/>
                    </a:p>
                  </a:txBody>
                  <a:tcPr/>
                </a:tc>
              </a:tr>
              <a:tr h="815750">
                <a:tc>
                  <a:txBody>
                    <a:bodyPr/>
                    <a:lstStyle/>
                    <a:p>
                      <a:r>
                        <a:rPr lang="de-DE" sz="2800" b="1" dirty="0" smtClean="0"/>
                        <a:t>DOI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15750">
                <a:tc>
                  <a:txBody>
                    <a:bodyPr/>
                    <a:lstStyle/>
                    <a:p>
                      <a:r>
                        <a:rPr lang="de-DE" sz="2800" b="1" dirty="0" smtClean="0"/>
                        <a:t>PID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15750">
                <a:tc>
                  <a:txBody>
                    <a:bodyPr/>
                    <a:lstStyle/>
                    <a:p>
                      <a:r>
                        <a:rPr lang="de-DE" sz="2800" b="1" dirty="0" smtClean="0"/>
                        <a:t>URL (Source)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6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Würfel 95"/>
          <p:cNvSpPr/>
          <p:nvPr/>
        </p:nvSpPr>
        <p:spPr>
          <a:xfrm>
            <a:off x="7573803" y="2145651"/>
            <a:ext cx="1102582" cy="1126659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smtClean="0">
                <a:solidFill>
                  <a:schemeClr val="tx1"/>
                </a:solidFill>
              </a:rPr>
              <a:t>010101010101010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72" name="Textfeld 1071"/>
          <p:cNvSpPr txBox="1"/>
          <p:nvPr/>
        </p:nvSpPr>
        <p:spPr>
          <a:xfrm>
            <a:off x="449551" y="98744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 Black" panose="020B0A04020102020204" pitchFamily="34" charset="0"/>
              </a:rPr>
              <a:t>B2FIND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853008" y="116632"/>
            <a:ext cx="7391400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latin typeface="+mj-lt"/>
              </a:rPr>
              <a:t>Data Access</a:t>
            </a:r>
          </a:p>
          <a:p>
            <a:r>
              <a:rPr lang="de-DE" sz="2000" dirty="0" err="1" smtClean="0">
                <a:latin typeface="+mj-lt"/>
              </a:rPr>
              <a:t>Resolvability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and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smtClean="0">
                <a:latin typeface="+mj-lt"/>
              </a:rPr>
              <a:t>‚</a:t>
            </a:r>
            <a:r>
              <a:rPr lang="de-DE" sz="2000" dirty="0" smtClean="0">
                <a:latin typeface="+mj-lt"/>
              </a:rPr>
              <a:t>Levels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aggregation</a:t>
            </a:r>
            <a:r>
              <a:rPr lang="de-DE" sz="2000" dirty="0" smtClean="0">
                <a:latin typeface="+mj-lt"/>
              </a:rPr>
              <a:t>‘</a:t>
            </a:r>
            <a:endParaRPr lang="de-DE" sz="2000" dirty="0">
              <a:latin typeface="+mj-lt"/>
            </a:endParaRPr>
          </a:p>
        </p:txBody>
      </p:sp>
      <p:sp>
        <p:nvSpPr>
          <p:cNvPr id="46" name="Footer Placeholder 3"/>
          <p:cNvSpPr>
            <a:spLocks noGrp="1"/>
          </p:cNvSpPr>
          <p:nvPr/>
        </p:nvSpPr>
        <p:spPr>
          <a:xfrm>
            <a:off x="1782531" y="6353264"/>
            <a:ext cx="5616624" cy="316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EUDAT B2FIND     DI4R2016    28 September 2016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/>
        </p:nvSpPr>
        <p:spPr>
          <a:xfrm>
            <a:off x="673224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64348-DC2E-4C46-A357-1ED243B75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107504" y="1322184"/>
            <a:ext cx="1722474" cy="1756275"/>
            <a:chOff x="358504" y="332656"/>
            <a:chExt cx="1722474" cy="1756275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52" name="Grafik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53" name="Textfeld 52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&lt;//</a:t>
              </a:r>
              <a:r>
                <a:rPr lang="de-DE" sz="1400" dirty="0" err="1" smtClean="0"/>
                <a:t>dc:identifier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v</a:t>
              </a:r>
              <a:r>
                <a:rPr lang="de-DE" sz="1400" i="1" dirty="0" err="1" smtClean="0"/>
                <a:t>alue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61" name="Abgerundetes Rechteck 60"/>
          <p:cNvSpPr/>
          <p:nvPr/>
        </p:nvSpPr>
        <p:spPr>
          <a:xfrm>
            <a:off x="107504" y="1484784"/>
            <a:ext cx="713491" cy="21239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Extra Bold" pitchFamily="34" charset="0"/>
              </a:rPr>
              <a:t>XML</a:t>
            </a:r>
            <a:endParaRPr lang="de-DE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bertus Extra Bold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596336" y="980728"/>
            <a:ext cx="11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 Black" panose="020B0A04020102020204" pitchFamily="34" charset="0"/>
              </a:rPr>
              <a:t>Resource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421626" y="2492896"/>
            <a:ext cx="242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 Black" panose="020B0A04020102020204" pitchFamily="34" charset="0"/>
              </a:rPr>
              <a:t>Resolution </a:t>
            </a:r>
            <a:r>
              <a:rPr lang="de-DE" sz="1400" dirty="0" err="1" smtClean="0">
                <a:latin typeface="Arial Black" panose="020B0A04020102020204" pitchFamily="34" charset="0"/>
              </a:rPr>
              <a:t>and</a:t>
            </a:r>
            <a:r>
              <a:rPr lang="de-DE" sz="1400" dirty="0" smtClean="0">
                <a:latin typeface="Arial Black" panose="020B0A04020102020204" pitchFamily="34" charset="0"/>
              </a:rPr>
              <a:t> </a:t>
            </a:r>
            <a:r>
              <a:rPr lang="de-DE" sz="1400" dirty="0">
                <a:latin typeface="Arial Black" panose="020B0A04020102020204" pitchFamily="34" charset="0"/>
              </a:rPr>
              <a:t>A</a:t>
            </a:r>
            <a:r>
              <a:rPr lang="de-DE" sz="1400" dirty="0" smtClean="0">
                <a:latin typeface="Arial Black" panose="020B0A04020102020204" pitchFamily="34" charset="0"/>
              </a:rPr>
              <a:t>ccess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cxnSp>
        <p:nvCxnSpPr>
          <p:cNvPr id="66" name="Gekrümmte Verbindung 65"/>
          <p:cNvCxnSpPr>
            <a:stCxn id="63" idx="3"/>
            <a:endCxn id="96" idx="2"/>
          </p:cNvCxnSpPr>
          <p:nvPr/>
        </p:nvCxnSpPr>
        <p:spPr>
          <a:xfrm flipV="1">
            <a:off x="4499992" y="2846803"/>
            <a:ext cx="3073811" cy="46845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bgerundetes Rechteck 62"/>
          <p:cNvSpPr/>
          <p:nvPr/>
        </p:nvSpPr>
        <p:spPr>
          <a:xfrm>
            <a:off x="2723765" y="2925568"/>
            <a:ext cx="1776227" cy="779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Handle Server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2" name="Gekrümmte Verbindung 71"/>
          <p:cNvCxnSpPr>
            <a:stCxn id="63" idx="3"/>
          </p:cNvCxnSpPr>
          <p:nvPr/>
        </p:nvCxnSpPr>
        <p:spPr>
          <a:xfrm>
            <a:off x="4499992" y="3315255"/>
            <a:ext cx="450445" cy="1230493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krümmte Verbindung 79"/>
          <p:cNvCxnSpPr>
            <a:stCxn id="113" idx="3"/>
          </p:cNvCxnSpPr>
          <p:nvPr/>
        </p:nvCxnSpPr>
        <p:spPr>
          <a:xfrm flipV="1">
            <a:off x="1302997" y="4833158"/>
            <a:ext cx="3647440" cy="85328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2507741" y="4522458"/>
            <a:ext cx="1776227" cy="7793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DOI </a:t>
            </a:r>
            <a:r>
              <a:rPr lang="de-DE" dirty="0" err="1" smtClean="0">
                <a:solidFill>
                  <a:schemeClr val="tx1"/>
                </a:solidFill>
              </a:rPr>
              <a:t>Resolver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9" name="Gekrümmte Verbindung 78"/>
          <p:cNvCxnSpPr>
            <a:stCxn id="112" idx="3"/>
            <a:endCxn id="63" idx="1"/>
          </p:cNvCxnSpPr>
          <p:nvPr/>
        </p:nvCxnSpPr>
        <p:spPr>
          <a:xfrm flipV="1">
            <a:off x="1286677" y="3315255"/>
            <a:ext cx="1437088" cy="1936130"/>
          </a:xfrm>
          <a:prstGeom prst="curvedConnector3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Würfel 96"/>
          <p:cNvSpPr/>
          <p:nvPr/>
        </p:nvSpPr>
        <p:spPr>
          <a:xfrm>
            <a:off x="7573803" y="3397197"/>
            <a:ext cx="1106488" cy="1171258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smtClean="0">
                <a:solidFill>
                  <a:schemeClr val="tx1"/>
                </a:solidFill>
              </a:rPr>
              <a:t>010101010101010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8" name="Würfel 97"/>
          <p:cNvSpPr/>
          <p:nvPr/>
        </p:nvSpPr>
        <p:spPr>
          <a:xfrm>
            <a:off x="7573803" y="4668133"/>
            <a:ext cx="1106488" cy="111042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smtClean="0">
                <a:solidFill>
                  <a:schemeClr val="tx1"/>
                </a:solidFill>
              </a:rPr>
              <a:t>010101010101010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05" name="Gekrümmte Verbindung 104"/>
          <p:cNvCxnSpPr>
            <a:stCxn id="145" idx="3"/>
          </p:cNvCxnSpPr>
          <p:nvPr/>
        </p:nvCxnSpPr>
        <p:spPr>
          <a:xfrm flipV="1">
            <a:off x="6708267" y="3315255"/>
            <a:ext cx="1279004" cy="1792525"/>
          </a:xfrm>
          <a:prstGeom prst="curved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hteck 115"/>
          <p:cNvSpPr/>
          <p:nvPr/>
        </p:nvSpPr>
        <p:spPr>
          <a:xfrm>
            <a:off x="7236296" y="1700808"/>
            <a:ext cx="1629544" cy="4261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Data </a:t>
            </a:r>
            <a:r>
              <a:rPr lang="de-DE" b="1" dirty="0">
                <a:solidFill>
                  <a:schemeClr val="tx1"/>
                </a:solidFill>
              </a:rPr>
              <a:t>C</a:t>
            </a:r>
            <a:r>
              <a:rPr lang="de-DE" b="1" dirty="0" smtClean="0">
                <a:solidFill>
                  <a:schemeClr val="tx1"/>
                </a:solidFill>
              </a:rPr>
              <a:t>ollection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5" name="Abgerundetes Rechteck 144"/>
          <p:cNvSpPr/>
          <p:nvPr/>
        </p:nvSpPr>
        <p:spPr>
          <a:xfrm>
            <a:off x="4932040" y="4149704"/>
            <a:ext cx="1776227" cy="19161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Landing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age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8" name="Rechteck 147"/>
          <p:cNvSpPr/>
          <p:nvPr/>
        </p:nvSpPr>
        <p:spPr>
          <a:xfrm>
            <a:off x="5292080" y="4609390"/>
            <a:ext cx="950826" cy="332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PID_1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49" name="Rechteck 148"/>
          <p:cNvSpPr/>
          <p:nvPr/>
        </p:nvSpPr>
        <p:spPr>
          <a:xfrm>
            <a:off x="5292080" y="5054138"/>
            <a:ext cx="950826" cy="332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PID_2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50" name="Rechteck 149"/>
          <p:cNvSpPr/>
          <p:nvPr/>
        </p:nvSpPr>
        <p:spPr>
          <a:xfrm>
            <a:off x="5292080" y="5512454"/>
            <a:ext cx="950826" cy="332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PID_3</a:t>
            </a:r>
            <a:endParaRPr lang="de-DE" dirty="0">
              <a:solidFill>
                <a:srgbClr val="C0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04912" y="3933056"/>
            <a:ext cx="1179173" cy="2135354"/>
            <a:chOff x="204912" y="3933056"/>
            <a:chExt cx="1179173" cy="2135354"/>
          </a:xfrm>
        </p:grpSpPr>
        <p:sp>
          <p:nvSpPr>
            <p:cNvPr id="92" name="Rechteck 91"/>
            <p:cNvSpPr/>
            <p:nvPr/>
          </p:nvSpPr>
          <p:spPr>
            <a:xfrm>
              <a:off x="323528" y="4653136"/>
              <a:ext cx="950826" cy="3324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25408F"/>
                  </a:solidFill>
                </a:rPr>
                <a:t>Source</a:t>
              </a:r>
              <a:endParaRPr lang="de-DE" dirty="0">
                <a:solidFill>
                  <a:srgbClr val="25408F"/>
                </a:solidFill>
              </a:endParaRP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335851" y="5085184"/>
              <a:ext cx="950826" cy="33240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PID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352171" y="5520245"/>
              <a:ext cx="950826" cy="33240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accent3">
                      <a:lumMod val="50000"/>
                    </a:schemeClr>
                  </a:solidFill>
                </a:rPr>
                <a:t>DOI</a:t>
              </a:r>
              <a:endParaRPr lang="de-D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9" name="Abgerundetes Rechteck 1028"/>
            <p:cNvSpPr/>
            <p:nvPr/>
          </p:nvSpPr>
          <p:spPr>
            <a:xfrm>
              <a:off x="204912" y="3933056"/>
              <a:ext cx="1179173" cy="213535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B2FIND 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Metadta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7" name="Pfeil nach rechts 156"/>
          <p:cNvSpPr/>
          <p:nvPr/>
        </p:nvSpPr>
        <p:spPr>
          <a:xfrm rot="5400000">
            <a:off x="464752" y="3078025"/>
            <a:ext cx="712485" cy="7095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61" name="Gekrümmte Verbindung 160"/>
          <p:cNvCxnSpPr>
            <a:stCxn id="148" idx="3"/>
            <a:endCxn id="96" idx="2"/>
          </p:cNvCxnSpPr>
          <p:nvPr/>
        </p:nvCxnSpPr>
        <p:spPr>
          <a:xfrm flipV="1">
            <a:off x="6242906" y="2846803"/>
            <a:ext cx="1330897" cy="1928788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krümmte Verbindung 164"/>
          <p:cNvCxnSpPr>
            <a:stCxn id="149" idx="3"/>
            <a:endCxn id="97" idx="2"/>
          </p:cNvCxnSpPr>
          <p:nvPr/>
        </p:nvCxnSpPr>
        <p:spPr>
          <a:xfrm flipV="1">
            <a:off x="6242906" y="4121137"/>
            <a:ext cx="1330897" cy="1099202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krümmte Verbindung 168"/>
          <p:cNvCxnSpPr>
            <a:stCxn id="150" idx="3"/>
            <a:endCxn id="98" idx="2"/>
          </p:cNvCxnSpPr>
          <p:nvPr/>
        </p:nvCxnSpPr>
        <p:spPr>
          <a:xfrm flipV="1">
            <a:off x="6242906" y="5361657"/>
            <a:ext cx="1330897" cy="316998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krümmte Verbindung 14"/>
          <p:cNvCxnSpPr>
            <a:stCxn id="92" idx="3"/>
            <a:endCxn id="96" idx="0"/>
          </p:cNvCxnSpPr>
          <p:nvPr/>
        </p:nvCxnSpPr>
        <p:spPr>
          <a:xfrm flipV="1">
            <a:off x="1274354" y="2145651"/>
            <a:ext cx="6988563" cy="2673686"/>
          </a:xfrm>
          <a:prstGeom prst="curvedConnector4">
            <a:avLst>
              <a:gd name="adj1" fmla="val 5381"/>
              <a:gd name="adj2" fmla="val 124510"/>
            </a:avLst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/>
          <p:cNvCxnSpPr>
            <a:stCxn id="63" idx="3"/>
            <a:endCxn id="116" idx="1"/>
          </p:cNvCxnSpPr>
          <p:nvPr/>
        </p:nvCxnSpPr>
        <p:spPr>
          <a:xfrm>
            <a:off x="4499992" y="3315255"/>
            <a:ext cx="2736304" cy="51643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krümmte Verbindung 66"/>
          <p:cNvCxnSpPr>
            <a:stCxn id="145" idx="3"/>
            <a:endCxn id="96" idx="3"/>
          </p:cNvCxnSpPr>
          <p:nvPr/>
        </p:nvCxnSpPr>
        <p:spPr>
          <a:xfrm flipV="1">
            <a:off x="6708267" y="3272310"/>
            <a:ext cx="1279004" cy="1835470"/>
          </a:xfrm>
          <a:prstGeom prst="curvedConnector2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6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6" grpId="0" animBg="1"/>
      <p:bldP spid="148" grpId="0" animBg="1"/>
      <p:bldP spid="149" grpId="0" animBg="1"/>
      <p:bldP spid="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584" y="44624"/>
            <a:ext cx="7391400" cy="86836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Outline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79512" y="980728"/>
            <a:ext cx="8280920" cy="51125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EUDAT </a:t>
            </a:r>
            <a:r>
              <a:rPr lang="en-US" sz="3200" dirty="0" smtClean="0"/>
              <a:t>and the B2 Service Suite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Guidelines and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B2FIND </a:t>
            </a:r>
            <a:r>
              <a:rPr lang="en-US" sz="3200" dirty="0"/>
              <a:t>– </a:t>
            </a:r>
            <a:r>
              <a:rPr lang="en-US" sz="3200" dirty="0" smtClean="0"/>
              <a:t>EUDAT’s Discovery Service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MD </a:t>
            </a:r>
            <a:r>
              <a:rPr lang="en-US" sz="3200" dirty="0" smtClean="0"/>
              <a:t>Ingestion </a:t>
            </a:r>
            <a:r>
              <a:rPr lang="en-US" sz="3200" dirty="0" smtClean="0"/>
              <a:t>and the B2FIND </a:t>
            </a:r>
            <a:r>
              <a:rPr lang="en-US" sz="3200" dirty="0" smtClean="0"/>
              <a:t>Schema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Disciplines, Communities and </a:t>
            </a:r>
            <a:r>
              <a:rPr lang="en-US" sz="3200" dirty="0" smtClean="0"/>
              <a:t>the MD </a:t>
            </a:r>
            <a:r>
              <a:rPr lang="en-US" sz="3200" dirty="0" smtClean="0"/>
              <a:t>catalogue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Data </a:t>
            </a:r>
            <a:r>
              <a:rPr lang="en-US" sz="3200" dirty="0" smtClean="0"/>
              <a:t>Access Identifiers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Discovery Portal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Outlook and Summary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79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Würfel 95"/>
          <p:cNvSpPr/>
          <p:nvPr/>
        </p:nvSpPr>
        <p:spPr>
          <a:xfrm>
            <a:off x="7573803" y="2145651"/>
            <a:ext cx="1102582" cy="1126659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smtClean="0">
                <a:solidFill>
                  <a:schemeClr val="tx1"/>
                </a:solidFill>
              </a:rPr>
              <a:t>010101010101010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72" name="Textfeld 1071"/>
          <p:cNvSpPr txBox="1"/>
          <p:nvPr/>
        </p:nvSpPr>
        <p:spPr>
          <a:xfrm>
            <a:off x="449551" y="98744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 Black" panose="020B0A04020102020204" pitchFamily="34" charset="0"/>
              </a:rPr>
              <a:t>B2FIND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853008" y="116632"/>
            <a:ext cx="7391400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latin typeface="+mj-lt"/>
              </a:rPr>
              <a:t>Data </a:t>
            </a:r>
            <a:r>
              <a:rPr lang="de-DE" sz="3200" dirty="0" smtClean="0">
                <a:latin typeface="+mj-lt"/>
              </a:rPr>
              <a:t>Access </a:t>
            </a:r>
            <a:r>
              <a:rPr lang="de-DE" sz="3200" dirty="0" err="1" smtClean="0">
                <a:latin typeface="+mj-lt"/>
              </a:rPr>
              <a:t>Identifiers</a:t>
            </a:r>
            <a:endParaRPr lang="de-DE" sz="3200" dirty="0" smtClean="0">
              <a:latin typeface="+mj-lt"/>
            </a:endParaRPr>
          </a:p>
          <a:p>
            <a:r>
              <a:rPr lang="de-DE" sz="2000" dirty="0" err="1" smtClean="0">
                <a:latin typeface="+mj-lt"/>
              </a:rPr>
              <a:t>Resolvability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and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smtClean="0">
                <a:latin typeface="+mj-lt"/>
              </a:rPr>
              <a:t>‚</a:t>
            </a:r>
            <a:r>
              <a:rPr lang="de-DE" sz="2000" dirty="0" smtClean="0">
                <a:latin typeface="+mj-lt"/>
              </a:rPr>
              <a:t>Levels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aggregation</a:t>
            </a:r>
            <a:r>
              <a:rPr lang="de-DE" sz="2000" dirty="0" smtClean="0">
                <a:latin typeface="+mj-lt"/>
              </a:rPr>
              <a:t>‘</a:t>
            </a:r>
            <a:endParaRPr lang="de-DE" sz="2000" dirty="0">
              <a:latin typeface="+mj-lt"/>
            </a:endParaRPr>
          </a:p>
        </p:txBody>
      </p:sp>
      <p:sp>
        <p:nvSpPr>
          <p:cNvPr id="46" name="Footer Placeholder 3"/>
          <p:cNvSpPr>
            <a:spLocks noGrp="1"/>
          </p:cNvSpPr>
          <p:nvPr/>
        </p:nvSpPr>
        <p:spPr>
          <a:xfrm>
            <a:off x="1782531" y="6353264"/>
            <a:ext cx="5616624" cy="316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EUDAT B2FIND     DI4R2016    28 September 2016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/>
        </p:nvSpPr>
        <p:spPr>
          <a:xfrm>
            <a:off x="673224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64348-DC2E-4C46-A357-1ED243B75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107504" y="1322184"/>
            <a:ext cx="1722474" cy="1756275"/>
            <a:chOff x="358504" y="332656"/>
            <a:chExt cx="1722474" cy="1756275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52" name="Grafik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53" name="Textfeld 52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&lt;//</a:t>
              </a:r>
              <a:r>
                <a:rPr lang="de-DE" sz="1400" dirty="0" err="1" smtClean="0"/>
                <a:t>dc:identifier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v</a:t>
              </a:r>
              <a:r>
                <a:rPr lang="de-DE" sz="1400" i="1" dirty="0" err="1" smtClean="0"/>
                <a:t>alue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61" name="Abgerundetes Rechteck 60"/>
          <p:cNvSpPr/>
          <p:nvPr/>
        </p:nvSpPr>
        <p:spPr>
          <a:xfrm>
            <a:off x="107504" y="1484784"/>
            <a:ext cx="713491" cy="21239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Extra Bold" pitchFamily="34" charset="0"/>
              </a:rPr>
              <a:t>XML</a:t>
            </a:r>
            <a:endParaRPr lang="de-DE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bertus Extra Bold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596336" y="980728"/>
            <a:ext cx="11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 Black" panose="020B0A04020102020204" pitchFamily="34" charset="0"/>
              </a:rPr>
              <a:t>Resource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421626" y="2492896"/>
            <a:ext cx="242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 Black" panose="020B0A04020102020204" pitchFamily="34" charset="0"/>
              </a:rPr>
              <a:t>Resolution </a:t>
            </a:r>
            <a:r>
              <a:rPr lang="de-DE" sz="1400" dirty="0" err="1" smtClean="0">
                <a:latin typeface="Arial Black" panose="020B0A04020102020204" pitchFamily="34" charset="0"/>
              </a:rPr>
              <a:t>and</a:t>
            </a:r>
            <a:r>
              <a:rPr lang="de-DE" sz="1400" dirty="0" smtClean="0">
                <a:latin typeface="Arial Black" panose="020B0A04020102020204" pitchFamily="34" charset="0"/>
              </a:rPr>
              <a:t> </a:t>
            </a:r>
            <a:r>
              <a:rPr lang="de-DE" sz="1400" dirty="0">
                <a:latin typeface="Arial Black" panose="020B0A04020102020204" pitchFamily="34" charset="0"/>
              </a:rPr>
              <a:t>A</a:t>
            </a:r>
            <a:r>
              <a:rPr lang="de-DE" sz="1400" dirty="0" smtClean="0">
                <a:latin typeface="Arial Black" panose="020B0A04020102020204" pitchFamily="34" charset="0"/>
              </a:rPr>
              <a:t>ccess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cxnSp>
        <p:nvCxnSpPr>
          <p:cNvPr id="66" name="Gekrümmte Verbindung 65"/>
          <p:cNvCxnSpPr>
            <a:stCxn id="63" idx="3"/>
            <a:endCxn id="96" idx="2"/>
          </p:cNvCxnSpPr>
          <p:nvPr/>
        </p:nvCxnSpPr>
        <p:spPr>
          <a:xfrm flipV="1">
            <a:off x="4499992" y="2846803"/>
            <a:ext cx="3073811" cy="46845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bgerundetes Rechteck 62"/>
          <p:cNvSpPr/>
          <p:nvPr/>
        </p:nvSpPr>
        <p:spPr>
          <a:xfrm>
            <a:off x="2723765" y="2925568"/>
            <a:ext cx="1776227" cy="779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Handle Server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2" name="Gekrümmte Verbindung 71"/>
          <p:cNvCxnSpPr>
            <a:stCxn id="63" idx="3"/>
          </p:cNvCxnSpPr>
          <p:nvPr/>
        </p:nvCxnSpPr>
        <p:spPr>
          <a:xfrm>
            <a:off x="4499992" y="3315255"/>
            <a:ext cx="450445" cy="1230493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krümmte Verbindung 79"/>
          <p:cNvCxnSpPr>
            <a:stCxn id="113" idx="3"/>
          </p:cNvCxnSpPr>
          <p:nvPr/>
        </p:nvCxnSpPr>
        <p:spPr>
          <a:xfrm flipV="1">
            <a:off x="1302997" y="4833158"/>
            <a:ext cx="3647440" cy="85328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2507741" y="4522458"/>
            <a:ext cx="1776227" cy="7793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DOI </a:t>
            </a:r>
            <a:r>
              <a:rPr lang="de-DE" dirty="0" err="1" smtClean="0">
                <a:solidFill>
                  <a:schemeClr val="tx1"/>
                </a:solidFill>
              </a:rPr>
              <a:t>Resolver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9" name="Gekrümmte Verbindung 78"/>
          <p:cNvCxnSpPr>
            <a:stCxn id="112" idx="3"/>
            <a:endCxn id="63" idx="1"/>
          </p:cNvCxnSpPr>
          <p:nvPr/>
        </p:nvCxnSpPr>
        <p:spPr>
          <a:xfrm flipV="1">
            <a:off x="1286677" y="3315255"/>
            <a:ext cx="1437088" cy="1936130"/>
          </a:xfrm>
          <a:prstGeom prst="curvedConnector3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Würfel 96"/>
          <p:cNvSpPr/>
          <p:nvPr/>
        </p:nvSpPr>
        <p:spPr>
          <a:xfrm>
            <a:off x="7573803" y="3397197"/>
            <a:ext cx="1106488" cy="1171258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smtClean="0">
                <a:solidFill>
                  <a:schemeClr val="tx1"/>
                </a:solidFill>
              </a:rPr>
              <a:t>010101010101010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8" name="Würfel 97"/>
          <p:cNvSpPr/>
          <p:nvPr/>
        </p:nvSpPr>
        <p:spPr>
          <a:xfrm>
            <a:off x="7573803" y="4668133"/>
            <a:ext cx="1106488" cy="111042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smtClean="0">
                <a:solidFill>
                  <a:schemeClr val="tx1"/>
                </a:solidFill>
              </a:rPr>
              <a:t>010101010101010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05" name="Gekrümmte Verbindung 104"/>
          <p:cNvCxnSpPr>
            <a:stCxn id="145" idx="3"/>
          </p:cNvCxnSpPr>
          <p:nvPr/>
        </p:nvCxnSpPr>
        <p:spPr>
          <a:xfrm flipV="1">
            <a:off x="6708267" y="3315255"/>
            <a:ext cx="1279004" cy="1792525"/>
          </a:xfrm>
          <a:prstGeom prst="curved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hteck 115"/>
          <p:cNvSpPr/>
          <p:nvPr/>
        </p:nvSpPr>
        <p:spPr>
          <a:xfrm>
            <a:off x="7236296" y="1700808"/>
            <a:ext cx="1629544" cy="4261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Data </a:t>
            </a:r>
            <a:r>
              <a:rPr lang="de-DE" b="1" dirty="0">
                <a:solidFill>
                  <a:schemeClr val="tx1"/>
                </a:solidFill>
              </a:rPr>
              <a:t>C</a:t>
            </a:r>
            <a:r>
              <a:rPr lang="de-DE" b="1" dirty="0" smtClean="0">
                <a:solidFill>
                  <a:schemeClr val="tx1"/>
                </a:solidFill>
              </a:rPr>
              <a:t>ollection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5" name="Abgerundetes Rechteck 144"/>
          <p:cNvSpPr/>
          <p:nvPr/>
        </p:nvSpPr>
        <p:spPr>
          <a:xfrm>
            <a:off x="4932040" y="4149704"/>
            <a:ext cx="1776227" cy="19161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Landing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age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8" name="Rechteck 147"/>
          <p:cNvSpPr/>
          <p:nvPr/>
        </p:nvSpPr>
        <p:spPr>
          <a:xfrm>
            <a:off x="5292080" y="4609390"/>
            <a:ext cx="950826" cy="332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PID_1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49" name="Rechteck 148"/>
          <p:cNvSpPr/>
          <p:nvPr/>
        </p:nvSpPr>
        <p:spPr>
          <a:xfrm>
            <a:off x="5292080" y="5054138"/>
            <a:ext cx="950826" cy="332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PID_2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50" name="Rechteck 149"/>
          <p:cNvSpPr/>
          <p:nvPr/>
        </p:nvSpPr>
        <p:spPr>
          <a:xfrm>
            <a:off x="5292080" y="5512454"/>
            <a:ext cx="950826" cy="332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PID_3</a:t>
            </a:r>
            <a:endParaRPr lang="de-DE" dirty="0">
              <a:solidFill>
                <a:srgbClr val="C0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04912" y="3933056"/>
            <a:ext cx="1179173" cy="2135354"/>
            <a:chOff x="204912" y="3933056"/>
            <a:chExt cx="1179173" cy="2135354"/>
          </a:xfrm>
        </p:grpSpPr>
        <p:sp>
          <p:nvSpPr>
            <p:cNvPr id="92" name="Rechteck 91"/>
            <p:cNvSpPr/>
            <p:nvPr/>
          </p:nvSpPr>
          <p:spPr>
            <a:xfrm>
              <a:off x="323528" y="4653136"/>
              <a:ext cx="950826" cy="3324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25408F"/>
                  </a:solidFill>
                </a:rPr>
                <a:t>Source</a:t>
              </a:r>
              <a:endParaRPr lang="de-DE" dirty="0">
                <a:solidFill>
                  <a:srgbClr val="25408F"/>
                </a:solidFill>
              </a:endParaRP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335851" y="5085184"/>
              <a:ext cx="950826" cy="33240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PID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352171" y="5520245"/>
              <a:ext cx="950826" cy="33240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accent3">
                      <a:lumMod val="50000"/>
                    </a:schemeClr>
                  </a:solidFill>
                </a:rPr>
                <a:t>DOI</a:t>
              </a:r>
              <a:endParaRPr lang="de-D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9" name="Abgerundetes Rechteck 1028"/>
            <p:cNvSpPr/>
            <p:nvPr/>
          </p:nvSpPr>
          <p:spPr>
            <a:xfrm>
              <a:off x="204912" y="3933056"/>
              <a:ext cx="1179173" cy="213535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B2FIND 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Metadta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7" name="Pfeil nach rechts 156"/>
          <p:cNvSpPr/>
          <p:nvPr/>
        </p:nvSpPr>
        <p:spPr>
          <a:xfrm rot="5400000">
            <a:off x="464752" y="3078025"/>
            <a:ext cx="712485" cy="7095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61" name="Gekrümmte Verbindung 160"/>
          <p:cNvCxnSpPr>
            <a:stCxn id="148" idx="3"/>
            <a:endCxn id="96" idx="2"/>
          </p:cNvCxnSpPr>
          <p:nvPr/>
        </p:nvCxnSpPr>
        <p:spPr>
          <a:xfrm flipV="1">
            <a:off x="6242906" y="2846803"/>
            <a:ext cx="1330897" cy="1928788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krümmte Verbindung 164"/>
          <p:cNvCxnSpPr>
            <a:stCxn id="149" idx="3"/>
            <a:endCxn id="97" idx="2"/>
          </p:cNvCxnSpPr>
          <p:nvPr/>
        </p:nvCxnSpPr>
        <p:spPr>
          <a:xfrm flipV="1">
            <a:off x="6242906" y="4121137"/>
            <a:ext cx="1330897" cy="1099202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krümmte Verbindung 168"/>
          <p:cNvCxnSpPr>
            <a:stCxn id="150" idx="3"/>
            <a:endCxn id="98" idx="2"/>
          </p:cNvCxnSpPr>
          <p:nvPr/>
        </p:nvCxnSpPr>
        <p:spPr>
          <a:xfrm flipV="1">
            <a:off x="6242906" y="5361657"/>
            <a:ext cx="1330897" cy="316998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krümmte Verbindung 14"/>
          <p:cNvCxnSpPr>
            <a:stCxn id="92" idx="3"/>
            <a:endCxn id="96" idx="0"/>
          </p:cNvCxnSpPr>
          <p:nvPr/>
        </p:nvCxnSpPr>
        <p:spPr>
          <a:xfrm flipV="1">
            <a:off x="1274354" y="2145651"/>
            <a:ext cx="6988563" cy="2673686"/>
          </a:xfrm>
          <a:prstGeom prst="curvedConnector4">
            <a:avLst>
              <a:gd name="adj1" fmla="val 5381"/>
              <a:gd name="adj2" fmla="val 124510"/>
            </a:avLst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/>
          <p:cNvCxnSpPr>
            <a:stCxn id="63" idx="3"/>
            <a:endCxn id="116" idx="1"/>
          </p:cNvCxnSpPr>
          <p:nvPr/>
        </p:nvCxnSpPr>
        <p:spPr>
          <a:xfrm>
            <a:off x="4499992" y="3315255"/>
            <a:ext cx="2736304" cy="51643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krümmte Verbindung 66"/>
          <p:cNvCxnSpPr>
            <a:stCxn id="145" idx="3"/>
            <a:endCxn id="96" idx="3"/>
          </p:cNvCxnSpPr>
          <p:nvPr/>
        </p:nvCxnSpPr>
        <p:spPr>
          <a:xfrm flipV="1">
            <a:off x="6708267" y="3272310"/>
            <a:ext cx="1279004" cy="1835470"/>
          </a:xfrm>
          <a:prstGeom prst="curvedConnector2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feil nach unten 40"/>
          <p:cNvSpPr/>
          <p:nvPr/>
        </p:nvSpPr>
        <p:spPr>
          <a:xfrm rot="10800000" flipH="1">
            <a:off x="7153682" y="3386950"/>
            <a:ext cx="1522774" cy="234630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Stricter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Policies</a:t>
            </a:r>
            <a:endParaRPr lang="de-D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67627"/>
              </p:ext>
            </p:extLst>
          </p:nvPr>
        </p:nvGraphicFramePr>
        <p:xfrm>
          <a:off x="1608545" y="3284986"/>
          <a:ext cx="5616624" cy="244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224136"/>
                <a:gridCol w="1224136"/>
                <a:gridCol w="1008112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Type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Unique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Persistent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err="1" smtClean="0"/>
                        <a:t>Resolvable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err="1" smtClean="0"/>
                        <a:t>Citable</a:t>
                      </a:r>
                      <a:endParaRPr lang="de-DE" sz="18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DOI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79428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PID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77301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URL (Source)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de-DE" sz="2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de-DE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6" grpId="0" animBg="1"/>
      <p:bldP spid="148" grpId="0" animBg="1"/>
      <p:bldP spid="149" grpId="0" animBg="1"/>
      <p:bldP spid="15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008" y="44624"/>
            <a:ext cx="7391400" cy="868362"/>
          </a:xfrm>
        </p:spPr>
        <p:txBody>
          <a:bodyPr>
            <a:normAutofit/>
          </a:bodyPr>
          <a:lstStyle/>
          <a:p>
            <a:r>
              <a:rPr lang="de-DE" sz="3200" dirty="0" err="1" smtClean="0">
                <a:latin typeface="+mj-lt"/>
              </a:rPr>
              <a:t>Coverage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of</a:t>
            </a:r>
            <a:r>
              <a:rPr lang="de-DE" sz="3200" dirty="0" smtClean="0">
                <a:latin typeface="+mj-lt"/>
              </a:rPr>
              <a:t> Data Access </a:t>
            </a:r>
            <a:r>
              <a:rPr lang="de-DE" sz="3200" dirty="0" err="1" smtClean="0">
                <a:latin typeface="+mj-lt"/>
              </a:rPr>
              <a:t>Identifiers</a:t>
            </a:r>
            <a:endParaRPr lang="de-DE" sz="32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97" y="702588"/>
            <a:ext cx="7288243" cy="567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059832" y="2307352"/>
            <a:ext cx="3024336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B2FIND</a:t>
            </a:r>
          </a:p>
          <a:p>
            <a:pPr marL="0" indent="0" algn="ctr">
              <a:buNone/>
            </a:pPr>
            <a:r>
              <a:rPr lang="en-US" sz="4000" dirty="0" smtClean="0"/>
              <a:t>Discovery Portal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2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62" y="764705"/>
            <a:ext cx="4832499" cy="558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57064" y="-171400"/>
            <a:ext cx="7391400" cy="1062524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+mj-lt"/>
              </a:rPr>
              <a:t>B2FIND Discovery Portal</a:t>
            </a:r>
            <a:br>
              <a:rPr lang="de-DE" sz="3200" dirty="0" smtClean="0">
                <a:latin typeface="+mj-lt"/>
              </a:rPr>
            </a:br>
            <a:r>
              <a:rPr lang="de-DE" sz="2000" dirty="0" err="1" smtClean="0">
                <a:latin typeface="+mj-lt"/>
              </a:rPr>
              <a:t>Faceted</a:t>
            </a:r>
            <a:r>
              <a:rPr lang="de-DE" sz="2000" dirty="0" smtClean="0">
                <a:latin typeface="+mj-lt"/>
              </a:rPr>
              <a:t> Search </a:t>
            </a:r>
            <a:r>
              <a:rPr lang="de-DE" sz="2000" dirty="0" err="1" smtClean="0">
                <a:latin typeface="+mj-lt"/>
              </a:rPr>
              <a:t>and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D</a:t>
            </a:r>
            <a:r>
              <a:rPr lang="de-DE" sz="2000" dirty="0" smtClean="0">
                <a:latin typeface="+mj-lt"/>
              </a:rPr>
              <a:t>ata </a:t>
            </a:r>
            <a:r>
              <a:rPr lang="de-DE" sz="2000" dirty="0">
                <a:latin typeface="+mj-lt"/>
              </a:rPr>
              <a:t>A</a:t>
            </a:r>
            <a:r>
              <a:rPr lang="de-DE" sz="2000" dirty="0" smtClean="0">
                <a:latin typeface="+mj-lt"/>
              </a:rPr>
              <a:t>ccess</a:t>
            </a:r>
            <a:endParaRPr lang="de-DE" sz="20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24941"/>
            <a:ext cx="1440160" cy="47241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9512" y="788569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B2FIND provides ‘faceted’ search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Free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Geo spatial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Temporal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Publication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Textual facets 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Tags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Creator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Discipline etc.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619672" y="963132"/>
            <a:ext cx="3774044" cy="66566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871700" y="1340768"/>
            <a:ext cx="2412268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27784" y="2219730"/>
            <a:ext cx="1224136" cy="2371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691680" y="3191710"/>
            <a:ext cx="2160240" cy="6153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43708" y="3499376"/>
            <a:ext cx="1908212" cy="6497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feil nach oben 16"/>
          <p:cNvSpPr/>
          <p:nvPr/>
        </p:nvSpPr>
        <p:spPr>
          <a:xfrm rot="-2040000">
            <a:off x="5321708" y="3716215"/>
            <a:ext cx="144016" cy="216024"/>
          </a:xfrm>
          <a:prstGeom prst="up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107504" y="436510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Dataset view provides  </a:t>
            </a:r>
          </a:p>
          <a:p>
            <a:r>
              <a:rPr lang="en-GB" sz="2000" dirty="0" smtClean="0"/>
              <a:t>display of metadata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Spatial extent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Table of field-value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Links to data resources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411760" y="2490711"/>
            <a:ext cx="1440160" cy="61425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2555776" y="3824228"/>
            <a:ext cx="1296144" cy="136896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28" y="1515398"/>
            <a:ext cx="5720966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mit Pfeil 19"/>
          <p:cNvCxnSpPr/>
          <p:nvPr/>
        </p:nvCxnSpPr>
        <p:spPr>
          <a:xfrm flipV="1">
            <a:off x="3131840" y="4437112"/>
            <a:ext cx="1656184" cy="1080120"/>
          </a:xfrm>
          <a:prstGeom prst="straightConnector1">
            <a:avLst/>
          </a:prstGeom>
          <a:ln w="1905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051720" y="3104964"/>
            <a:ext cx="1968197" cy="2088232"/>
          </a:xfrm>
          <a:prstGeom prst="straightConnector1">
            <a:avLst/>
          </a:prstGeom>
          <a:ln w="1905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2987824" y="4149080"/>
            <a:ext cx="3816424" cy="1656184"/>
          </a:xfrm>
          <a:prstGeom prst="straightConnector1">
            <a:avLst/>
          </a:prstGeom>
          <a:ln w="1905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3131840" y="5517232"/>
            <a:ext cx="1656184" cy="288032"/>
          </a:xfrm>
          <a:prstGeom prst="straightConnector1">
            <a:avLst/>
          </a:prstGeom>
          <a:ln w="1905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2987824" y="5301208"/>
            <a:ext cx="3816424" cy="504056"/>
          </a:xfrm>
          <a:prstGeom prst="straightConnector1">
            <a:avLst/>
          </a:prstGeom>
          <a:ln w="1905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2664296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latin typeface="+mj-lt"/>
              </a:rPr>
              <a:t>Data Access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Example</a:t>
            </a:r>
            <a:r>
              <a:rPr lang="en-GB" dirty="0"/>
              <a:t/>
            </a:r>
            <a:br>
              <a:rPr lang="en-GB" dirty="0"/>
            </a:br>
            <a:endParaRPr lang="en-GB" sz="1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112568" cy="5357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87" y="453785"/>
            <a:ext cx="5872768" cy="2399151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3347864" y="2852936"/>
            <a:ext cx="288032" cy="36004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23528" y="3212976"/>
            <a:ext cx="4968552" cy="37453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672408" cy="273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>
            <a:off x="4427984" y="4425318"/>
            <a:ext cx="936104" cy="2998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323528" y="4050784"/>
            <a:ext cx="4968552" cy="3745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/>
          <p:nvPr/>
        </p:nvCxnSpPr>
        <p:spPr>
          <a:xfrm flipV="1">
            <a:off x="4427984" y="4869160"/>
            <a:ext cx="936104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23528" y="5229200"/>
            <a:ext cx="4968552" cy="3745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72" y="159706"/>
            <a:ext cx="4522211" cy="407834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5" name="Gerade Verbindung mit Pfeil 34"/>
          <p:cNvCxnSpPr/>
          <p:nvPr/>
        </p:nvCxnSpPr>
        <p:spPr>
          <a:xfrm flipV="1">
            <a:off x="4418072" y="4238051"/>
            <a:ext cx="297944" cy="53281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323528" y="4770864"/>
            <a:ext cx="4968552" cy="4583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4" grpId="0" animBg="1"/>
      <p:bldP spid="24" grpId="1" animBg="1"/>
      <p:bldP spid="29" grpId="0" animBg="1"/>
      <p:bldP spid="29" grpId="1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059832" y="2708920"/>
            <a:ext cx="3024336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Outlook and Summary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5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5136" y="188640"/>
            <a:ext cx="5087144" cy="57606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+mj-lt"/>
              </a:rPr>
              <a:t>Outlook</a:t>
            </a:r>
            <a:endParaRPr lang="en-GB" sz="3200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8769" y="836712"/>
            <a:ext cx="8469695" cy="5262975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Handle scalability and granularity issues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‘Levels of aggregation’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Metrics </a:t>
            </a:r>
            <a:r>
              <a:rPr lang="en-GB" sz="2800" dirty="0"/>
              <a:t>f</a:t>
            </a:r>
            <a:r>
              <a:rPr lang="en-GB" sz="2800" dirty="0" smtClean="0"/>
              <a:t>or Key Indicators and Metadata Quality</a:t>
            </a:r>
            <a:endParaRPr lang="en-GB" sz="2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dirty="0"/>
              <a:t>Establish content-related quality </a:t>
            </a:r>
            <a:r>
              <a:rPr lang="en-GB" sz="2800" dirty="0" smtClean="0"/>
              <a:t>assurance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Add further search and distribution channels, e.g.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Use </a:t>
            </a:r>
            <a:r>
              <a:rPr lang="en-GB" sz="2800" dirty="0"/>
              <a:t>linked </a:t>
            </a:r>
            <a:r>
              <a:rPr lang="en-GB" sz="2800" dirty="0" smtClean="0"/>
              <a:t>data </a:t>
            </a:r>
            <a:r>
              <a:rPr lang="en-GB" sz="2800" dirty="0"/>
              <a:t>: Potential for semantic enrichment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de-DE" sz="2800" dirty="0"/>
              <a:t>‘Annotation’ functionality : Users link datasets to external </a:t>
            </a:r>
            <a:r>
              <a:rPr lang="en-GB" sz="2800" dirty="0"/>
              <a:t>reference materials </a:t>
            </a:r>
            <a:r>
              <a:rPr lang="en-GB" sz="2800" dirty="0" smtClean="0"/>
              <a:t>(vocabularies</a:t>
            </a:r>
            <a:r>
              <a:rPr lang="en-GB" sz="2800" dirty="0"/>
              <a:t>, ontologies, etc.)</a:t>
            </a:r>
            <a:endParaRPr lang="en-GB" altLang="de-DE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/>
              <a:t>Query-based Taxonomies : Enabling hierarchical search, e.g. in trees of ‘Disciplines</a:t>
            </a:r>
            <a:r>
              <a:rPr lang="en-GB" sz="2800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1445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256584" cy="57606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+mj-lt"/>
              </a:rPr>
              <a:t>Summary</a:t>
            </a:r>
            <a:endParaRPr lang="en-GB" sz="3200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7289" y="764704"/>
            <a:ext cx="8505191" cy="5693862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EUDAT-B2FIND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established an operative service based on agreed standards and guidelines as </a:t>
            </a:r>
            <a:r>
              <a:rPr lang="en-GB" sz="2800" dirty="0"/>
              <a:t>the FAIR </a:t>
            </a:r>
            <a:r>
              <a:rPr lang="en-GB" sz="2800" dirty="0" smtClean="0"/>
              <a:t>principles,</a:t>
            </a:r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provides a discovery portal with powerful search </a:t>
            </a:r>
            <a:r>
              <a:rPr lang="en-GB" sz="2800" dirty="0" smtClean="0"/>
              <a:t>functionalities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is based  on a unique catalogue of research data , combining  many heterogeneous and cross-discipline </a:t>
            </a:r>
            <a:r>
              <a:rPr lang="en-GB" sz="2800" dirty="0"/>
              <a:t>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Improved interoperability is achieved by </a:t>
            </a:r>
            <a:r>
              <a:rPr lang="en-US" sz="2800" dirty="0" err="1" smtClean="0"/>
              <a:t>homogenisation</a:t>
            </a:r>
            <a:r>
              <a:rPr lang="en-US" sz="2800" dirty="0" smtClean="0"/>
              <a:t> </a:t>
            </a:r>
            <a:r>
              <a:rPr lang="en-US" sz="2800" dirty="0"/>
              <a:t>to a common metadata </a:t>
            </a:r>
            <a:r>
              <a:rPr lang="en-US" sz="2800" dirty="0" smtClean="0"/>
              <a:t>schema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Further efforts are made </a:t>
            </a:r>
            <a:r>
              <a:rPr lang="en-US" sz="2800" dirty="0"/>
              <a:t>to address the demands of </a:t>
            </a:r>
            <a:r>
              <a:rPr lang="en-US" sz="2800" dirty="0" smtClean="0"/>
              <a:t>the communities and data projects, to adapt the system for future challenges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0753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95400" y="760438"/>
            <a:ext cx="7391400" cy="868362"/>
          </a:xfrm>
        </p:spPr>
        <p:txBody>
          <a:bodyPr>
            <a:normAutofit/>
          </a:bodyPr>
          <a:lstStyle/>
          <a:p>
            <a:r>
              <a:rPr lang="de-DE" sz="3200" dirty="0" err="1" smtClean="0">
                <a:latin typeface="+mj-lt"/>
              </a:rPr>
              <a:t>Thank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you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for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your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attention</a:t>
            </a:r>
            <a:r>
              <a:rPr lang="de-DE" sz="3200" dirty="0" smtClean="0">
                <a:latin typeface="+mj-lt"/>
              </a:rPr>
              <a:t> !</a:t>
            </a:r>
            <a:endParaRPr lang="de-DE" sz="32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15" y="4180725"/>
            <a:ext cx="1440160" cy="47241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1374" y="2204864"/>
            <a:ext cx="8265043" cy="2308320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r>
              <a:rPr lang="en-GB" sz="2400" dirty="0"/>
              <a:t>L</a:t>
            </a:r>
            <a:r>
              <a:rPr lang="en-GB" sz="2400" dirty="0" smtClean="0"/>
              <a:t>inks 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info : 	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://eudat.eu/b2find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portal : 	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http://b2find.eudat.eu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2400" dirty="0"/>
          </a:p>
          <a:p>
            <a:r>
              <a:rPr lang="en-GB" sz="2400" dirty="0"/>
              <a:t>Contact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>
                <a:hlinkClick r:id="rId5"/>
              </a:rPr>
              <a:t>www.eudat.eu/support-request</a:t>
            </a:r>
            <a:endParaRPr lang="en-GB" sz="2400" dirty="0">
              <a:hlinkClick r:id="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hlinkClick r:id=""/>
              </a:rPr>
              <a:t>widmann@dkrz.de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2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008" y="188640"/>
            <a:ext cx="7391400" cy="562074"/>
          </a:xfrm>
        </p:spPr>
        <p:txBody>
          <a:bodyPr>
            <a:noAutofit/>
          </a:bodyPr>
          <a:lstStyle/>
          <a:p>
            <a:r>
              <a:rPr lang="de-DE" sz="3200" dirty="0" err="1" smtClean="0">
                <a:latin typeface="+mj-lt"/>
              </a:rPr>
              <a:t>Coverage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of</a:t>
            </a:r>
            <a:r>
              <a:rPr lang="de-DE" sz="3200" dirty="0" smtClean="0">
                <a:latin typeface="+mj-lt"/>
              </a:rPr>
              <a:t> </a:t>
            </a:r>
            <a:r>
              <a:rPr lang="de-DE" sz="3200" dirty="0" err="1" smtClean="0">
                <a:latin typeface="+mj-lt"/>
              </a:rPr>
              <a:t>Disciplines</a:t>
            </a:r>
            <a:r>
              <a:rPr lang="de-DE" sz="3200" dirty="0" smtClean="0">
                <a:latin typeface="+mj-lt"/>
              </a:rPr>
              <a:t> in B2FIND</a:t>
            </a:r>
            <a:endParaRPr lang="de-DE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85719" cy="52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187624" y="3068960"/>
            <a:ext cx="676875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EUDAT </a:t>
            </a:r>
            <a:r>
              <a:rPr lang="en-US" sz="4000" dirty="0" smtClean="0"/>
              <a:t>and the B2 Service Suite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42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57064" y="44624"/>
            <a:ext cx="7391400" cy="86836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latin typeface="+mj-lt"/>
              </a:rPr>
              <a:t>The EUDAT Metadata </a:t>
            </a:r>
            <a:r>
              <a:rPr lang="en-GB" sz="3200" dirty="0" smtClean="0">
                <a:latin typeface="+mj-lt"/>
              </a:rPr>
              <a:t>(MD) Service </a:t>
            </a:r>
            <a:r>
              <a:rPr lang="en-GB" sz="3200" dirty="0">
                <a:latin typeface="+mj-lt"/>
              </a:rPr>
              <a:t>B2FIND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>
            <a:noAutofit/>
          </a:bodyPr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GB" dirty="0" smtClean="0"/>
              <a:t>based on a </a:t>
            </a:r>
            <a:r>
              <a:rPr lang="en-GB" dirty="0"/>
              <a:t>comprehensive </a:t>
            </a:r>
            <a:r>
              <a:rPr lang="en-GB" b="1" dirty="0" smtClean="0"/>
              <a:t>MD catalogue </a:t>
            </a:r>
            <a:r>
              <a:rPr lang="en-GB" dirty="0"/>
              <a:t>that spans a large number of multi formatted datasets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dirty="0"/>
              <a:t>harvested from various research communities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dirty="0"/>
              <a:t>stored through the EUDAT service B2SHARE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dirty="0"/>
              <a:t>covering a wide range of </a:t>
            </a:r>
            <a:r>
              <a:rPr lang="en-GB" dirty="0" smtClean="0"/>
              <a:t>highly diverse disciplines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mapped </a:t>
            </a:r>
            <a:r>
              <a:rPr lang="en-GB" dirty="0"/>
              <a:t>to a </a:t>
            </a:r>
            <a:r>
              <a:rPr lang="en-GB" b="1" dirty="0"/>
              <a:t>common </a:t>
            </a:r>
            <a:r>
              <a:rPr lang="en-GB" b="1" dirty="0" smtClean="0"/>
              <a:t>MD schema</a:t>
            </a:r>
            <a:endParaRPr lang="en-GB" b="1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provides an open </a:t>
            </a:r>
            <a:r>
              <a:rPr lang="en-GB" b="1" dirty="0">
                <a:solidFill>
                  <a:prstClr val="black"/>
                </a:solidFill>
              </a:rPr>
              <a:t>discovery portal </a:t>
            </a:r>
            <a:r>
              <a:rPr lang="en-GB" dirty="0">
                <a:solidFill>
                  <a:prstClr val="black"/>
                </a:solidFill>
              </a:rPr>
              <a:t>allowing researchers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dirty="0"/>
              <a:t>to </a:t>
            </a:r>
            <a:r>
              <a:rPr lang="en-GB" dirty="0">
                <a:solidFill>
                  <a:prstClr val="black"/>
                </a:solidFill>
              </a:rPr>
              <a:t>find easily collections of scientific resources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to access those resources through the given references in the </a:t>
            </a:r>
            <a:r>
              <a:rPr lang="en-GB" dirty="0" smtClean="0">
                <a:solidFill>
                  <a:prstClr val="black"/>
                </a:solidFill>
              </a:rPr>
              <a:t>metadata</a:t>
            </a:r>
          </a:p>
          <a:p>
            <a:pPr marL="114300" indent="0">
              <a:buNone/>
            </a:pPr>
            <a:r>
              <a:rPr lang="en-GB" dirty="0" smtClean="0">
                <a:solidFill>
                  <a:prstClr val="black"/>
                </a:solidFill>
              </a:rPr>
              <a:t>The repository and portal is implemented through the open source portal software CKAN (ckan.org)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3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27" y="1861891"/>
            <a:ext cx="1623223" cy="608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57" y="4233201"/>
            <a:ext cx="4036436" cy="73450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57" y="5157192"/>
            <a:ext cx="3858527" cy="89746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584" y="44624"/>
            <a:ext cx="7391400" cy="868362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+mj-lt"/>
              </a:rPr>
              <a:t>Communities </a:t>
            </a:r>
            <a:r>
              <a:rPr lang="de-DE" sz="3600" dirty="0" err="1" smtClean="0">
                <a:latin typeface="+mj-lt"/>
              </a:rPr>
              <a:t>and</a:t>
            </a:r>
            <a:r>
              <a:rPr lang="de-DE" sz="3600" dirty="0" smtClean="0">
                <a:latin typeface="+mj-lt"/>
              </a:rPr>
              <a:t> </a:t>
            </a:r>
            <a:r>
              <a:rPr lang="de-DE" sz="3600" dirty="0" err="1" smtClean="0">
                <a:latin typeface="+mj-lt"/>
              </a:rPr>
              <a:t>Disciplines</a:t>
            </a:r>
            <a:r>
              <a:rPr lang="de-DE" sz="3600" dirty="0" smtClean="0">
                <a:latin typeface="+mj-lt"/>
              </a:rPr>
              <a:t/>
            </a:r>
            <a:br>
              <a:rPr lang="de-DE" sz="3600" dirty="0" smtClean="0">
                <a:latin typeface="+mj-lt"/>
              </a:rPr>
            </a:br>
            <a:r>
              <a:rPr lang="de-DE" dirty="0"/>
              <a:t>I</a:t>
            </a:r>
            <a:r>
              <a:rPr lang="de-DE" dirty="0" smtClean="0"/>
              <a:t>ntegrated in B2FIND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746944" y="1324217"/>
            <a:ext cx="3179311" cy="5016758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Natural sciences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1" name="Rechteck 10">
            <a:hlinkClick r:id="" action="ppaction://noaction"/>
          </p:cNvPr>
          <p:cNvSpPr/>
          <p:nvPr/>
        </p:nvSpPr>
        <p:spPr>
          <a:xfrm>
            <a:off x="286328" y="1292562"/>
            <a:ext cx="2917520" cy="5016758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000" dirty="0" smtClean="0">
                <a:solidFill>
                  <a:srgbClr val="25408F"/>
                </a:solidFill>
              </a:rPr>
              <a:t>Humanities</a:t>
            </a:r>
          </a:p>
          <a:p>
            <a:endParaRPr lang="en-GB" sz="2000" dirty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>
              <a:solidFill>
                <a:srgbClr val="25408F"/>
              </a:solidFill>
            </a:endParaRPr>
          </a:p>
          <a:p>
            <a:endParaRPr lang="en-GB" sz="2000" dirty="0" smtClean="0">
              <a:solidFill>
                <a:srgbClr val="25408F"/>
              </a:solidFill>
            </a:endParaRPr>
          </a:p>
          <a:p>
            <a:endParaRPr lang="en-GB" sz="2000" dirty="0">
              <a:solidFill>
                <a:srgbClr val="25408F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47864" y="1308977"/>
            <a:ext cx="2232248" cy="5016758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Social sciences</a:t>
            </a: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8" y="5310833"/>
            <a:ext cx="1513614" cy="7438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02" y="2852936"/>
            <a:ext cx="1511254" cy="5667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1" y="2852936"/>
            <a:ext cx="1920215" cy="7200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4" y="4139735"/>
            <a:ext cx="1709032" cy="6157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77" y="1944858"/>
            <a:ext cx="1284209" cy="561011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97695"/>
            <a:ext cx="1374082" cy="515281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7" y="3429000"/>
            <a:ext cx="1604536" cy="601701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95" y="4447635"/>
            <a:ext cx="1508111" cy="565542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2" y="2204864"/>
            <a:ext cx="1489352" cy="558507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4" y="1766180"/>
            <a:ext cx="1374082" cy="5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feld 76"/>
          <p:cNvSpPr txBox="1"/>
          <p:nvPr/>
        </p:nvSpPr>
        <p:spPr>
          <a:xfrm>
            <a:off x="941677" y="3291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78" name="Gruppieren 77"/>
          <p:cNvGrpSpPr/>
          <p:nvPr/>
        </p:nvGrpSpPr>
        <p:grpSpPr>
          <a:xfrm>
            <a:off x="76052" y="1131073"/>
            <a:ext cx="1975668" cy="1756275"/>
            <a:chOff x="358504" y="332656"/>
            <a:chExt cx="1722474" cy="1756275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86" name="Grafik 8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87" name="Abgerundetes Rechteck 86"/>
              <p:cNvSpPr/>
              <p:nvPr/>
            </p:nvSpPr>
            <p:spPr>
              <a:xfrm>
                <a:off x="2051720" y="1556792"/>
                <a:ext cx="713491" cy="212391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85" name="Textfeld 84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&lt;//</a:t>
              </a:r>
              <a:r>
                <a:rPr lang="de-DE" sz="1400" dirty="0" err="1" smtClean="0"/>
                <a:t>gmd:title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v</a:t>
              </a:r>
              <a:r>
                <a:rPr lang="de-DE" sz="1400" i="1" dirty="0" err="1" smtClean="0"/>
                <a:t>alue</a:t>
              </a:r>
              <a:r>
                <a:rPr lang="de-DE" sz="1400" dirty="0" smtClean="0"/>
                <a:t>&gt;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211959" y="2780008"/>
            <a:ext cx="1722474" cy="1754372"/>
            <a:chOff x="5225790" y="2204864"/>
            <a:chExt cx="1722474" cy="175437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5225790" y="2204864"/>
              <a:ext cx="1722474" cy="1754372"/>
              <a:chOff x="1977656" y="1424763"/>
              <a:chExt cx="1722474" cy="1754372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13" name="Abgerundetes Rechteck 12"/>
              <p:cNvSpPr/>
              <p:nvPr/>
            </p:nvSpPr>
            <p:spPr>
              <a:xfrm>
                <a:off x="2121672" y="1566252"/>
                <a:ext cx="759019" cy="219471"/>
              </a:xfrm>
              <a:prstGeom prst="roundRect">
                <a:avLst/>
              </a:prstGeom>
              <a:solidFill>
                <a:srgbClr val="D75237"/>
              </a:solidFill>
              <a:ln>
                <a:solidFill>
                  <a:srgbClr val="B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JSON</a:t>
                </a:r>
                <a:endParaRPr lang="de-DE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426790" y="2641726"/>
                <a:ext cx="847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B00000"/>
                    </a:solidFill>
                    <a:latin typeface="Albertus Extra Bold" pitchFamily="34" charset="0"/>
                  </a:rPr>
                  <a:t>{ : }</a:t>
                </a:r>
                <a:endParaRPr lang="de-DE" sz="2000" b="1" dirty="0">
                  <a:solidFill>
                    <a:srgbClr val="B0000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93" name="Textfeld 92"/>
            <p:cNvSpPr txBox="1"/>
            <p:nvPr/>
          </p:nvSpPr>
          <p:spPr>
            <a:xfrm>
              <a:off x="5471281" y="2726689"/>
              <a:ext cx="1212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{"</a:t>
              </a:r>
              <a:r>
                <a:rPr lang="de-DE" sz="1400" dirty="0" err="1" smtClean="0"/>
                <a:t>key</a:t>
              </a:r>
              <a:r>
                <a:rPr lang="de-DE" sz="1400" dirty="0" smtClean="0"/>
                <a:t>" :</a:t>
              </a:r>
              <a:r>
                <a:rPr lang="de-DE" sz="1400" i="1" dirty="0" err="1" smtClean="0"/>
                <a:t>value</a:t>
              </a:r>
              <a:r>
                <a:rPr lang="de-DE" sz="1400" dirty="0" smtClean="0"/>
                <a:t>},</a:t>
              </a:r>
              <a:endParaRPr lang="de-DE" sz="1400" dirty="0"/>
            </a:p>
          </p:txBody>
        </p:sp>
        <p:sp>
          <p:nvSpPr>
            <p:cNvPr id="1024" name="Textfeld 1023"/>
            <p:cNvSpPr txBox="1"/>
            <p:nvPr/>
          </p:nvSpPr>
          <p:spPr>
            <a:xfrm>
              <a:off x="5418753" y="3039343"/>
              <a:ext cx="1463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"</a:t>
              </a:r>
              <a:r>
                <a:rPr lang="de-DE" sz="1200" dirty="0" err="1" smtClean="0"/>
                <a:t>community</a:t>
              </a:r>
              <a:r>
                <a:rPr lang="de-DE" sz="1200" dirty="0" smtClean="0"/>
                <a:t>" </a:t>
              </a:r>
              <a:r>
                <a:rPr lang="de-DE" sz="1200" i="1" dirty="0" err="1" smtClean="0"/>
                <a:t>cessda</a:t>
              </a:r>
              <a:endParaRPr lang="de-DE" sz="1200" i="1" dirty="0" smtClean="0"/>
            </a:p>
            <a:p>
              <a:r>
                <a:rPr lang="de-DE" sz="1200" dirty="0" smtClean="0"/>
                <a:t>  "title"            </a:t>
              </a:r>
              <a:r>
                <a:rPr lang="de-DE" sz="1200" i="1" dirty="0" err="1" smtClean="0"/>
                <a:t>value</a:t>
              </a:r>
              <a:endParaRPr lang="de-DE" sz="12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092280" y="2780928"/>
            <a:ext cx="1722474" cy="1754372"/>
            <a:chOff x="7421526" y="2171619"/>
            <a:chExt cx="1722474" cy="1754372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7421526" y="2171619"/>
              <a:ext cx="1722474" cy="1754372"/>
              <a:chOff x="1977656" y="1424763"/>
              <a:chExt cx="1722474" cy="1754372"/>
            </a:xfrm>
          </p:grpSpPr>
          <p:pic>
            <p:nvPicPr>
              <p:cNvPr id="32" name="Grafik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33" name="Abgerundetes Rechteck 32"/>
              <p:cNvSpPr/>
              <p:nvPr/>
            </p:nvSpPr>
            <p:spPr>
              <a:xfrm>
                <a:off x="2121672" y="1566252"/>
                <a:ext cx="717221" cy="259781"/>
              </a:xfrm>
              <a:prstGeom prst="roundRect">
                <a:avLst/>
              </a:prstGeom>
              <a:solidFill>
                <a:srgbClr val="D75237"/>
              </a:solidFill>
              <a:ln>
                <a:solidFill>
                  <a:srgbClr val="B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JSON</a:t>
                </a:r>
                <a:endParaRPr lang="de-DE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2426790" y="2641726"/>
                <a:ext cx="847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B00000"/>
                    </a:solidFill>
                    <a:latin typeface="Albertus Extra Bold" pitchFamily="34" charset="0"/>
                  </a:rPr>
                  <a:t>{ : }</a:t>
                </a:r>
                <a:endParaRPr lang="de-DE" sz="2000" b="1" dirty="0">
                  <a:solidFill>
                    <a:srgbClr val="B0000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1027" name="Textfeld 1026"/>
            <p:cNvSpPr txBox="1"/>
            <p:nvPr/>
          </p:nvSpPr>
          <p:spPr>
            <a:xfrm>
              <a:off x="7626495" y="2780928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{ "Title" : </a:t>
              </a:r>
            </a:p>
            <a:p>
              <a:r>
                <a:rPr lang="de-DE" sz="1400" i="1" dirty="0" smtClean="0"/>
                <a:t> </a:t>
              </a:r>
              <a:r>
                <a:rPr lang="de-DE" sz="1400" i="1" dirty="0" err="1" smtClean="0"/>
                <a:t>mapped-value</a:t>
              </a:r>
              <a:r>
                <a:rPr lang="de-DE" sz="1400" dirty="0" smtClean="0"/>
                <a:t> }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143000" y="836712"/>
            <a:ext cx="194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ENES in ISO119…</a:t>
            </a:r>
            <a:endParaRPr lang="de-DE" sz="1600" dirty="0"/>
          </a:p>
        </p:txBody>
      </p:sp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>
          <a:xfrm>
            <a:off x="1907704" y="1124744"/>
            <a:ext cx="1345135" cy="1681918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</p:pic>
      <p:sp>
        <p:nvSpPr>
          <p:cNvPr id="57" name="Textfeld 56"/>
          <p:cNvSpPr txBox="1"/>
          <p:nvPr/>
        </p:nvSpPr>
        <p:spPr>
          <a:xfrm>
            <a:off x="2013898" y="1243972"/>
            <a:ext cx="613886" cy="33855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ENES</a:t>
            </a:r>
            <a:endParaRPr lang="de-DE" sz="1600" b="1" dirty="0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>
          <a:xfrm>
            <a:off x="2483768" y="4843426"/>
            <a:ext cx="1345135" cy="1681918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>
          <a:xfrm>
            <a:off x="1930721" y="2996952"/>
            <a:ext cx="1345135" cy="1681918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</p:pic>
      <p:sp>
        <p:nvSpPr>
          <p:cNvPr id="62" name="Textfeld 61"/>
          <p:cNvSpPr txBox="1"/>
          <p:nvPr/>
        </p:nvSpPr>
        <p:spPr>
          <a:xfrm>
            <a:off x="2991314" y="6010634"/>
            <a:ext cx="449162" cy="369332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 … 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2627784" y="4915434"/>
            <a:ext cx="734496" cy="33855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ALEPH</a:t>
            </a:r>
            <a:endParaRPr lang="de-DE" sz="16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2030121" y="3140968"/>
            <a:ext cx="836704" cy="33855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CESSDA</a:t>
            </a:r>
            <a:endParaRPr lang="de-DE" sz="1600" b="1" dirty="0"/>
          </a:p>
        </p:txBody>
      </p:sp>
      <p:sp>
        <p:nvSpPr>
          <p:cNvPr id="50" name="Textfeld 49"/>
          <p:cNvSpPr txBox="1"/>
          <p:nvPr/>
        </p:nvSpPr>
        <p:spPr>
          <a:xfrm>
            <a:off x="1597043" y="400077"/>
            <a:ext cx="2195986" cy="73866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Mapfiles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482600">
                  <a:schemeClr val="bg1">
                    <a:lumMod val="75000"/>
                    <a:alpha val="24000"/>
                  </a:schemeClr>
                </a:glow>
              </a:effectLst>
            </a:endParaRPr>
          </a:p>
          <a:p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&lt;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community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&gt;-&lt;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mdformat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&gt;</a:t>
            </a:r>
          </a:p>
          <a:p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(XPATH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rules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)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30120" y="3374095"/>
            <a:ext cx="1186448" cy="1200329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&lt;field name=</a:t>
            </a:r>
          </a:p>
          <a:p>
            <a:r>
              <a:rPr lang="en-US" sz="1200" dirty="0" smtClean="0"/>
              <a:t>"title"&gt;</a:t>
            </a:r>
          </a:p>
          <a:p>
            <a:r>
              <a:rPr lang="en-US" sz="1200" dirty="0" smtClean="0"/>
              <a:t>&lt;</a:t>
            </a:r>
            <a:r>
              <a:rPr lang="en-US" sz="1200" dirty="0" err="1" smtClean="0"/>
              <a:t>xpath</a:t>
            </a:r>
            <a:r>
              <a:rPr lang="en-US" sz="1200" dirty="0" smtClean="0"/>
              <a:t>&gt;</a:t>
            </a:r>
          </a:p>
          <a:p>
            <a:r>
              <a:rPr lang="en-US" sz="1200" dirty="0" smtClean="0"/>
              <a:t>//</a:t>
            </a:r>
            <a:r>
              <a:rPr lang="en-US" sz="1200" dirty="0" err="1" smtClean="0"/>
              <a:t>dc:title</a:t>
            </a:r>
            <a:r>
              <a:rPr lang="en-US" sz="1200" dirty="0" smtClean="0"/>
              <a:t>/text()</a:t>
            </a:r>
          </a:p>
          <a:p>
            <a:r>
              <a:rPr lang="en-US" sz="1200" dirty="0" smtClean="0"/>
              <a:t>&lt;/</a:t>
            </a:r>
            <a:r>
              <a:rPr lang="en-US" sz="1200" dirty="0" err="1" smtClean="0"/>
              <a:t>xpath</a:t>
            </a:r>
            <a:r>
              <a:rPr lang="en-US" sz="1200" dirty="0" smtClean="0"/>
              <a:t>&gt;</a:t>
            </a:r>
          </a:p>
          <a:p>
            <a:r>
              <a:rPr lang="en-US" sz="1200" dirty="0" smtClean="0"/>
              <a:t> &lt;/field&gt;</a:t>
            </a:r>
            <a:endParaRPr lang="de-DE" sz="12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152562" y="404666"/>
            <a:ext cx="2435662" cy="1668218"/>
            <a:chOff x="4644008" y="3501008"/>
            <a:chExt cx="2146890" cy="2694292"/>
          </a:xfrm>
        </p:grpSpPr>
        <p:sp>
          <p:nvSpPr>
            <p:cNvPr id="38" name="Diagonal liegende Ecken des Rechtecks abrunden 37"/>
            <p:cNvSpPr/>
            <p:nvPr/>
          </p:nvSpPr>
          <p:spPr>
            <a:xfrm>
              <a:off x="4644008" y="3501008"/>
              <a:ext cx="2094101" cy="2694292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4716090" y="3573016"/>
              <a:ext cx="2074808" cy="2260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 Rounded MT Bold" panose="020F0704030504030204" pitchFamily="34" charset="0"/>
                </a:rPr>
                <a:t> B2FIND </a:t>
              </a:r>
              <a:r>
                <a:rPr lang="de-DE" sz="1600" dirty="0" err="1" smtClean="0">
                  <a:latin typeface="Arial Rounded MT Bold" panose="020F0704030504030204" pitchFamily="34" charset="0"/>
                </a:rPr>
                <a:t>schema</a:t>
              </a:r>
              <a:endParaRPr lang="en-US" sz="1100" dirty="0" smtClean="0"/>
            </a:p>
            <a:p>
              <a:r>
                <a:rPr lang="en-US" sz="1200" dirty="0" smtClean="0"/>
                <a:t>"Title" : { "name" : "title",</a:t>
              </a:r>
            </a:p>
            <a:p>
              <a:r>
                <a:rPr lang="en-US" sz="1200" dirty="0" smtClean="0"/>
                <a:t> "definition" : "A name or  …",</a:t>
              </a:r>
            </a:p>
            <a:p>
              <a:r>
                <a:rPr lang="en-US" sz="1200" dirty="0"/>
                <a:t> </a:t>
              </a:r>
              <a:r>
                <a:rPr lang="en-US" sz="1200" dirty="0" smtClean="0"/>
                <a:t>" obligation</a:t>
              </a:r>
              <a:r>
                <a:rPr lang="en-US" sz="1200" dirty="0"/>
                <a:t> " : </a:t>
              </a:r>
              <a:r>
                <a:rPr lang="en-US" sz="1200" dirty="0" smtClean="0"/>
                <a:t>"mandatory </a:t>
              </a:r>
              <a:r>
                <a:rPr lang="en-US" sz="1200" dirty="0"/>
                <a:t>",</a:t>
              </a:r>
              <a:r>
                <a:rPr lang="en-US" sz="1200" dirty="0" smtClean="0"/>
                <a:t> ... }</a:t>
              </a:r>
            </a:p>
            <a:p>
              <a:r>
                <a:rPr lang="en-US" sz="1200" dirty="0" smtClean="0"/>
                <a:t>“Creator" </a:t>
              </a:r>
              <a:r>
                <a:rPr lang="en-US" sz="1200" dirty="0"/>
                <a:t>: { </a:t>
              </a:r>
              <a:r>
                <a:rPr lang="en-US" sz="1200" dirty="0" smtClean="0"/>
                <a:t>“</a:t>
              </a:r>
              <a:r>
                <a:rPr lang="en-US" sz="1200" dirty="0" err="1" smtClean="0"/>
                <a:t>ckanName</a:t>
              </a:r>
              <a:r>
                <a:rPr lang="en-US" sz="1200" dirty="0"/>
                <a:t>" : </a:t>
              </a:r>
              <a:r>
                <a:rPr lang="en-US" sz="1200" dirty="0" smtClean="0"/>
                <a:t>“author",</a:t>
              </a:r>
              <a:endParaRPr lang="en-US" sz="1200" dirty="0"/>
            </a:p>
            <a:p>
              <a:r>
                <a:rPr lang="en-US" sz="1200" dirty="0"/>
                <a:t> </a:t>
              </a:r>
              <a:r>
                <a:rPr lang="en-US" sz="1200" dirty="0" smtClean="0"/>
                <a:t>"</a:t>
              </a:r>
              <a:r>
                <a:rPr lang="en-US" sz="1200" dirty="0"/>
                <a:t>definition" : "A </a:t>
              </a:r>
              <a:r>
                <a:rPr lang="en-US" sz="1200" dirty="0" smtClean="0"/>
                <a:t>person   …´”,</a:t>
              </a:r>
              <a:endParaRPr lang="en-US" sz="1200" dirty="0"/>
            </a:p>
            <a:p>
              <a:r>
                <a:rPr lang="en-US" sz="1200" dirty="0"/>
                <a:t> </a:t>
              </a:r>
              <a:r>
                <a:rPr lang="en-US" sz="1200" dirty="0" smtClean="0"/>
                <a:t>"</a:t>
              </a:r>
              <a:r>
                <a:rPr lang="en-US" sz="1200" dirty="0" err="1" smtClean="0"/>
                <a:t>occurence</a:t>
              </a:r>
              <a:r>
                <a:rPr lang="en-US" sz="1200" dirty="0" smtClean="0"/>
                <a:t> </a:t>
              </a:r>
              <a:r>
                <a:rPr lang="en-US" sz="1200" dirty="0"/>
                <a:t>"</a:t>
              </a:r>
              <a:r>
                <a:rPr lang="en-US" sz="1200" dirty="0" smtClean="0"/>
                <a:t> </a:t>
              </a:r>
              <a:r>
                <a:rPr lang="en-US" sz="1200" dirty="0"/>
                <a:t>: " </a:t>
              </a:r>
              <a:r>
                <a:rPr lang="en-US" sz="1200" dirty="0" smtClean="0"/>
                <a:t>0-n</a:t>
              </a:r>
              <a:r>
                <a:rPr lang="en-US" sz="1200" dirty="0"/>
                <a:t> </a:t>
              </a:r>
              <a:r>
                <a:rPr lang="en-US" sz="1200" dirty="0" smtClean="0"/>
                <a:t>", …. </a:t>
              </a:r>
              <a:r>
                <a:rPr lang="en-US" sz="1200" dirty="0"/>
                <a:t>}</a:t>
              </a:r>
            </a:p>
            <a:p>
              <a:endParaRPr lang="de-DE" sz="1200" dirty="0"/>
            </a:p>
          </p:txBody>
        </p:sp>
      </p:grpSp>
      <p:cxnSp>
        <p:nvCxnSpPr>
          <p:cNvPr id="64" name="Gerade Verbindung mit Pfeil 63"/>
          <p:cNvCxnSpPr>
            <a:stCxn id="38" idx="2"/>
          </p:cNvCxnSpPr>
          <p:nvPr/>
        </p:nvCxnSpPr>
        <p:spPr>
          <a:xfrm flipH="1">
            <a:off x="3402052" y="1238775"/>
            <a:ext cx="750510" cy="1438449"/>
          </a:xfrm>
          <a:prstGeom prst="straightConnector1">
            <a:avLst/>
          </a:prstGeom>
          <a:ln w="63500" cap="rnd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flipV="1">
            <a:off x="3131840" y="1206044"/>
            <a:ext cx="0" cy="667076"/>
          </a:xfrm>
          <a:prstGeom prst="straightConnector1">
            <a:avLst/>
          </a:prstGeom>
          <a:ln w="63500" cap="rnd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>
            <a:stCxn id="2" idx="3"/>
            <a:endCxn id="98" idx="1"/>
          </p:cNvCxnSpPr>
          <p:nvPr/>
        </p:nvCxnSpPr>
        <p:spPr>
          <a:xfrm>
            <a:off x="6588224" y="1149077"/>
            <a:ext cx="321725" cy="578153"/>
          </a:xfrm>
          <a:prstGeom prst="straightConnector1">
            <a:avLst/>
          </a:prstGeom>
          <a:ln w="63500" cap="rnd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3000" y="836712"/>
            <a:ext cx="786283" cy="338554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5955" y="1650262"/>
            <a:ext cx="1292709" cy="422622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7" name="Freihandform 16"/>
          <p:cNvSpPr/>
          <p:nvPr/>
        </p:nvSpPr>
        <p:spPr>
          <a:xfrm>
            <a:off x="735298" y="1005989"/>
            <a:ext cx="4526815" cy="1608341"/>
          </a:xfrm>
          <a:custGeom>
            <a:avLst/>
            <a:gdLst>
              <a:gd name="connsiteX0" fmla="*/ 0 w 4080294"/>
              <a:gd name="connsiteY0" fmla="*/ 0 h 1311741"/>
              <a:gd name="connsiteX1" fmla="*/ 2467155 w 4080294"/>
              <a:gd name="connsiteY1" fmla="*/ 129396 h 1311741"/>
              <a:gd name="connsiteX2" fmla="*/ 3303917 w 4080294"/>
              <a:gd name="connsiteY2" fmla="*/ 457200 h 1311741"/>
              <a:gd name="connsiteX3" fmla="*/ 3743864 w 4080294"/>
              <a:gd name="connsiteY3" fmla="*/ 1173192 h 1311741"/>
              <a:gd name="connsiteX4" fmla="*/ 4080294 w 4080294"/>
              <a:gd name="connsiteY4" fmla="*/ 1311215 h 131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294" h="1311741">
                <a:moveTo>
                  <a:pt x="0" y="0"/>
                </a:moveTo>
                <a:cubicBezTo>
                  <a:pt x="958251" y="26598"/>
                  <a:pt x="1916502" y="53196"/>
                  <a:pt x="2467155" y="129396"/>
                </a:cubicBezTo>
                <a:cubicBezTo>
                  <a:pt x="3017808" y="205596"/>
                  <a:pt x="3091132" y="283234"/>
                  <a:pt x="3303917" y="457200"/>
                </a:cubicBezTo>
                <a:cubicBezTo>
                  <a:pt x="3516702" y="631166"/>
                  <a:pt x="3614468" y="1030856"/>
                  <a:pt x="3743864" y="1173192"/>
                </a:cubicBezTo>
                <a:cubicBezTo>
                  <a:pt x="3873260" y="1315528"/>
                  <a:pt x="3976777" y="1313371"/>
                  <a:pt x="4080294" y="1311215"/>
                </a:cubicBezTo>
              </a:path>
            </a:pathLst>
          </a:custGeom>
          <a:noFill/>
          <a:ln w="19050" cap="rnd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1544128" y="1602079"/>
            <a:ext cx="3778370" cy="1224731"/>
          </a:xfrm>
          <a:custGeom>
            <a:avLst/>
            <a:gdLst>
              <a:gd name="connsiteX0" fmla="*/ 0 w 3778370"/>
              <a:gd name="connsiteY0" fmla="*/ 472032 h 1262970"/>
              <a:gd name="connsiteX1" fmla="*/ 1000664 w 3778370"/>
              <a:gd name="connsiteY1" fmla="*/ 40711 h 1262970"/>
              <a:gd name="connsiteX2" fmla="*/ 2398144 w 3778370"/>
              <a:gd name="connsiteY2" fmla="*/ 101096 h 1262970"/>
              <a:gd name="connsiteX3" fmla="*/ 3105510 w 3778370"/>
              <a:gd name="connsiteY3" fmla="*/ 773956 h 1262970"/>
              <a:gd name="connsiteX4" fmla="*/ 3459193 w 3778370"/>
              <a:gd name="connsiteY4" fmla="*/ 1222530 h 1262970"/>
              <a:gd name="connsiteX5" fmla="*/ 3778370 w 3778370"/>
              <a:gd name="connsiteY5" fmla="*/ 1213903 h 1262970"/>
              <a:gd name="connsiteX0" fmla="*/ 0 w 3778370"/>
              <a:gd name="connsiteY0" fmla="*/ 472032 h 1232823"/>
              <a:gd name="connsiteX1" fmla="*/ 1000664 w 3778370"/>
              <a:gd name="connsiteY1" fmla="*/ 40711 h 1232823"/>
              <a:gd name="connsiteX2" fmla="*/ 2398144 w 3778370"/>
              <a:gd name="connsiteY2" fmla="*/ 101096 h 1232823"/>
              <a:gd name="connsiteX3" fmla="*/ 3105510 w 3778370"/>
              <a:gd name="connsiteY3" fmla="*/ 773956 h 1232823"/>
              <a:gd name="connsiteX4" fmla="*/ 3441940 w 3778370"/>
              <a:gd name="connsiteY4" fmla="*/ 1153519 h 1232823"/>
              <a:gd name="connsiteX5" fmla="*/ 3778370 w 3778370"/>
              <a:gd name="connsiteY5" fmla="*/ 1213903 h 1232823"/>
              <a:gd name="connsiteX0" fmla="*/ 0 w 3778370"/>
              <a:gd name="connsiteY0" fmla="*/ 472032 h 1226903"/>
              <a:gd name="connsiteX1" fmla="*/ 1000664 w 3778370"/>
              <a:gd name="connsiteY1" fmla="*/ 40711 h 1226903"/>
              <a:gd name="connsiteX2" fmla="*/ 2398144 w 3778370"/>
              <a:gd name="connsiteY2" fmla="*/ 101096 h 1226903"/>
              <a:gd name="connsiteX3" fmla="*/ 3105510 w 3778370"/>
              <a:gd name="connsiteY3" fmla="*/ 773956 h 1226903"/>
              <a:gd name="connsiteX4" fmla="*/ 3433314 w 3778370"/>
              <a:gd name="connsiteY4" fmla="*/ 1119013 h 1226903"/>
              <a:gd name="connsiteX5" fmla="*/ 3778370 w 3778370"/>
              <a:gd name="connsiteY5" fmla="*/ 1213903 h 1226903"/>
              <a:gd name="connsiteX0" fmla="*/ 0 w 3778370"/>
              <a:gd name="connsiteY0" fmla="*/ 468261 h 1224731"/>
              <a:gd name="connsiteX1" fmla="*/ 1000664 w 3778370"/>
              <a:gd name="connsiteY1" fmla="*/ 36940 h 1224731"/>
              <a:gd name="connsiteX2" fmla="*/ 2398144 w 3778370"/>
              <a:gd name="connsiteY2" fmla="*/ 97325 h 1224731"/>
              <a:gd name="connsiteX3" fmla="*/ 3096883 w 3778370"/>
              <a:gd name="connsiteY3" fmla="*/ 692548 h 1224731"/>
              <a:gd name="connsiteX4" fmla="*/ 3433314 w 3778370"/>
              <a:gd name="connsiteY4" fmla="*/ 1115242 h 1224731"/>
              <a:gd name="connsiteX5" fmla="*/ 3778370 w 3778370"/>
              <a:gd name="connsiteY5" fmla="*/ 1210132 h 1224731"/>
              <a:gd name="connsiteX0" fmla="*/ 0 w 3778370"/>
              <a:gd name="connsiteY0" fmla="*/ 468261 h 1224731"/>
              <a:gd name="connsiteX1" fmla="*/ 1000664 w 3778370"/>
              <a:gd name="connsiteY1" fmla="*/ 36940 h 1224731"/>
              <a:gd name="connsiteX2" fmla="*/ 2398144 w 3778370"/>
              <a:gd name="connsiteY2" fmla="*/ 97325 h 1224731"/>
              <a:gd name="connsiteX3" fmla="*/ 3096883 w 3778370"/>
              <a:gd name="connsiteY3" fmla="*/ 692548 h 1224731"/>
              <a:gd name="connsiteX4" fmla="*/ 3433314 w 3778370"/>
              <a:gd name="connsiteY4" fmla="*/ 1115242 h 1224731"/>
              <a:gd name="connsiteX5" fmla="*/ 3778370 w 3778370"/>
              <a:gd name="connsiteY5" fmla="*/ 1210132 h 122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8370" h="1224731">
                <a:moveTo>
                  <a:pt x="0" y="468261"/>
                </a:moveTo>
                <a:cubicBezTo>
                  <a:pt x="300486" y="283512"/>
                  <a:pt x="600973" y="98763"/>
                  <a:pt x="1000664" y="36940"/>
                </a:cubicBezTo>
                <a:cubicBezTo>
                  <a:pt x="1400355" y="-24883"/>
                  <a:pt x="2048774" y="-11943"/>
                  <a:pt x="2398144" y="97325"/>
                </a:cubicBezTo>
                <a:cubicBezTo>
                  <a:pt x="2747514" y="206593"/>
                  <a:pt x="2915729" y="445257"/>
                  <a:pt x="3096883" y="692548"/>
                </a:cubicBezTo>
                <a:cubicBezTo>
                  <a:pt x="3278037" y="939839"/>
                  <a:pt x="3319733" y="1028978"/>
                  <a:pt x="3433314" y="1115242"/>
                </a:cubicBezTo>
                <a:cubicBezTo>
                  <a:pt x="3546895" y="1201506"/>
                  <a:pt x="3674853" y="1251107"/>
                  <a:pt x="3778370" y="1210132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itel 5"/>
          <p:cNvSpPr txBox="1">
            <a:spLocks/>
          </p:cNvSpPr>
          <p:nvPr/>
        </p:nvSpPr>
        <p:spPr>
          <a:xfrm>
            <a:off x="1331640" y="-99392"/>
            <a:ext cx="7391400" cy="4341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+mj-lt"/>
              </a:rPr>
              <a:t>Implementation of the Mapping</a:t>
            </a:r>
            <a:endParaRPr lang="en-GB" sz="3200" dirty="0">
              <a:latin typeface="+mj-lt"/>
            </a:endParaRPr>
          </a:p>
        </p:txBody>
      </p:sp>
      <p:sp>
        <p:nvSpPr>
          <p:cNvPr id="54" name="Footer Placeholder 3"/>
          <p:cNvSpPr>
            <a:spLocks noGrp="1"/>
          </p:cNvSpPr>
          <p:nvPr/>
        </p:nvSpPr>
        <p:spPr>
          <a:xfrm>
            <a:off x="1782531" y="6353264"/>
            <a:ext cx="5616624" cy="316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EUDAT B2FIND     DI4R2016    28 September 2016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5" name="Slide Number Placeholder 4"/>
          <p:cNvSpPr>
            <a:spLocks noGrp="1"/>
          </p:cNvSpPr>
          <p:nvPr/>
        </p:nvSpPr>
        <p:spPr>
          <a:xfrm>
            <a:off x="6732240" y="63301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64348-DC2E-4C46-A357-1ED243B75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185230" y="3138005"/>
            <a:ext cx="1722474" cy="1756275"/>
            <a:chOff x="358504" y="332656"/>
            <a:chExt cx="1722474" cy="1756275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65" name="Grafik 6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67" name="Textfeld 66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63" name="Textfeld 62"/>
            <p:cNvSpPr txBox="1"/>
            <p:nvPr/>
          </p:nvSpPr>
          <p:spPr>
            <a:xfrm>
              <a:off x="547483" y="909268"/>
              <a:ext cx="146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&lt;//</a:t>
              </a:r>
              <a:r>
                <a:rPr lang="de-DE" sz="1400" dirty="0" err="1" smtClean="0"/>
                <a:t>dc:title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v</a:t>
              </a:r>
              <a:r>
                <a:rPr lang="de-DE" sz="1400" i="1" dirty="0" err="1" smtClean="0"/>
                <a:t>alue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321347" y="2843644"/>
            <a:ext cx="93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CESSDA</a:t>
            </a:r>
            <a:endParaRPr lang="de-DE" sz="1600" dirty="0"/>
          </a:p>
        </p:txBody>
      </p:sp>
      <p:sp>
        <p:nvSpPr>
          <p:cNvPr id="69" name="Ellipse 68"/>
          <p:cNvSpPr/>
          <p:nvPr/>
        </p:nvSpPr>
        <p:spPr>
          <a:xfrm>
            <a:off x="329333" y="2843644"/>
            <a:ext cx="786283" cy="33855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285342" y="3657194"/>
            <a:ext cx="970923" cy="42262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grpSp>
        <p:nvGrpSpPr>
          <p:cNvPr id="72" name="Gruppieren 71"/>
          <p:cNvGrpSpPr/>
          <p:nvPr/>
        </p:nvGrpSpPr>
        <p:grpSpPr>
          <a:xfrm>
            <a:off x="-50019" y="4858547"/>
            <a:ext cx="2763318" cy="1756275"/>
            <a:chOff x="358504" y="332656"/>
            <a:chExt cx="1722474" cy="1756275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75" name="Grafik 7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</p:spPr>
          </p:pic>
          <p:sp>
            <p:nvSpPr>
              <p:cNvPr id="79" name="Textfeld 78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74" name="Textfeld 73"/>
            <p:cNvSpPr txBox="1"/>
            <p:nvPr/>
          </p:nvSpPr>
          <p:spPr>
            <a:xfrm>
              <a:off x="547483" y="909268"/>
              <a:ext cx="14655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&lt;//</a:t>
              </a:r>
              <a:r>
                <a:rPr lang="de-DE" sz="1400" dirty="0" err="1" smtClean="0"/>
                <a:t>marc:df</a:t>
              </a:r>
              <a:r>
                <a:rPr lang="de-DE" sz="1400" dirty="0" smtClean="0"/>
                <a:t>[@</a:t>
              </a:r>
              <a:r>
                <a:rPr lang="de-DE" sz="1400" dirty="0"/>
                <a:t>tag = '245</a:t>
              </a:r>
              <a:r>
                <a:rPr lang="de-DE" sz="1400" dirty="0" smtClean="0"/>
                <a:t>']</a:t>
              </a:r>
            </a:p>
            <a:p>
              <a:r>
                <a:rPr lang="de-DE" sz="1400" dirty="0" smtClean="0"/>
                <a:t>/</a:t>
              </a:r>
              <a:r>
                <a:rPr lang="de-DE" sz="1400" dirty="0" err="1" smtClean="0"/>
                <a:t>marc:sf</a:t>
              </a:r>
              <a:r>
                <a:rPr lang="de-DE" sz="1400" dirty="0" smtClean="0"/>
                <a:t>[@</a:t>
              </a:r>
              <a:r>
                <a:rPr lang="de-DE" sz="1400" dirty="0" err="1"/>
                <a:t>code</a:t>
              </a:r>
              <a:r>
                <a:rPr lang="de-DE" sz="1400" dirty="0"/>
                <a:t> = 'a'] </a:t>
              </a:r>
              <a:r>
                <a:rPr lang="de-DE" sz="1400" dirty="0" err="1" smtClean="0"/>
                <a:t>v</a:t>
              </a:r>
              <a:r>
                <a:rPr lang="de-DE" sz="1400" i="1" dirty="0" err="1" smtClean="0"/>
                <a:t>alue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80" name="Textfeld 79"/>
          <p:cNvSpPr txBox="1"/>
          <p:nvPr/>
        </p:nvSpPr>
        <p:spPr>
          <a:xfrm>
            <a:off x="221718" y="4969472"/>
            <a:ext cx="93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ALEPH</a:t>
            </a:r>
            <a:endParaRPr lang="de-DE" sz="1600" dirty="0"/>
          </a:p>
        </p:txBody>
      </p:sp>
      <p:sp>
        <p:nvSpPr>
          <p:cNvPr id="81" name="Ellipse 80"/>
          <p:cNvSpPr/>
          <p:nvPr/>
        </p:nvSpPr>
        <p:spPr>
          <a:xfrm>
            <a:off x="221718" y="4969472"/>
            <a:ext cx="786283" cy="33855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/>
          <p:cNvSpPr/>
          <p:nvPr/>
        </p:nvSpPr>
        <p:spPr>
          <a:xfrm>
            <a:off x="179396" y="5445224"/>
            <a:ext cx="2117404" cy="6149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0" name="Abgerundetes Rechteck 89"/>
          <p:cNvSpPr/>
          <p:nvPr/>
        </p:nvSpPr>
        <p:spPr>
          <a:xfrm>
            <a:off x="280047" y="3263588"/>
            <a:ext cx="713491" cy="21239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Extra Bold" pitchFamily="34" charset="0"/>
              </a:rPr>
              <a:t>XML</a:t>
            </a:r>
            <a:endParaRPr lang="de-DE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bertus Extra Bold" pitchFamily="34" charset="0"/>
            </a:endParaRPr>
          </a:p>
        </p:txBody>
      </p:sp>
      <p:sp>
        <p:nvSpPr>
          <p:cNvPr id="94" name="Abgerundetes Rechteck 93"/>
          <p:cNvSpPr/>
          <p:nvPr/>
        </p:nvSpPr>
        <p:spPr>
          <a:xfrm>
            <a:off x="179395" y="5435932"/>
            <a:ext cx="713491" cy="21239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Extra Bold" pitchFamily="34" charset="0"/>
              </a:rPr>
              <a:t>XML</a:t>
            </a:r>
            <a:endParaRPr lang="de-DE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bertus Extra Bold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1412930" y="2581763"/>
            <a:ext cx="2799029" cy="7095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selecting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converting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6526255" y="447196"/>
            <a:ext cx="1910523" cy="73866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Closed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vocabularies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for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482600">
                  <a:schemeClr val="bg1">
                    <a:lumMod val="75000"/>
                    <a:alpha val="24000"/>
                  </a:schemeClr>
                </a:glow>
              </a:effectLst>
            </a:endParaRPr>
          </a:p>
          <a:p>
            <a:pPr marL="285750" indent="-285750">
              <a:buFontTx/>
              <a:buChar char="-"/>
            </a:pP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Disciplines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482600">
                  <a:schemeClr val="bg1">
                    <a:lumMod val="75000"/>
                    <a:alpha val="24000"/>
                  </a:schemeClr>
                </a:glow>
              </a:effectLst>
            </a:endParaRPr>
          </a:p>
          <a:p>
            <a:pPr marL="285750" indent="-285750">
              <a:buFontTx/>
              <a:buChar char="-"/>
            </a:pP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Languages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(iso636)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6909949" y="1250176"/>
            <a:ext cx="1795363" cy="954107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Facet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specific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</a:t>
            </a:r>
          </a:p>
          <a:p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mapping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methods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as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glow rad="482600">
                  <a:schemeClr val="bg1">
                    <a:lumMod val="75000"/>
                    <a:alpha val="24000"/>
                  </a:schemeClr>
                </a:glow>
              </a:effectLst>
            </a:endParaRPr>
          </a:p>
          <a:p>
            <a:pPr marL="285750" indent="-285750">
              <a:buFontTx/>
              <a:buChar char="-"/>
            </a:pP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m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ap_title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()</a:t>
            </a:r>
          </a:p>
          <a:p>
            <a:pPr marL="285750" indent="-285750">
              <a:buFontTx/>
              <a:buChar char="-"/>
            </a:pP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m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ap_discipline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82600">
                    <a:schemeClr val="bg1">
                      <a:lumMod val="75000"/>
                      <a:alpha val="24000"/>
                    </a:schemeClr>
                  </a:glow>
                </a:effectLst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830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971600" y="196527"/>
            <a:ext cx="7391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+mj-lt"/>
              </a:rPr>
              <a:t>Mapping of the Facet ‘Discipline’</a:t>
            </a:r>
            <a:endParaRPr lang="en-GB" sz="3200" dirty="0">
              <a:latin typeface="+mj-lt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218754" y="609963"/>
            <a:ext cx="192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B2FIND closed vocab </a:t>
            </a:r>
          </a:p>
          <a:p>
            <a:r>
              <a:rPr lang="en-GB" sz="1600" b="1" dirty="0" smtClean="0"/>
              <a:t>for ‚Discipline‘</a:t>
            </a:r>
          </a:p>
        </p:txBody>
      </p:sp>
      <p:sp>
        <p:nvSpPr>
          <p:cNvPr id="2" name="Flussdiagramm: Dokument 1"/>
          <p:cNvSpPr/>
          <p:nvPr/>
        </p:nvSpPr>
        <p:spPr>
          <a:xfrm>
            <a:off x="251519" y="1124744"/>
            <a:ext cx="2298537" cy="100811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&lt;</a:t>
            </a:r>
            <a:r>
              <a:rPr lang="de-DE" sz="1600" dirty="0" err="1">
                <a:solidFill>
                  <a:schemeClr val="tx1"/>
                </a:solidFill>
              </a:rPr>
              <a:t>field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name</a:t>
            </a:r>
            <a:r>
              <a:rPr lang="de-DE" sz="1600" dirty="0" smtClean="0">
                <a:solidFill>
                  <a:schemeClr val="tx1"/>
                </a:solidFill>
              </a:rPr>
              <a:t>="</a:t>
            </a:r>
            <a:r>
              <a:rPr lang="de-DE" sz="1600" dirty="0" err="1" smtClean="0">
                <a:solidFill>
                  <a:schemeClr val="tx1"/>
                </a:solidFill>
              </a:rPr>
              <a:t>Discipline</a:t>
            </a:r>
            <a:r>
              <a:rPr lang="de-DE" sz="1600" dirty="0" smtClean="0">
                <a:solidFill>
                  <a:schemeClr val="tx1"/>
                </a:solidFill>
              </a:rPr>
              <a:t>„ 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   </a:t>
            </a:r>
            <a:r>
              <a:rPr lang="de-DE" sz="1600" b="1" i="1" dirty="0" smtClean="0">
                <a:solidFill>
                  <a:schemeClr val="tx1"/>
                </a:solidFill>
              </a:rPr>
              <a:t>XPATH  </a:t>
            </a:r>
            <a:r>
              <a:rPr lang="de-DE" sz="1600" dirty="0" smtClean="0">
                <a:solidFill>
                  <a:schemeClr val="tx1"/>
                </a:solidFill>
              </a:rPr>
              <a:t>/&gt;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Flussdiagramm: Verzweigung 2"/>
          <p:cNvSpPr/>
          <p:nvPr/>
        </p:nvSpPr>
        <p:spPr>
          <a:xfrm>
            <a:off x="2411760" y="1366029"/>
            <a:ext cx="2255540" cy="18469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XPATH</a:t>
            </a:r>
            <a:endParaRPr lang="de-DE" b="1" i="1" dirty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= =      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dirty="0" err="1" smtClean="0">
                <a:solidFill>
                  <a:schemeClr val="tx1"/>
                </a:solidFill>
              </a:rPr>
              <a:t>string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value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/&gt;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836712"/>
            <a:ext cx="229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community</a:t>
            </a:r>
            <a:r>
              <a:rPr lang="de-DE" sz="1600" dirty="0" smtClean="0"/>
              <a:t>-</a:t>
            </a:r>
            <a:r>
              <a:rPr lang="de-DE" sz="1600" i="1" dirty="0" smtClean="0"/>
              <a:t>mdf</a:t>
            </a:r>
            <a:r>
              <a:rPr lang="de-DE" sz="1600" dirty="0" smtClean="0"/>
              <a:t>.xml</a:t>
            </a:r>
            <a:r>
              <a:rPr lang="de-DE" sz="1600" dirty="0"/>
              <a:t>: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240470" y="4250148"/>
            <a:ext cx="1722474" cy="1756275"/>
            <a:chOff x="358504" y="332656"/>
            <a:chExt cx="1722474" cy="1756275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52" name="Grafik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3" name="Abgerundetes Rechteck 52"/>
              <p:cNvSpPr/>
              <p:nvPr/>
            </p:nvSpPr>
            <p:spPr>
              <a:xfrm>
                <a:off x="2051720" y="1556792"/>
                <a:ext cx="1008112" cy="36004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</a:t>
              </a:r>
              <a:r>
                <a:rPr lang="de-DE" sz="1400" i="1" dirty="0" err="1" smtClean="0"/>
                <a:t>mdf</a:t>
              </a:r>
              <a:r>
                <a:rPr lang="de-DE" sz="1400" dirty="0" err="1" smtClean="0"/>
                <a:t>:</a:t>
              </a:r>
              <a:r>
                <a:rPr lang="de-DE" sz="1400" i="1" dirty="0" err="1" smtClean="0"/>
                <a:t>element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value_n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55" name="Flussdiagramm: Verzweigung 54"/>
          <p:cNvSpPr/>
          <p:nvPr/>
        </p:nvSpPr>
        <p:spPr>
          <a:xfrm>
            <a:off x="5148064" y="1366028"/>
            <a:ext cx="2160240" cy="18469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value</a:t>
            </a:r>
            <a:endParaRPr lang="de-DE" b="1" i="1" dirty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in  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cv_disc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>
            <a:stCxn id="3" idx="3"/>
            <a:endCxn id="55" idx="1"/>
          </p:cNvCxnSpPr>
          <p:nvPr/>
        </p:nvCxnSpPr>
        <p:spPr>
          <a:xfrm flipV="1">
            <a:off x="4667300" y="2289502"/>
            <a:ext cx="480764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7740352" y="1916832"/>
            <a:ext cx="1224136" cy="105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{ </a:t>
            </a:r>
            <a:r>
              <a:rPr lang="de-DE" b="1" i="1" dirty="0" err="1" smtClean="0">
                <a:solidFill>
                  <a:schemeClr val="tx1"/>
                </a:solidFill>
              </a:rPr>
              <a:t>Discipline</a:t>
            </a:r>
            <a:r>
              <a:rPr lang="de-DE" b="1" i="1" dirty="0" smtClean="0">
                <a:solidFill>
                  <a:schemeClr val="tx1"/>
                </a:solidFill>
              </a:rPr>
              <a:t> : </a:t>
            </a:r>
            <a:r>
              <a:rPr lang="de-DE" b="1" i="1" dirty="0" err="1" smtClean="0">
                <a:solidFill>
                  <a:schemeClr val="tx1"/>
                </a:solidFill>
              </a:rPr>
              <a:t>value</a:t>
            </a:r>
            <a:r>
              <a:rPr lang="de-DE" b="1" i="1" dirty="0" smtClean="0">
                <a:solidFill>
                  <a:schemeClr val="tx1"/>
                </a:solidFill>
              </a:rPr>
              <a:t> }</a:t>
            </a:r>
            <a:endParaRPr lang="de-DE" b="1" i="1" dirty="0">
              <a:solidFill>
                <a:schemeClr val="tx1"/>
              </a:solidFill>
            </a:endParaRPr>
          </a:p>
        </p:txBody>
      </p:sp>
      <p:grpSp>
        <p:nvGrpSpPr>
          <p:cNvPr id="73" name="Gruppieren 72"/>
          <p:cNvGrpSpPr/>
          <p:nvPr/>
        </p:nvGrpSpPr>
        <p:grpSpPr>
          <a:xfrm>
            <a:off x="392870" y="4402548"/>
            <a:ext cx="1722474" cy="1756275"/>
            <a:chOff x="358504" y="332656"/>
            <a:chExt cx="1722474" cy="1756275"/>
          </a:xfrm>
        </p:grpSpPr>
        <p:grpSp>
          <p:nvGrpSpPr>
            <p:cNvPr id="74" name="Gruppieren 73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76" name="Grafik 7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7" name="Abgerundetes Rechteck 76"/>
              <p:cNvSpPr/>
              <p:nvPr/>
            </p:nvSpPr>
            <p:spPr>
              <a:xfrm>
                <a:off x="2051720" y="1556792"/>
                <a:ext cx="1008112" cy="36004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75" name="Textfeld 74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</a:t>
              </a:r>
              <a:r>
                <a:rPr lang="de-DE" sz="1400" i="1" dirty="0" err="1" smtClean="0"/>
                <a:t>mdf</a:t>
              </a:r>
              <a:r>
                <a:rPr lang="de-DE" sz="1400" dirty="0" err="1" smtClean="0"/>
                <a:t>:</a:t>
              </a:r>
              <a:r>
                <a:rPr lang="de-DE" sz="1400" i="1" dirty="0" err="1" smtClean="0"/>
                <a:t>element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value_n</a:t>
              </a:r>
              <a:r>
                <a:rPr lang="de-DE" sz="1400" dirty="0" smtClean="0"/>
                <a:t>&gt;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545270" y="4554948"/>
            <a:ext cx="1722474" cy="1754372"/>
            <a:chOff x="358504" y="332656"/>
            <a:chExt cx="1722474" cy="1754372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358504" y="332656"/>
              <a:ext cx="1722474" cy="1754372"/>
              <a:chOff x="1977656" y="1424763"/>
              <a:chExt cx="1722474" cy="1754372"/>
            </a:xfrm>
          </p:grpSpPr>
          <p:pic>
            <p:nvPicPr>
              <p:cNvPr id="82" name="Grafik 8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3" name="Abgerundetes Rechteck 82"/>
              <p:cNvSpPr/>
              <p:nvPr/>
            </p:nvSpPr>
            <p:spPr>
              <a:xfrm>
                <a:off x="2051720" y="1556792"/>
                <a:ext cx="1008112" cy="36004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</p:grpSp>
        <p:sp>
          <p:nvSpPr>
            <p:cNvPr id="81" name="Textfeld 80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solidFill>
              <a:srgbClr val="E5B7B5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</a:t>
              </a:r>
              <a:r>
                <a:rPr lang="de-DE" sz="1400" i="1" dirty="0" err="1" smtClean="0"/>
                <a:t>mdf</a:t>
              </a:r>
              <a:r>
                <a:rPr lang="de-DE" sz="1400" dirty="0" err="1" smtClean="0"/>
                <a:t>:</a:t>
              </a:r>
              <a:r>
                <a:rPr lang="de-DE" sz="1400" i="1" dirty="0" err="1" smtClean="0"/>
                <a:t>element</a:t>
              </a:r>
              <a:r>
                <a:rPr lang="de-DE" sz="1400" i="1" dirty="0" smtClean="0"/>
                <a:t> </a:t>
              </a:r>
              <a:r>
                <a:rPr lang="de-DE" sz="1400" b="1" i="1" dirty="0" err="1" smtClean="0"/>
                <a:t>value_n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85" name="Flussdiagramm: Verzweigung 84"/>
          <p:cNvSpPr/>
          <p:nvPr/>
        </p:nvSpPr>
        <p:spPr>
          <a:xfrm>
            <a:off x="2411760" y="3382253"/>
            <a:ext cx="2255540" cy="1846947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XPATH</a:t>
            </a:r>
            <a:endParaRPr lang="de-DE" b="1" i="1" dirty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= </a:t>
            </a:r>
            <a:r>
              <a:rPr lang="de-DE" dirty="0">
                <a:solidFill>
                  <a:schemeClr val="tx1"/>
                </a:solidFill>
              </a:rPr>
              <a:t>=      &lt;</a:t>
            </a:r>
            <a:r>
              <a:rPr lang="de-DE" dirty="0" err="1" smtClean="0">
                <a:solidFill>
                  <a:schemeClr val="tx1"/>
                </a:solidFill>
              </a:rPr>
              <a:t>xpath</a:t>
            </a:r>
            <a:r>
              <a:rPr lang="de-DE" dirty="0" smtClean="0">
                <a:solidFill>
                  <a:schemeClr val="tx1"/>
                </a:solidFill>
              </a:rPr>
              <a:t> //</a:t>
            </a:r>
            <a:r>
              <a:rPr lang="de-DE" i="1" dirty="0" smtClean="0"/>
              <a:t> </a:t>
            </a:r>
            <a:r>
              <a:rPr lang="de-DE" i="1" dirty="0" err="1" smtClean="0"/>
              <a:t>mdf</a:t>
            </a:r>
            <a:r>
              <a:rPr lang="de-DE" dirty="0" err="1" smtClean="0"/>
              <a:t>:</a:t>
            </a:r>
            <a:r>
              <a:rPr lang="de-DE" i="1" dirty="0" err="1" smtClean="0"/>
              <a:t>element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/&gt;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86" name="Gerade Verbindung mit Pfeil 85"/>
          <p:cNvCxnSpPr/>
          <p:nvPr/>
        </p:nvCxnSpPr>
        <p:spPr>
          <a:xfrm flipV="1">
            <a:off x="7259588" y="2291140"/>
            <a:ext cx="480764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winkelte Verbindung 87"/>
          <p:cNvCxnSpPr>
            <a:stCxn id="104" idx="2"/>
            <a:endCxn id="81" idx="3"/>
          </p:cNvCxnSpPr>
          <p:nvPr/>
        </p:nvCxnSpPr>
        <p:spPr>
          <a:xfrm rot="5400000">
            <a:off x="4120351" y="3308629"/>
            <a:ext cx="163970" cy="40051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2411760" y="5440166"/>
            <a:ext cx="229853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Loop </a:t>
            </a:r>
            <a:r>
              <a:rPr lang="de-DE" sz="1600" i="1" dirty="0" err="1" smtClean="0"/>
              <a:t>over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values</a:t>
            </a:r>
            <a:r>
              <a:rPr lang="de-DE" sz="1600" i="1" dirty="0" smtClean="0"/>
              <a:t> (n)</a:t>
            </a:r>
            <a:endParaRPr lang="de-DE" sz="1600" dirty="0"/>
          </a:p>
        </p:txBody>
      </p:sp>
      <p:cxnSp>
        <p:nvCxnSpPr>
          <p:cNvPr id="91" name="Gewinkelte Verbindung 90"/>
          <p:cNvCxnSpPr>
            <a:stCxn id="81" idx="0"/>
            <a:endCxn id="85" idx="1"/>
          </p:cNvCxnSpPr>
          <p:nvPr/>
        </p:nvCxnSpPr>
        <p:spPr>
          <a:xfrm rot="5400000" flipH="1" flipV="1">
            <a:off x="1526471" y="4246272"/>
            <a:ext cx="825833" cy="9447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>
            <a:stCxn id="3" idx="2"/>
            <a:endCxn id="85" idx="0"/>
          </p:cNvCxnSpPr>
          <p:nvPr/>
        </p:nvCxnSpPr>
        <p:spPr>
          <a:xfrm>
            <a:off x="3539530" y="3212976"/>
            <a:ext cx="0" cy="1692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winkelte Verbindung 98"/>
          <p:cNvCxnSpPr>
            <a:stCxn id="72" idx="2"/>
            <a:endCxn id="82" idx="2"/>
          </p:cNvCxnSpPr>
          <p:nvPr/>
        </p:nvCxnSpPr>
        <p:spPr>
          <a:xfrm rot="5400000">
            <a:off x="3212412" y="1169312"/>
            <a:ext cx="3334104" cy="6945913"/>
          </a:xfrm>
          <a:prstGeom prst="bentConnector3">
            <a:avLst>
              <a:gd name="adj1" fmla="val 1068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winkelte Verbindung 100"/>
          <p:cNvCxnSpPr>
            <a:stCxn id="52" idx="0"/>
            <a:endCxn id="3" idx="1"/>
          </p:cNvCxnSpPr>
          <p:nvPr/>
        </p:nvCxnSpPr>
        <p:spPr>
          <a:xfrm rot="5400000" flipH="1" flipV="1">
            <a:off x="776411" y="2614800"/>
            <a:ext cx="1960645" cy="13100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1115616" y="2564904"/>
            <a:ext cx="2298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Loop </a:t>
            </a:r>
            <a:r>
              <a:rPr lang="de-DE" sz="1600" dirty="0" err="1" smtClean="0"/>
              <a:t>over</a:t>
            </a:r>
            <a:endParaRPr lang="de-DE" sz="1600" dirty="0"/>
          </a:p>
          <a:p>
            <a:r>
              <a:rPr lang="de-DE" sz="1600" i="1" dirty="0" smtClean="0"/>
              <a:t>XML </a:t>
            </a:r>
            <a:r>
              <a:rPr lang="de-DE" sz="1600" i="1" dirty="0" err="1" smtClean="0"/>
              <a:t>records</a:t>
            </a:r>
            <a:endParaRPr lang="de-DE" sz="1600" i="1" dirty="0" smtClean="0"/>
          </a:p>
          <a:p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i="1" dirty="0" smtClean="0"/>
              <a:t> </a:t>
            </a:r>
            <a:r>
              <a:rPr lang="de-DE" sz="1600" i="1" dirty="0" err="1"/>
              <a:t>community</a:t>
            </a:r>
            <a:r>
              <a:rPr lang="de-DE" sz="1600" dirty="0" err="1"/>
              <a:t>-</a:t>
            </a:r>
            <a:r>
              <a:rPr lang="de-DE" sz="1600" i="1" dirty="0" err="1"/>
              <a:t>mdf</a:t>
            </a:r>
            <a:endParaRPr lang="de-DE" sz="1600" dirty="0"/>
          </a:p>
        </p:txBody>
      </p:sp>
      <p:sp>
        <p:nvSpPr>
          <p:cNvPr id="104" name="Flussdiagramm: Verzweigung 103"/>
          <p:cNvSpPr/>
          <p:nvPr/>
        </p:nvSpPr>
        <p:spPr>
          <a:xfrm>
            <a:off x="5124772" y="3382253"/>
            <a:ext cx="2160240" cy="1846947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tx1"/>
                </a:solidFill>
              </a:rPr>
              <a:t>v</a:t>
            </a:r>
            <a:r>
              <a:rPr lang="de-DE" b="1" i="1" dirty="0" err="1" smtClean="0">
                <a:solidFill>
                  <a:schemeClr val="tx1"/>
                </a:solidFill>
              </a:rPr>
              <a:t>alue_n</a:t>
            </a:r>
            <a:endParaRPr lang="de-DE" b="1" i="1" dirty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in  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cv_disc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5" name="Gerade Verbindung mit Pfeil 104"/>
          <p:cNvCxnSpPr>
            <a:endCxn id="104" idx="1"/>
          </p:cNvCxnSpPr>
          <p:nvPr/>
        </p:nvCxnSpPr>
        <p:spPr>
          <a:xfrm flipV="1">
            <a:off x="4644008" y="4305727"/>
            <a:ext cx="480764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hteck 105"/>
          <p:cNvSpPr/>
          <p:nvPr/>
        </p:nvSpPr>
        <p:spPr>
          <a:xfrm>
            <a:off x="7717060" y="3933057"/>
            <a:ext cx="1224136" cy="1058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{ </a:t>
            </a:r>
            <a:r>
              <a:rPr lang="de-DE" b="1" i="1" dirty="0" err="1" smtClean="0">
                <a:solidFill>
                  <a:schemeClr val="tx1"/>
                </a:solidFill>
              </a:rPr>
              <a:t>Discipline</a:t>
            </a:r>
            <a:r>
              <a:rPr lang="de-DE" b="1" i="1" dirty="0" smtClean="0">
                <a:solidFill>
                  <a:schemeClr val="tx1"/>
                </a:solidFill>
              </a:rPr>
              <a:t> : </a:t>
            </a:r>
            <a:r>
              <a:rPr lang="de-DE" b="1" i="1" dirty="0" err="1" smtClean="0">
                <a:solidFill>
                  <a:schemeClr val="tx1"/>
                </a:solidFill>
              </a:rPr>
              <a:t>value</a:t>
            </a:r>
            <a:r>
              <a:rPr lang="de-DE" b="1" i="1" dirty="0" smtClean="0">
                <a:solidFill>
                  <a:schemeClr val="tx1"/>
                </a:solidFill>
              </a:rPr>
              <a:t> += </a:t>
            </a:r>
            <a:r>
              <a:rPr lang="de-DE" b="1" i="1" dirty="0" err="1" smtClean="0">
                <a:solidFill>
                  <a:schemeClr val="tx1"/>
                </a:solidFill>
              </a:rPr>
              <a:t>value_n</a:t>
            </a:r>
            <a:r>
              <a:rPr lang="de-DE" b="1" i="1" dirty="0" smtClean="0">
                <a:solidFill>
                  <a:schemeClr val="tx1"/>
                </a:solidFill>
              </a:rPr>
              <a:t> }</a:t>
            </a:r>
            <a:endParaRPr lang="de-DE" b="1" i="1" dirty="0">
              <a:solidFill>
                <a:schemeClr val="tx1"/>
              </a:solidFill>
            </a:endParaRPr>
          </a:p>
        </p:txBody>
      </p:sp>
      <p:cxnSp>
        <p:nvCxnSpPr>
          <p:cNvPr id="107" name="Gerade Verbindung mit Pfeil 106"/>
          <p:cNvCxnSpPr/>
          <p:nvPr/>
        </p:nvCxnSpPr>
        <p:spPr>
          <a:xfrm flipV="1">
            <a:off x="7236296" y="4307365"/>
            <a:ext cx="480764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krümmte Verbindung 113"/>
          <p:cNvCxnSpPr/>
          <p:nvPr/>
        </p:nvCxnSpPr>
        <p:spPr>
          <a:xfrm>
            <a:off x="1400787" y="1628800"/>
            <a:ext cx="1803061" cy="144016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  <p:bldP spid="104" grpId="0" animBg="1"/>
      <p:bldP spid="1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971600" y="196527"/>
            <a:ext cx="7391400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+mj-lt"/>
              </a:rPr>
              <a:t>Mapping of ‘Spatial Coverage’</a:t>
            </a:r>
          </a:p>
        </p:txBody>
      </p:sp>
      <p:sp>
        <p:nvSpPr>
          <p:cNvPr id="2" name="Flussdiagramm: Dokument 1"/>
          <p:cNvSpPr/>
          <p:nvPr/>
        </p:nvSpPr>
        <p:spPr>
          <a:xfrm>
            <a:off x="151281" y="1736566"/>
            <a:ext cx="1811663" cy="133239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&lt;</a:t>
            </a:r>
            <a:r>
              <a:rPr lang="de-DE" sz="1600" dirty="0" err="1">
                <a:solidFill>
                  <a:schemeClr val="tx1"/>
                </a:solidFill>
              </a:rPr>
              <a:t>field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name</a:t>
            </a:r>
            <a:r>
              <a:rPr lang="de-DE" sz="1600" dirty="0" smtClean="0">
                <a:solidFill>
                  <a:schemeClr val="tx1"/>
                </a:solidFill>
              </a:rPr>
              <a:t>=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„</a:t>
            </a:r>
            <a:r>
              <a:rPr lang="de-DE" sz="1600" dirty="0" err="1" smtClean="0">
                <a:solidFill>
                  <a:schemeClr val="tx1"/>
                </a:solidFill>
              </a:rPr>
              <a:t>SpatialCoverage</a:t>
            </a:r>
            <a:r>
              <a:rPr lang="de-DE" sz="1600" dirty="0" smtClean="0">
                <a:solidFill>
                  <a:schemeClr val="tx1"/>
                </a:solidFill>
              </a:rPr>
              <a:t>„ 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   </a:t>
            </a:r>
            <a:r>
              <a:rPr lang="de-DE" sz="1600" b="1" i="1" dirty="0" smtClean="0">
                <a:solidFill>
                  <a:schemeClr val="tx1"/>
                </a:solidFill>
              </a:rPr>
              <a:t>XPATH  </a:t>
            </a:r>
            <a:r>
              <a:rPr lang="de-DE" sz="1600" dirty="0" smtClean="0">
                <a:solidFill>
                  <a:schemeClr val="tx1"/>
                </a:solidFill>
              </a:rPr>
              <a:t>/&gt;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836712"/>
            <a:ext cx="229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community</a:t>
            </a:r>
            <a:r>
              <a:rPr lang="de-DE" sz="1600" dirty="0" smtClean="0"/>
              <a:t>-</a:t>
            </a:r>
            <a:r>
              <a:rPr lang="de-DE" sz="1600" i="1" dirty="0" smtClean="0"/>
              <a:t>mdf</a:t>
            </a:r>
            <a:r>
              <a:rPr lang="de-DE" sz="1600" dirty="0" smtClean="0"/>
              <a:t>.xml</a:t>
            </a:r>
            <a:r>
              <a:rPr lang="de-DE" sz="1600" dirty="0"/>
              <a:t>: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240470" y="4250148"/>
            <a:ext cx="1722474" cy="1756275"/>
            <a:chOff x="358504" y="332656"/>
            <a:chExt cx="1722474" cy="1756275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52" name="Grafik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3" name="Abgerundetes Rechteck 52"/>
              <p:cNvSpPr/>
              <p:nvPr/>
            </p:nvSpPr>
            <p:spPr>
              <a:xfrm>
                <a:off x="2051720" y="1556792"/>
                <a:ext cx="1008112" cy="36004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</a:t>
              </a:r>
              <a:r>
                <a:rPr lang="de-DE" sz="1400" i="1" dirty="0" err="1" smtClean="0"/>
                <a:t>mdf</a:t>
              </a:r>
              <a:r>
                <a:rPr lang="de-DE" sz="1400" dirty="0" err="1" smtClean="0"/>
                <a:t>:</a:t>
              </a:r>
              <a:r>
                <a:rPr lang="de-DE" sz="1400" i="1" dirty="0" err="1" smtClean="0"/>
                <a:t>element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value_n</a:t>
              </a:r>
              <a:r>
                <a:rPr lang="de-DE" sz="1400" dirty="0" smtClean="0"/>
                <a:t>&gt;</a:t>
              </a:r>
            </a:p>
          </p:txBody>
        </p:sp>
      </p:grpSp>
      <p:sp>
        <p:nvSpPr>
          <p:cNvPr id="55" name="Flussdiagramm: Verzweigung 54"/>
          <p:cNvSpPr/>
          <p:nvPr/>
        </p:nvSpPr>
        <p:spPr>
          <a:xfrm>
            <a:off x="5004048" y="1798077"/>
            <a:ext cx="2376264" cy="18469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Value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coordinate</a:t>
            </a:r>
            <a:r>
              <a:rPr lang="de-DE" dirty="0" smtClean="0">
                <a:solidFill>
                  <a:schemeClr val="tx1"/>
                </a:solidFill>
              </a:rPr>
              <a:t>, e.g. -12.7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4572000" y="2708920"/>
            <a:ext cx="4807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7774260" y="1844824"/>
            <a:ext cx="1224136" cy="17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Build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polygon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>
                <a:solidFill>
                  <a:schemeClr val="tx1"/>
                </a:solidFill>
              </a:rPr>
              <a:t>dict</a:t>
            </a:r>
            <a:r>
              <a:rPr lang="de-DE" b="1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Spatial</a:t>
            </a:r>
            <a:r>
              <a:rPr lang="de-DE" dirty="0" smtClean="0">
                <a:solidFill>
                  <a:schemeClr val="tx1"/>
                </a:solidFill>
              </a:rPr>
              <a:t> = </a:t>
            </a:r>
            <a:r>
              <a:rPr lang="de-DE" b="1" i="1" dirty="0" smtClean="0">
                <a:solidFill>
                  <a:schemeClr val="tx1"/>
                </a:solidFill>
              </a:rPr>
              <a:t>[,,,,] }</a:t>
            </a:r>
            <a:endParaRPr lang="de-DE" b="1" i="1" dirty="0">
              <a:solidFill>
                <a:schemeClr val="tx1"/>
              </a:solidFill>
            </a:endParaRPr>
          </a:p>
        </p:txBody>
      </p:sp>
      <p:grpSp>
        <p:nvGrpSpPr>
          <p:cNvPr id="73" name="Gruppieren 72"/>
          <p:cNvGrpSpPr/>
          <p:nvPr/>
        </p:nvGrpSpPr>
        <p:grpSpPr>
          <a:xfrm>
            <a:off x="392870" y="4402548"/>
            <a:ext cx="1722474" cy="1756275"/>
            <a:chOff x="358504" y="332656"/>
            <a:chExt cx="1722474" cy="1756275"/>
          </a:xfrm>
        </p:grpSpPr>
        <p:grpSp>
          <p:nvGrpSpPr>
            <p:cNvPr id="74" name="Gruppieren 73"/>
            <p:cNvGrpSpPr/>
            <p:nvPr/>
          </p:nvGrpSpPr>
          <p:grpSpPr>
            <a:xfrm>
              <a:off x="358504" y="332656"/>
              <a:ext cx="1722474" cy="1756275"/>
              <a:chOff x="1977656" y="1424763"/>
              <a:chExt cx="1722474" cy="1756275"/>
            </a:xfrm>
          </p:grpSpPr>
          <p:pic>
            <p:nvPicPr>
              <p:cNvPr id="76" name="Grafik 7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7" name="Abgerundetes Rechteck 76"/>
              <p:cNvSpPr/>
              <p:nvPr/>
            </p:nvSpPr>
            <p:spPr>
              <a:xfrm>
                <a:off x="2051720" y="1556792"/>
                <a:ext cx="1008112" cy="36004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2483768" y="2780928"/>
                <a:ext cx="108297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7030A0"/>
                    </a:solidFill>
                    <a:latin typeface="Albertus Extra Bold" pitchFamily="34" charset="0"/>
                  </a:rPr>
                  <a:t>&lt;/&gt;</a:t>
                </a:r>
                <a:endParaRPr lang="de-DE" sz="2000" b="1" dirty="0">
                  <a:solidFill>
                    <a:srgbClr val="7030A0"/>
                  </a:solidFill>
                  <a:latin typeface="Albertus Extra Bold" pitchFamily="34" charset="0"/>
                </a:endParaRPr>
              </a:p>
            </p:txBody>
          </p:sp>
        </p:grpSp>
        <p:sp>
          <p:nvSpPr>
            <p:cNvPr id="75" name="Textfeld 74"/>
            <p:cNvSpPr txBox="1"/>
            <p:nvPr/>
          </p:nvSpPr>
          <p:spPr>
            <a:xfrm>
              <a:off x="547483" y="909268"/>
              <a:ext cx="146553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</a:t>
              </a:r>
              <a:r>
                <a:rPr lang="de-DE" sz="1400" i="1" dirty="0" err="1" smtClean="0"/>
                <a:t>mdf</a:t>
              </a:r>
              <a:r>
                <a:rPr lang="de-DE" sz="1400" dirty="0" err="1" smtClean="0"/>
                <a:t>:</a:t>
              </a:r>
              <a:r>
                <a:rPr lang="de-DE" sz="1400" i="1" dirty="0" err="1" smtClean="0"/>
                <a:t>element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value_n</a:t>
              </a:r>
              <a:r>
                <a:rPr lang="de-DE" sz="1400" dirty="0" smtClean="0"/>
                <a:t>&gt;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545270" y="4554948"/>
            <a:ext cx="1722474" cy="2177050"/>
            <a:chOff x="358504" y="332656"/>
            <a:chExt cx="1722474" cy="2177050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358504" y="332656"/>
              <a:ext cx="1722474" cy="1754372"/>
              <a:chOff x="1977656" y="1424763"/>
              <a:chExt cx="1722474" cy="1754372"/>
            </a:xfrm>
          </p:grpSpPr>
          <p:pic>
            <p:nvPicPr>
              <p:cNvPr id="82" name="Grafik 8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4" t="4387" r="14900" b="3978"/>
              <a:stretch/>
            </p:blipFill>
            <p:spPr>
              <a:xfrm>
                <a:off x="1977656" y="1424763"/>
                <a:ext cx="1722474" cy="17543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3" name="Abgerundetes Rechteck 82"/>
              <p:cNvSpPr/>
              <p:nvPr/>
            </p:nvSpPr>
            <p:spPr>
              <a:xfrm>
                <a:off x="2051720" y="1556792"/>
                <a:ext cx="1008112" cy="36004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lbertus Extra Bold" pitchFamily="34" charset="0"/>
                  </a:rPr>
                  <a:t>XML</a:t>
                </a:r>
                <a:endParaRPr lang="de-DE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lbertus Extra Bold" pitchFamily="34" charset="0"/>
                </a:endParaRPr>
              </a:p>
            </p:txBody>
          </p:sp>
        </p:grpSp>
        <p:sp>
          <p:nvSpPr>
            <p:cNvPr id="81" name="Textfeld 80"/>
            <p:cNvSpPr txBox="1"/>
            <p:nvPr/>
          </p:nvSpPr>
          <p:spPr>
            <a:xfrm>
              <a:off x="358504" y="909268"/>
              <a:ext cx="1722473" cy="1600438"/>
            </a:xfrm>
            <a:prstGeom prst="rect">
              <a:avLst/>
            </a:prstGeom>
            <a:solidFill>
              <a:srgbClr val="E5B7B5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&lt;</a:t>
              </a:r>
              <a:r>
                <a:rPr lang="de-DE" sz="1400" i="1" dirty="0" err="1" smtClean="0"/>
                <a:t>mdf</a:t>
              </a:r>
              <a:r>
                <a:rPr lang="de-DE" sz="1400" dirty="0" err="1" smtClean="0"/>
                <a:t>:</a:t>
              </a:r>
              <a:r>
                <a:rPr lang="de-DE" sz="1400" i="1" dirty="0" err="1" smtClean="0"/>
                <a:t>element</a:t>
              </a:r>
              <a:r>
                <a:rPr lang="de-DE" sz="1400" i="1" dirty="0" smtClean="0"/>
                <a:t> </a:t>
              </a:r>
              <a:r>
                <a:rPr lang="de-DE" sz="1400" b="1" i="1" dirty="0" err="1" smtClean="0"/>
                <a:t>value_n</a:t>
              </a:r>
              <a:r>
                <a:rPr lang="de-DE" sz="1400" dirty="0" smtClean="0"/>
                <a:t>&gt;, e.g.</a:t>
              </a:r>
            </a:p>
            <a:p>
              <a:pPr marL="285750" indent="-285750">
                <a:buFontTx/>
                <a:buChar char="-"/>
              </a:pPr>
              <a:r>
                <a:rPr lang="de-DE" sz="1400" dirty="0" smtClean="0"/>
                <a:t>&lt;//</a:t>
              </a:r>
              <a:r>
                <a:rPr lang="de-DE" sz="1400" dirty="0" err="1" smtClean="0"/>
                <a:t>gmd:southLat</a:t>
              </a:r>
              <a:r>
                <a:rPr lang="de-DE" sz="1400" dirty="0" smtClean="0"/>
                <a:t> 42.7,  …</a:t>
              </a:r>
            </a:p>
            <a:p>
              <a:pPr marL="285750" indent="-285750">
                <a:buFontTx/>
                <a:buChar char="-"/>
              </a:pPr>
              <a:r>
                <a:rPr lang="de-DE" sz="1400" dirty="0" smtClean="0"/>
                <a:t>&lt;//</a:t>
              </a:r>
              <a:r>
                <a:rPr lang="de-DE" sz="1400" dirty="0" err="1" smtClean="0"/>
                <a:t>dc:spatial</a:t>
              </a:r>
              <a:r>
                <a:rPr lang="de-DE" sz="1400" dirty="0" smtClean="0"/>
                <a:t> „Krakau in Polen“ </a:t>
              </a:r>
            </a:p>
          </p:txBody>
        </p:sp>
      </p:grpSp>
      <p:sp>
        <p:nvSpPr>
          <p:cNvPr id="85" name="Flussdiagramm: Verzweigung 84"/>
          <p:cNvSpPr/>
          <p:nvPr/>
        </p:nvSpPr>
        <p:spPr>
          <a:xfrm>
            <a:off x="2431976" y="4055686"/>
            <a:ext cx="2255540" cy="1846947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Optional : Check </a:t>
            </a:r>
            <a:r>
              <a:rPr lang="de-DE" b="1" i="1" dirty="0" err="1" smtClean="0">
                <a:solidFill>
                  <a:schemeClr val="tx1"/>
                </a:solidFill>
              </a:rPr>
              <a:t>if</a:t>
            </a:r>
            <a:r>
              <a:rPr lang="de-DE" b="1" i="1" dirty="0" smtClean="0">
                <a:solidFill>
                  <a:schemeClr val="tx1"/>
                </a:solidFill>
              </a:rPr>
              <a:t>  </a:t>
            </a:r>
            <a:r>
              <a:rPr lang="de-DE" b="1" i="1" dirty="0" err="1" smtClean="0">
                <a:solidFill>
                  <a:schemeClr val="tx1"/>
                </a:solidFill>
              </a:rPr>
              <a:t>value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is</a:t>
            </a:r>
            <a:r>
              <a:rPr lang="de-DE" b="1" i="1" dirty="0" smtClean="0">
                <a:solidFill>
                  <a:schemeClr val="tx1"/>
                </a:solidFill>
              </a:rPr>
              <a:t> a </a:t>
            </a:r>
            <a:r>
              <a:rPr lang="de-DE" b="1" i="1" dirty="0" err="1" smtClean="0">
                <a:solidFill>
                  <a:schemeClr val="tx1"/>
                </a:solidFill>
              </a:rPr>
              <a:t>geoname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86" name="Gerade Verbindung mit Pfeil 85"/>
          <p:cNvCxnSpPr>
            <a:stCxn id="55" idx="3"/>
            <a:endCxn id="72" idx="1"/>
          </p:cNvCxnSpPr>
          <p:nvPr/>
        </p:nvCxnSpPr>
        <p:spPr>
          <a:xfrm flipV="1">
            <a:off x="7380312" y="2708973"/>
            <a:ext cx="393948" cy="125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4905307" y="1268760"/>
            <a:ext cx="229853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Loop </a:t>
            </a:r>
            <a:r>
              <a:rPr lang="de-DE" sz="1600" i="1" dirty="0" err="1" smtClean="0"/>
              <a:t>over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values</a:t>
            </a:r>
            <a:r>
              <a:rPr lang="de-DE" sz="1600" i="1" dirty="0" smtClean="0"/>
              <a:t> (n)</a:t>
            </a:r>
            <a:endParaRPr lang="de-DE" sz="1600" dirty="0"/>
          </a:p>
        </p:txBody>
      </p:sp>
      <p:cxnSp>
        <p:nvCxnSpPr>
          <p:cNvPr id="91" name="Gewinkelte Verbindung 90"/>
          <p:cNvCxnSpPr>
            <a:stCxn id="81" idx="0"/>
            <a:endCxn id="16" idx="1"/>
          </p:cNvCxnSpPr>
          <p:nvPr/>
        </p:nvCxnSpPr>
        <p:spPr>
          <a:xfrm rot="5400000" flipH="1" flipV="1">
            <a:off x="694954" y="3276457"/>
            <a:ext cx="2566656" cy="11435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1332380" y="3123900"/>
            <a:ext cx="116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Loop </a:t>
            </a:r>
            <a:r>
              <a:rPr lang="de-DE" sz="1600" dirty="0" err="1" smtClean="0"/>
              <a:t>over</a:t>
            </a:r>
            <a:endParaRPr lang="de-DE" sz="1600" dirty="0"/>
          </a:p>
          <a:p>
            <a:r>
              <a:rPr lang="de-DE" sz="1600" i="1" dirty="0" smtClean="0"/>
              <a:t>XML </a:t>
            </a:r>
            <a:r>
              <a:rPr lang="de-DE" sz="1600" i="1" dirty="0" err="1" smtClean="0"/>
              <a:t>records</a:t>
            </a:r>
            <a:endParaRPr lang="de-DE" sz="1600" i="1" dirty="0" smtClean="0"/>
          </a:p>
        </p:txBody>
      </p:sp>
      <p:sp>
        <p:nvSpPr>
          <p:cNvPr id="16" name="Flussdiagramm: Prozess 15"/>
          <p:cNvSpPr/>
          <p:nvPr/>
        </p:nvSpPr>
        <p:spPr>
          <a:xfrm>
            <a:off x="2550057" y="1844824"/>
            <a:ext cx="2021943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i="1" dirty="0" err="1" smtClean="0">
                <a:solidFill>
                  <a:schemeClr val="tx1"/>
                </a:solidFill>
              </a:rPr>
              <a:t>Extract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and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loop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over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values</a:t>
            </a:r>
            <a:r>
              <a:rPr lang="de-DE" b="1" i="1" dirty="0" smtClean="0">
                <a:solidFill>
                  <a:schemeClr val="tx1"/>
                </a:solidFill>
              </a:rPr>
              <a:t>, </a:t>
            </a:r>
            <a:r>
              <a:rPr lang="de-DE" b="1" i="1" dirty="0" err="1" smtClean="0">
                <a:solidFill>
                  <a:schemeClr val="tx1"/>
                </a:solidFill>
              </a:rPr>
              <a:t>e.g</a:t>
            </a:r>
            <a:endParaRPr lang="de-DE" b="1" i="1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( 42.7, -12.7, …, „</a:t>
            </a:r>
            <a:r>
              <a:rPr lang="de-DE" dirty="0" err="1" smtClean="0">
                <a:solidFill>
                  <a:schemeClr val="tx1"/>
                </a:solidFill>
              </a:rPr>
              <a:t>Krakow</a:t>
            </a:r>
            <a:r>
              <a:rPr lang="de-DE" dirty="0" smtClean="0">
                <a:solidFill>
                  <a:schemeClr val="tx1"/>
                </a:solidFill>
              </a:rPr>
              <a:t>“, „Polen“, … )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0" name="Gewinkelte Verbindung 29"/>
          <p:cNvCxnSpPr>
            <a:stCxn id="55" idx="2"/>
            <a:endCxn id="85" idx="0"/>
          </p:cNvCxnSpPr>
          <p:nvPr/>
        </p:nvCxnSpPr>
        <p:spPr>
          <a:xfrm rot="5400000">
            <a:off x="4670632" y="2534138"/>
            <a:ext cx="410662" cy="263243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winkelte Verbindung 83"/>
          <p:cNvCxnSpPr>
            <a:stCxn id="85" idx="3"/>
            <a:endCxn id="72" idx="1"/>
          </p:cNvCxnSpPr>
          <p:nvPr/>
        </p:nvCxnSpPr>
        <p:spPr>
          <a:xfrm flipV="1">
            <a:off x="4687516" y="2708973"/>
            <a:ext cx="3086744" cy="22701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winkelte Verbindung 49"/>
          <p:cNvCxnSpPr>
            <a:stCxn id="72" idx="0"/>
            <a:endCxn id="16" idx="0"/>
          </p:cNvCxnSpPr>
          <p:nvPr/>
        </p:nvCxnSpPr>
        <p:spPr>
          <a:xfrm rot="16200000" flipV="1">
            <a:off x="5973679" y="-567826"/>
            <a:ext cx="12700" cy="4825299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1920" y="116632"/>
            <a:ext cx="1584176" cy="77809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EUDAT </a:t>
            </a:r>
            <a:endParaRPr lang="de-DE" sz="3200" dirty="0"/>
          </a:p>
        </p:txBody>
      </p:sp>
      <p:sp>
        <p:nvSpPr>
          <p:cNvPr id="29" name="Inhaltsplatzhalter 7"/>
          <p:cNvSpPr>
            <a:spLocks noGrp="1"/>
          </p:cNvSpPr>
          <p:nvPr>
            <p:ph idx="1"/>
          </p:nvPr>
        </p:nvSpPr>
        <p:spPr>
          <a:xfrm>
            <a:off x="228836" y="836712"/>
            <a:ext cx="8807660" cy="547260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The project European Data Infrastructure (EUDAT)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funded by </a:t>
            </a:r>
            <a:r>
              <a:rPr lang="en-GB" sz="2800" dirty="0"/>
              <a:t>the EU Horizon2020 </a:t>
            </a:r>
            <a:r>
              <a:rPr lang="en-GB" sz="2800" dirty="0" smtClean="0"/>
              <a:t>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started </a:t>
            </a:r>
            <a:r>
              <a:rPr lang="en-GB" sz="2800" dirty="0"/>
              <a:t>in </a:t>
            </a:r>
            <a:r>
              <a:rPr lang="en-GB" sz="2800" dirty="0" smtClean="0"/>
              <a:t>2011, now </a:t>
            </a:r>
            <a:r>
              <a:rPr lang="en-GB" sz="2800" dirty="0"/>
              <a:t>in </a:t>
            </a:r>
            <a:r>
              <a:rPr lang="en-GB" sz="2800" dirty="0" smtClean="0"/>
              <a:t>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</a:t>
            </a:r>
            <a:r>
              <a:rPr lang="en-GB" sz="2800" dirty="0"/>
              <a:t>phase 'EUDAT2020</a:t>
            </a:r>
            <a:r>
              <a:rPr lang="en-GB" sz="2800" dirty="0" smtClean="0"/>
              <a:t>', will end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&gt;= 2018 : agreement of cooperation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Motivation : Manage </a:t>
            </a:r>
            <a:r>
              <a:rPr lang="en-GB" sz="2800" dirty="0"/>
              <a:t>the rising tide of research </a:t>
            </a:r>
            <a:r>
              <a:rPr lang="en-GB" sz="2800" dirty="0" smtClean="0"/>
              <a:t>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Improve Interoperability in a wide cross-disciplinary scope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Objective </a:t>
            </a:r>
            <a:r>
              <a:rPr lang="en-GB" sz="2800" dirty="0"/>
              <a:t>: Build up a Collaborate Data </a:t>
            </a:r>
            <a:r>
              <a:rPr lang="en-GB" sz="2800" dirty="0" smtClean="0"/>
              <a:t>Infrastructure, 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/>
              <a:t>based on common data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driven </a:t>
            </a:r>
            <a:r>
              <a:rPr lang="en-GB" sz="2800" dirty="0"/>
              <a:t>by </a:t>
            </a:r>
            <a:r>
              <a:rPr lang="en-GB" sz="2800" dirty="0" smtClean="0"/>
              <a:t>requirements </a:t>
            </a:r>
            <a:r>
              <a:rPr lang="en-GB" sz="2800" dirty="0"/>
              <a:t>of the research </a:t>
            </a:r>
            <a:r>
              <a:rPr lang="en-GB" sz="2800" dirty="0" smtClean="0"/>
              <a:t>communities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58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1883"/>
            <a:ext cx="2388235" cy="166370"/>
          </a:xfrm>
          <a:custGeom>
            <a:avLst/>
            <a:gdLst/>
            <a:ahLst/>
            <a:cxnLst/>
            <a:rect l="l" t="t" r="r" b="b"/>
            <a:pathLst>
              <a:path w="2388235" h="166370">
                <a:moveTo>
                  <a:pt x="0" y="166116"/>
                </a:moveTo>
                <a:lnTo>
                  <a:pt x="2388108" y="166116"/>
                </a:lnTo>
                <a:lnTo>
                  <a:pt x="2388108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4" y="115635"/>
            <a:ext cx="545360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914"/>
            <a:r>
              <a:rPr sz="3200" spc="-25" dirty="0" smtClean="0"/>
              <a:t>B</a:t>
            </a:r>
            <a:r>
              <a:rPr sz="3200" spc="-20" dirty="0" smtClean="0"/>
              <a:t>2</a:t>
            </a:r>
            <a:r>
              <a:rPr sz="3200" spc="-5" dirty="0" smtClean="0"/>
              <a:t> </a:t>
            </a:r>
            <a:r>
              <a:rPr sz="3200" spc="-25" dirty="0" smtClean="0"/>
              <a:t>S</a:t>
            </a:r>
            <a:r>
              <a:rPr lang="de-DE" sz="3200" spc="-25" dirty="0" err="1" smtClean="0"/>
              <a:t>ervice</a:t>
            </a:r>
            <a:r>
              <a:rPr sz="3200" spc="10" dirty="0" smtClean="0"/>
              <a:t> </a:t>
            </a:r>
            <a:r>
              <a:rPr sz="3200" spc="-15" dirty="0" smtClean="0"/>
              <a:t>S</a:t>
            </a:r>
            <a:r>
              <a:rPr lang="de-DE" sz="3200" spc="-15" dirty="0" err="1" smtClean="0"/>
              <a:t>uite</a:t>
            </a:r>
            <a:r>
              <a:rPr lang="de-DE" spc="-15" dirty="0" smtClean="0"/>
              <a:t/>
            </a:r>
            <a:br>
              <a:rPr lang="de-DE" spc="-15" dirty="0" smtClean="0"/>
            </a:br>
            <a:r>
              <a:rPr lang="de-DE" sz="2000" spc="-15" dirty="0" smtClean="0">
                <a:sym typeface="Wingdings" panose="05000000000000000000" pitchFamily="2" charset="2"/>
              </a:rPr>
              <a:t></a:t>
            </a:r>
            <a:r>
              <a:rPr lang="de-DE" spc="-15" dirty="0" smtClean="0">
                <a:sym typeface="Wingdings" panose="05000000000000000000" pitchFamily="2" charset="2"/>
              </a:rPr>
              <a:t> </a:t>
            </a:r>
            <a:r>
              <a:rPr lang="en-GB" sz="1800" dirty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http:</a:t>
            </a:r>
            <a:r>
              <a:rPr lang="en-GB" sz="1800" spc="5" dirty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GB" sz="1800" spc="-10" dirty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GB" sz="1800" spc="1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ww</a:t>
            </a:r>
            <a:r>
              <a:rPr lang="en-GB" sz="1800" spc="-7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GB" sz="180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.eud</a:t>
            </a:r>
            <a:r>
              <a:rPr lang="en-GB" sz="1800" spc="-1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a</a:t>
            </a:r>
            <a:r>
              <a:rPr lang="en-GB" sz="180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t.eu</a:t>
            </a:r>
            <a:r>
              <a:rPr lang="en-GB" sz="1800" spc="5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GB" sz="180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s</a:t>
            </a:r>
            <a:r>
              <a:rPr lang="en-GB" sz="1800" spc="-1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GB" sz="180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r</a:t>
            </a:r>
            <a:r>
              <a:rPr lang="en-GB" sz="1800" spc="-45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v</a:t>
            </a:r>
            <a:r>
              <a:rPr lang="en-GB" sz="180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ic</a:t>
            </a:r>
            <a:r>
              <a:rPr lang="en-GB" sz="1800" spc="-1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GB" sz="1800" dirty="0" smtClean="0">
                <a:solidFill>
                  <a:srgbClr val="22579C"/>
                </a:solidFill>
                <a:latin typeface="Arial"/>
                <a:cs typeface="Arial"/>
                <a:hlinkClick r:id="rId3"/>
              </a:rPr>
              <a:t>s</a:t>
            </a:r>
            <a:endParaRPr sz="1800" spc="-15" dirty="0"/>
          </a:p>
        </p:txBody>
      </p:sp>
      <p:sp>
        <p:nvSpPr>
          <p:cNvPr id="4" name="object 4"/>
          <p:cNvSpPr/>
          <p:nvPr/>
        </p:nvSpPr>
        <p:spPr>
          <a:xfrm>
            <a:off x="50292" y="0"/>
            <a:ext cx="1228344" cy="981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8107" y="6691883"/>
            <a:ext cx="2345690" cy="166370"/>
          </a:xfrm>
          <a:custGeom>
            <a:avLst/>
            <a:gdLst/>
            <a:ahLst/>
            <a:cxnLst/>
            <a:rect l="l" t="t" r="r" b="b"/>
            <a:pathLst>
              <a:path w="2345690" h="166370">
                <a:moveTo>
                  <a:pt x="0" y="166116"/>
                </a:moveTo>
                <a:lnTo>
                  <a:pt x="2345436" y="166116"/>
                </a:lnTo>
                <a:lnTo>
                  <a:pt x="2345436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3544" y="6691883"/>
            <a:ext cx="2304415" cy="166370"/>
          </a:xfrm>
          <a:custGeom>
            <a:avLst/>
            <a:gdLst/>
            <a:ahLst/>
            <a:cxnLst/>
            <a:rect l="l" t="t" r="r" b="b"/>
            <a:pathLst>
              <a:path w="2304415" h="166370">
                <a:moveTo>
                  <a:pt x="0" y="166116"/>
                </a:moveTo>
                <a:lnTo>
                  <a:pt x="2304288" y="166116"/>
                </a:lnTo>
                <a:lnTo>
                  <a:pt x="2304288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85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7831" y="6691883"/>
            <a:ext cx="2106295" cy="166370"/>
          </a:xfrm>
          <a:custGeom>
            <a:avLst/>
            <a:gdLst/>
            <a:ahLst/>
            <a:cxnLst/>
            <a:rect l="l" t="t" r="r" b="b"/>
            <a:pathLst>
              <a:path w="2106295" h="166370">
                <a:moveTo>
                  <a:pt x="0" y="166116"/>
                </a:moveTo>
                <a:lnTo>
                  <a:pt x="2106168" y="166116"/>
                </a:lnTo>
                <a:lnTo>
                  <a:pt x="2106168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2040" y="1341119"/>
            <a:ext cx="3948307" cy="4407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075" y="1341119"/>
            <a:ext cx="4344924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743" y="2258567"/>
            <a:ext cx="4343400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075" y="3209544"/>
            <a:ext cx="4343400" cy="675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075" y="4143755"/>
            <a:ext cx="4343400" cy="675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43" y="5074920"/>
            <a:ext cx="4344924" cy="673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209" y="5015484"/>
            <a:ext cx="4463796" cy="861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Abgerundetes Rechteck 19"/>
          <p:cNvSpPr/>
          <p:nvPr/>
        </p:nvSpPr>
        <p:spPr>
          <a:xfrm>
            <a:off x="4932041" y="3789040"/>
            <a:ext cx="3240360" cy="19309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907704" y="3068960"/>
            <a:ext cx="532859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Guidelines and </a:t>
            </a:r>
            <a:r>
              <a:rPr lang="en-US" sz="4000" dirty="0" smtClean="0"/>
              <a:t>Concepts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4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95736" y="44624"/>
            <a:ext cx="3888432" cy="58658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+mj-lt"/>
              </a:rPr>
              <a:t>The FAIR principles</a:t>
            </a:r>
            <a:endParaRPr lang="en-GB" sz="3200" dirty="0">
              <a:latin typeface="+mj-lt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43508" y="1412776"/>
            <a:ext cx="8856984" cy="5328592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/>
              <a:t>F</a:t>
            </a:r>
            <a:r>
              <a:rPr lang="en-US" dirty="0" smtClean="0"/>
              <a:t>indability := “Ease with which information can be found”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Powerful and easy-to-use search features and functionalities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dirty="0"/>
              <a:t>ccessibility := “Ability to access [ ] data stored </a:t>
            </a:r>
            <a:r>
              <a:rPr lang="en-US" dirty="0" smtClean="0"/>
              <a:t>within </a:t>
            </a:r>
            <a:r>
              <a:rPr lang="en-US" dirty="0"/>
              <a:t>repositories”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</a:t>
            </a:r>
            <a:r>
              <a:rPr lang="en-US" dirty="0" smtClean="0"/>
              <a:t>nique </a:t>
            </a:r>
            <a:r>
              <a:rPr lang="en-US" dirty="0"/>
              <a:t>and persistent identification and resolvability of data </a:t>
            </a:r>
            <a:r>
              <a:rPr lang="en-US" dirty="0" smtClean="0"/>
              <a:t>objects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/>
              <a:t>I</a:t>
            </a:r>
            <a:r>
              <a:rPr lang="en-US" dirty="0" smtClean="0"/>
              <a:t>nteroperability : “Ability </a:t>
            </a:r>
            <a:r>
              <a:rPr lang="en-US" dirty="0"/>
              <a:t>of multiple systems with different </a:t>
            </a:r>
            <a:r>
              <a:rPr lang="en-US" dirty="0" smtClean="0"/>
              <a:t>[] structures </a:t>
            </a:r>
            <a:r>
              <a:rPr lang="en-US" dirty="0"/>
              <a:t>to exchange data with minimal loss of content </a:t>
            </a:r>
            <a:r>
              <a:rPr lang="en-US" dirty="0" smtClean="0"/>
              <a:t>[]" </a:t>
            </a:r>
            <a:r>
              <a:rPr lang="en-US" dirty="0"/>
              <a:t>(</a:t>
            </a:r>
            <a:r>
              <a:rPr lang="en-US" dirty="0" smtClean="0"/>
              <a:t>NISO)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Comprehensive cross-disciplinary MD catalogue based on common standards and by </a:t>
            </a:r>
            <a:r>
              <a:rPr lang="en-US" dirty="0" err="1" smtClean="0"/>
              <a:t>minimising</a:t>
            </a:r>
            <a:r>
              <a:rPr lang="en-US" dirty="0"/>
              <a:t> loss of </a:t>
            </a:r>
            <a:r>
              <a:rPr lang="en-US" dirty="0" smtClean="0"/>
              <a:t>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R</a:t>
            </a:r>
            <a:r>
              <a:rPr lang="en-US" dirty="0" err="1" smtClean="0"/>
              <a:t>euseability</a:t>
            </a:r>
            <a:r>
              <a:rPr lang="en-US" dirty="0" smtClean="0"/>
              <a:t> := “Ability to re-use data created by others”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Cross-discipline approach</a:t>
            </a:r>
            <a:r>
              <a:rPr lang="en-US" dirty="0"/>
              <a:t> </a:t>
            </a:r>
            <a:r>
              <a:rPr lang="en-US" dirty="0" smtClean="0"/>
              <a:t>and catalogue covering multiple sources</a:t>
            </a:r>
          </a:p>
        </p:txBody>
      </p:sp>
      <p:sp>
        <p:nvSpPr>
          <p:cNvPr id="4" name="Titel 5"/>
          <p:cNvSpPr txBox="1">
            <a:spLocks/>
          </p:cNvSpPr>
          <p:nvPr/>
        </p:nvSpPr>
        <p:spPr>
          <a:xfrm>
            <a:off x="2771800" y="476672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+mj-lt"/>
              </a:rPr>
              <a:t>B2FIND approach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4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rapezoid 88"/>
          <p:cNvSpPr/>
          <p:nvPr/>
        </p:nvSpPr>
        <p:spPr>
          <a:xfrm rot="5400000">
            <a:off x="979605" y="2418565"/>
            <a:ext cx="1343815" cy="567421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</a:rPr>
              <a:t>MD </a:t>
            </a:r>
            <a:r>
              <a:rPr lang="de-DE" sz="1400" i="1" dirty="0" err="1" smtClean="0">
                <a:solidFill>
                  <a:schemeClr val="accent3">
                    <a:lumMod val="50000"/>
                  </a:schemeClr>
                </a:solidFill>
              </a:rPr>
              <a:t>generation</a:t>
            </a:r>
            <a:endParaRPr lang="de-DE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221735" y="3732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2" name="Titel 5"/>
          <p:cNvSpPr txBox="1">
            <a:spLocks/>
          </p:cNvSpPr>
          <p:nvPr/>
        </p:nvSpPr>
        <p:spPr>
          <a:xfrm>
            <a:off x="1331640" y="44624"/>
            <a:ext cx="7391400" cy="5133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+mj-lt"/>
              </a:rPr>
              <a:t>Levels of Interoperability</a:t>
            </a:r>
            <a:endParaRPr lang="en-GB" sz="3200" dirty="0">
              <a:latin typeface="+mj-lt"/>
            </a:endParaRPr>
          </a:p>
        </p:txBody>
      </p:sp>
      <p:sp>
        <p:nvSpPr>
          <p:cNvPr id="3" name="Gefaltete Ecke 2"/>
          <p:cNvSpPr/>
          <p:nvPr/>
        </p:nvSpPr>
        <p:spPr>
          <a:xfrm>
            <a:off x="1935227" y="1988840"/>
            <a:ext cx="936103" cy="1256757"/>
          </a:xfrm>
          <a:prstGeom prst="foldedCorne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1400" b="1" dirty="0" smtClean="0">
                <a:solidFill>
                  <a:srgbClr val="00B050"/>
                </a:solidFill>
              </a:rPr>
              <a:t>Schema A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164122" y="2365997"/>
            <a:ext cx="131144" cy="12689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8" name="Pfeil nach rechts 7"/>
          <p:cNvSpPr/>
          <p:nvPr/>
        </p:nvSpPr>
        <p:spPr>
          <a:xfrm>
            <a:off x="2078479" y="2680353"/>
            <a:ext cx="149550" cy="1207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pic>
        <p:nvPicPr>
          <p:cNvPr id="16" name="Picture 4" descr="C:\Users\Heinrich Widmann\AppData\Local\Microsoft\Windows\Temporary Internet Files\Content.IE5\K3H4V157\map-pin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51" y="2874844"/>
            <a:ext cx="343478" cy="3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inrich Widmann\AppData\Local\Microsoft\Windows\Temporary Internet Files\Content.IE5\7GLERYQL\Simple_icon_time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32" y="2204864"/>
            <a:ext cx="358498" cy="27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2392989" y="2630852"/>
            <a:ext cx="83539" cy="910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21" name="Gleichschenkliges Dreieck 20"/>
          <p:cNvSpPr/>
          <p:nvPr/>
        </p:nvSpPr>
        <p:spPr>
          <a:xfrm>
            <a:off x="2392989" y="2827802"/>
            <a:ext cx="113402" cy="971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65" name="Rechteck 64"/>
          <p:cNvSpPr/>
          <p:nvPr/>
        </p:nvSpPr>
        <p:spPr>
          <a:xfrm>
            <a:off x="2571767" y="2631098"/>
            <a:ext cx="83539" cy="910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pic>
        <p:nvPicPr>
          <p:cNvPr id="1031" name="Picture 7" descr="C:\Users\Heinrich Widmann\AppData\Local\Microsoft\Windows\Temporary Internet Files\Content.IE5\H1JPKR5E\biolog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0" y="1988840"/>
            <a:ext cx="1021728" cy="10643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einrich Widmann\AppData\Local\Microsoft\Windows\Temporary Internet Files\Content.IE5\3P1CQFAP\100px-Other_languages_square_icon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0" y="3559870"/>
            <a:ext cx="1055415" cy="1010012"/>
          </a:xfrm>
          <a:prstGeom prst="rect">
            <a:avLst/>
          </a:prstGeom>
          <a:noFill/>
          <a:ln w="12700">
            <a:solidFill>
              <a:srgbClr val="25408F"/>
            </a:solidFill>
          </a:ln>
        </p:spPr>
      </p:pic>
      <p:pic>
        <p:nvPicPr>
          <p:cNvPr id="1033" name="Picture 9" descr="C:\Users\Heinrich Widmann\AppData\Local\Microsoft\Windows\Temporary Internet Files\Content.IE5\H1JPKR5E\page1-463px-Basic_Physics_of_Nuclear_Medicine.pdf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0" y="5000030"/>
            <a:ext cx="1021728" cy="10890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mit Pfeil 27"/>
          <p:cNvCxnSpPr/>
          <p:nvPr/>
        </p:nvCxnSpPr>
        <p:spPr>
          <a:xfrm flipH="1">
            <a:off x="323528" y="1062028"/>
            <a:ext cx="41764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378944" y="629980"/>
            <a:ext cx="16088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Heterogeneity</a:t>
            </a:r>
            <a:endParaRPr lang="de-DE" b="1" dirty="0"/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4716016" y="1062028"/>
            <a:ext cx="41044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6228184" y="620688"/>
            <a:ext cx="16088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Homogeneity</a:t>
            </a:r>
            <a:endParaRPr lang="de-DE" b="1" dirty="0"/>
          </a:p>
        </p:txBody>
      </p:sp>
      <p:sp>
        <p:nvSpPr>
          <p:cNvPr id="79" name="Textfeld 78"/>
          <p:cNvSpPr txBox="1"/>
          <p:nvPr/>
        </p:nvSpPr>
        <p:spPr>
          <a:xfrm>
            <a:off x="179511" y="1196752"/>
            <a:ext cx="25597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Research Communities (Data Provider)</a:t>
            </a:r>
            <a:endParaRPr lang="de-DE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3138973" y="1196752"/>
            <a:ext cx="28477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Data </a:t>
            </a:r>
            <a:r>
              <a:rPr lang="de-DE" b="1" dirty="0" err="1" smtClean="0"/>
              <a:t>Repositories</a:t>
            </a:r>
            <a:endParaRPr lang="de-DE" b="1" dirty="0" smtClean="0"/>
          </a:p>
          <a:p>
            <a:r>
              <a:rPr lang="de-DE" b="1" dirty="0" smtClean="0"/>
              <a:t>(e.g. B2SHARE/B2SAVE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Agreggator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DataCite</a:t>
            </a:r>
            <a:r>
              <a:rPr lang="de-DE" b="1" dirty="0" smtClean="0"/>
              <a:t>)</a:t>
            </a:r>
            <a:endParaRPr lang="de-DE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6476741" y="1196752"/>
            <a:ext cx="22462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Service Provider</a:t>
            </a:r>
          </a:p>
          <a:p>
            <a:r>
              <a:rPr lang="de-DE" b="1" dirty="0" smtClean="0"/>
              <a:t>( e.g. EUDAT-B2FIND )</a:t>
            </a:r>
            <a:endParaRPr lang="de-DE" b="1" dirty="0"/>
          </a:p>
        </p:txBody>
      </p:sp>
      <p:sp>
        <p:nvSpPr>
          <p:cNvPr id="83" name="Würfel 82"/>
          <p:cNvSpPr/>
          <p:nvPr/>
        </p:nvSpPr>
        <p:spPr>
          <a:xfrm>
            <a:off x="639082" y="2767782"/>
            <a:ext cx="694827" cy="70220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010101010101010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90" name="Würfel 89"/>
          <p:cNvSpPr/>
          <p:nvPr/>
        </p:nvSpPr>
        <p:spPr>
          <a:xfrm>
            <a:off x="639082" y="4225820"/>
            <a:ext cx="694827" cy="70220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010101010101010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94" name="Würfel 93"/>
          <p:cNvSpPr/>
          <p:nvPr/>
        </p:nvSpPr>
        <p:spPr>
          <a:xfrm>
            <a:off x="808351" y="5975568"/>
            <a:ext cx="694827" cy="70220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010101010101010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95" name="Würfel 94"/>
          <p:cNvSpPr/>
          <p:nvPr/>
        </p:nvSpPr>
        <p:spPr>
          <a:xfrm>
            <a:off x="547367" y="5835744"/>
            <a:ext cx="694827" cy="70220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010101010101010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98" name="Würfel 97"/>
          <p:cNvSpPr/>
          <p:nvPr/>
        </p:nvSpPr>
        <p:spPr>
          <a:xfrm>
            <a:off x="349467" y="5686344"/>
            <a:ext cx="694827" cy="70220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010101010101010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100" name="Gefaltete Ecke 99"/>
          <p:cNvSpPr/>
          <p:nvPr/>
        </p:nvSpPr>
        <p:spPr>
          <a:xfrm>
            <a:off x="1950467" y="3429001"/>
            <a:ext cx="936103" cy="1352912"/>
          </a:xfrm>
          <a:prstGeom prst="foldedCorner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1400" b="1" dirty="0" smtClean="0">
                <a:solidFill>
                  <a:schemeClr val="tx2"/>
                </a:solidFill>
              </a:rPr>
              <a:t>Schema B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2093719" y="3778980"/>
            <a:ext cx="131144" cy="126899"/>
          </a:xfrm>
          <a:prstGeom prst="ellipse">
            <a:avLst/>
          </a:prstGeom>
          <a:solidFill>
            <a:srgbClr val="25408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02" name="Pfeil nach rechts 101"/>
          <p:cNvSpPr/>
          <p:nvPr/>
        </p:nvSpPr>
        <p:spPr>
          <a:xfrm>
            <a:off x="2093719" y="4216668"/>
            <a:ext cx="149550" cy="120728"/>
          </a:xfrm>
          <a:prstGeom prst="rightArrow">
            <a:avLst/>
          </a:prstGeom>
          <a:solidFill>
            <a:srgbClr val="25408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05" name="Rechteck 104"/>
          <p:cNvSpPr/>
          <p:nvPr/>
        </p:nvSpPr>
        <p:spPr>
          <a:xfrm>
            <a:off x="2312048" y="3941774"/>
            <a:ext cx="83539" cy="91031"/>
          </a:xfrm>
          <a:prstGeom prst="rect">
            <a:avLst/>
          </a:prstGeom>
          <a:solidFill>
            <a:srgbClr val="25408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06" name="Gleichschenkliges Dreieck 105"/>
          <p:cNvSpPr/>
          <p:nvPr/>
        </p:nvSpPr>
        <p:spPr>
          <a:xfrm>
            <a:off x="2312048" y="4138724"/>
            <a:ext cx="113402" cy="97142"/>
          </a:xfrm>
          <a:prstGeom prst="triangle">
            <a:avLst/>
          </a:prstGeom>
          <a:solidFill>
            <a:srgbClr val="25408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07" name="Rechteck 106"/>
          <p:cNvSpPr/>
          <p:nvPr/>
        </p:nvSpPr>
        <p:spPr>
          <a:xfrm>
            <a:off x="2490826" y="3942020"/>
            <a:ext cx="83539" cy="91031"/>
          </a:xfrm>
          <a:prstGeom prst="rect">
            <a:avLst/>
          </a:prstGeom>
          <a:solidFill>
            <a:srgbClr val="25408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43" name="Sonne 42"/>
          <p:cNvSpPr/>
          <p:nvPr/>
        </p:nvSpPr>
        <p:spPr>
          <a:xfrm>
            <a:off x="2553761" y="4225820"/>
            <a:ext cx="203089" cy="2120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Mond 43"/>
          <p:cNvSpPr/>
          <p:nvPr/>
        </p:nvSpPr>
        <p:spPr>
          <a:xfrm>
            <a:off x="2365921" y="4470906"/>
            <a:ext cx="80616" cy="21203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Gefaltete Ecke 108"/>
          <p:cNvSpPr/>
          <p:nvPr/>
        </p:nvSpPr>
        <p:spPr>
          <a:xfrm>
            <a:off x="1935226" y="4908547"/>
            <a:ext cx="936103" cy="1256757"/>
          </a:xfrm>
          <a:prstGeom prst="foldedCorne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1400" b="1" dirty="0" smtClean="0">
                <a:solidFill>
                  <a:srgbClr val="C00000"/>
                </a:solidFill>
              </a:rPr>
              <a:t>Schema C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2524162" y="5503869"/>
            <a:ext cx="131144" cy="1268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11" name="Pfeil nach rechts 110"/>
          <p:cNvSpPr/>
          <p:nvPr/>
        </p:nvSpPr>
        <p:spPr>
          <a:xfrm>
            <a:off x="2078478" y="5600060"/>
            <a:ext cx="149550" cy="1207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pic>
        <p:nvPicPr>
          <p:cNvPr id="112" name="Picture 4" descr="C:\Users\Heinrich Widmann\AppData\Local\Microsoft\Windows\Temporary Internet Files\Content.IE5\K3H4V157\map-pin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50" y="5794551"/>
            <a:ext cx="343478" cy="3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C:\Users\Heinrich Widmann\AppData\Local\Microsoft\Windows\Temporary Internet Files\Content.IE5\7GLERYQL\Simple_icon_time.svg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07" y="5822318"/>
            <a:ext cx="350750" cy="2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hteck 113"/>
          <p:cNvSpPr/>
          <p:nvPr/>
        </p:nvSpPr>
        <p:spPr>
          <a:xfrm>
            <a:off x="2296807" y="5325166"/>
            <a:ext cx="83539" cy="910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15" name="Gleichschenkliges Dreieck 114"/>
          <p:cNvSpPr/>
          <p:nvPr/>
        </p:nvSpPr>
        <p:spPr>
          <a:xfrm>
            <a:off x="2296807" y="5522116"/>
            <a:ext cx="113402" cy="9714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116" name="Rechteck 115"/>
          <p:cNvSpPr/>
          <p:nvPr/>
        </p:nvSpPr>
        <p:spPr>
          <a:xfrm>
            <a:off x="2475585" y="5325412"/>
            <a:ext cx="83539" cy="910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  <p:sp>
        <p:nvSpPr>
          <p:cNvPr id="45" name="Parallelogramm 44"/>
          <p:cNvSpPr/>
          <p:nvPr/>
        </p:nvSpPr>
        <p:spPr>
          <a:xfrm>
            <a:off x="2078478" y="5229200"/>
            <a:ext cx="131145" cy="186997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/>
          <p:cNvGrpSpPr/>
          <p:nvPr/>
        </p:nvGrpSpPr>
        <p:grpSpPr>
          <a:xfrm>
            <a:off x="3906963" y="2722129"/>
            <a:ext cx="1196615" cy="1494539"/>
            <a:chOff x="3375386" y="2820315"/>
            <a:chExt cx="1196615" cy="1396353"/>
          </a:xfrm>
        </p:grpSpPr>
        <p:sp>
          <p:nvSpPr>
            <p:cNvPr id="117" name="Gefaltete Ecke 116"/>
            <p:cNvSpPr/>
            <p:nvPr/>
          </p:nvSpPr>
          <p:spPr>
            <a:xfrm>
              <a:off x="3375387" y="2820315"/>
              <a:ext cx="1196614" cy="1396353"/>
            </a:xfrm>
            <a:prstGeom prst="foldedCorner">
              <a:avLst/>
            </a:prstGeom>
            <a:noFill/>
            <a:ln>
              <a:solidFill>
                <a:srgbClr val="2BBC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de-DE" sz="1400" b="1" dirty="0" smtClean="0">
                  <a:solidFill>
                    <a:srgbClr val="2BBCC3"/>
                  </a:solidFill>
                </a:rPr>
                <a:t>Schema B2S</a:t>
              </a:r>
              <a:endParaRPr lang="de-DE" sz="1400" b="1" dirty="0">
                <a:solidFill>
                  <a:srgbClr val="2BBCC3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563125" y="3302632"/>
              <a:ext cx="131144" cy="126899"/>
            </a:xfrm>
            <a:prstGeom prst="ellipse">
              <a:avLst/>
            </a:prstGeom>
            <a:solidFill>
              <a:srgbClr val="2BBCC3"/>
            </a:solidFill>
            <a:ln>
              <a:solidFill>
                <a:srgbClr val="2BBC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19" name="Pfeil nach rechts 118"/>
            <p:cNvSpPr/>
            <p:nvPr/>
          </p:nvSpPr>
          <p:spPr>
            <a:xfrm>
              <a:off x="3563125" y="3740320"/>
              <a:ext cx="149550" cy="120728"/>
            </a:xfrm>
            <a:prstGeom prst="rightArrow">
              <a:avLst/>
            </a:prstGeom>
            <a:solidFill>
              <a:srgbClr val="2BBCC3"/>
            </a:solidFill>
            <a:ln>
              <a:solidFill>
                <a:srgbClr val="2BBC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pic>
          <p:nvPicPr>
            <p:cNvPr id="120" name="Picture 4" descr="C:\Users\Heinrich Widmann\AppData\Local\Microsoft\Windows\Temporary Internet Files\Content.IE5\K3H4V157\map-pin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386" y="2996952"/>
              <a:ext cx="343478" cy="3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Rechteck 121"/>
            <p:cNvSpPr/>
            <p:nvPr/>
          </p:nvSpPr>
          <p:spPr>
            <a:xfrm>
              <a:off x="3781454" y="3465426"/>
              <a:ext cx="83539" cy="91031"/>
            </a:xfrm>
            <a:prstGeom prst="rect">
              <a:avLst/>
            </a:prstGeom>
            <a:solidFill>
              <a:srgbClr val="2BBCC3"/>
            </a:solidFill>
            <a:ln>
              <a:solidFill>
                <a:srgbClr val="2BBC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23" name="Gleichschenkliges Dreieck 122"/>
            <p:cNvSpPr/>
            <p:nvPr/>
          </p:nvSpPr>
          <p:spPr>
            <a:xfrm>
              <a:off x="3781454" y="3662376"/>
              <a:ext cx="113402" cy="97142"/>
            </a:xfrm>
            <a:prstGeom prst="triangle">
              <a:avLst/>
            </a:prstGeom>
            <a:solidFill>
              <a:srgbClr val="2BBCC3"/>
            </a:solidFill>
            <a:ln>
              <a:solidFill>
                <a:srgbClr val="2BBC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3960232" y="3465672"/>
              <a:ext cx="83539" cy="91031"/>
            </a:xfrm>
            <a:prstGeom prst="rect">
              <a:avLst/>
            </a:prstGeom>
            <a:solidFill>
              <a:srgbClr val="2BBCC3"/>
            </a:solidFill>
            <a:ln>
              <a:solidFill>
                <a:srgbClr val="2BBC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25" name="Sonne 124"/>
            <p:cNvSpPr/>
            <p:nvPr/>
          </p:nvSpPr>
          <p:spPr>
            <a:xfrm>
              <a:off x="3779912" y="3861048"/>
              <a:ext cx="203089" cy="21203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7" name="Parallelogramm 126"/>
          <p:cNvSpPr/>
          <p:nvPr/>
        </p:nvSpPr>
        <p:spPr>
          <a:xfrm rot="16200000">
            <a:off x="3025906" y="1875793"/>
            <a:ext cx="691760" cy="1000912"/>
          </a:xfrm>
          <a:prstGeom prst="parallelogram">
            <a:avLst/>
          </a:prstGeom>
          <a:pattFill prst="wdDnDiag">
            <a:fgClr>
              <a:srgbClr val="C5D8A0"/>
            </a:fgClr>
            <a:bgClr>
              <a:schemeClr val="bg1"/>
            </a:bgClr>
          </a:pattFill>
          <a:ln>
            <a:solidFill>
              <a:srgbClr val="2BB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Parallelogramm 140"/>
          <p:cNvSpPr/>
          <p:nvPr/>
        </p:nvSpPr>
        <p:spPr>
          <a:xfrm rot="16200000">
            <a:off x="3098762" y="4008434"/>
            <a:ext cx="546048" cy="1000912"/>
          </a:xfrm>
          <a:prstGeom prst="parallelogram">
            <a:avLst/>
          </a:prstGeom>
          <a:pattFill prst="wdDnDiag">
            <a:fgClr>
              <a:srgbClr val="C5D8A0"/>
            </a:fgClr>
            <a:bgClr>
              <a:schemeClr val="bg1"/>
            </a:bgClr>
          </a:pattFill>
          <a:ln>
            <a:solidFill>
              <a:srgbClr val="2BBCC3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Parallelogramm 153"/>
          <p:cNvSpPr/>
          <p:nvPr/>
        </p:nvSpPr>
        <p:spPr>
          <a:xfrm rot="16200000">
            <a:off x="5591129" y="2260367"/>
            <a:ext cx="688284" cy="1648984"/>
          </a:xfrm>
          <a:prstGeom prst="parallelogram">
            <a:avLst/>
          </a:prstGeom>
          <a:pattFill prst="wdDnDiag">
            <a:fgClr>
              <a:srgbClr val="C5D8A0"/>
            </a:fgClr>
            <a:bgClr>
              <a:schemeClr val="bg1"/>
            </a:bgClr>
          </a:pattFill>
          <a:ln>
            <a:solidFill>
              <a:srgbClr val="2BB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b="1" i="1" dirty="0" smtClean="0">
                <a:solidFill>
                  <a:schemeClr val="accent2">
                    <a:lumMod val="75000"/>
                  </a:schemeClr>
                </a:solidFill>
              </a:rPr>
              <a:t>Information Loss</a:t>
            </a:r>
            <a:endParaRPr lang="de-DE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6759762" y="3461318"/>
            <a:ext cx="1196614" cy="1983906"/>
            <a:chOff x="5940153" y="3461318"/>
            <a:chExt cx="1196614" cy="1983906"/>
          </a:xfrm>
        </p:grpSpPr>
        <p:sp>
          <p:nvSpPr>
            <p:cNvPr id="143" name="Gefaltete Ecke 142"/>
            <p:cNvSpPr/>
            <p:nvPr/>
          </p:nvSpPr>
          <p:spPr>
            <a:xfrm>
              <a:off x="5940153" y="3461318"/>
              <a:ext cx="1196614" cy="1983906"/>
            </a:xfrm>
            <a:prstGeom prst="foldedCorne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de-DE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Schema B2FIND</a:t>
              </a:r>
              <a:endParaRPr lang="de-DE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4" name="Ellipse 143"/>
            <p:cNvSpPr/>
            <p:nvPr/>
          </p:nvSpPr>
          <p:spPr>
            <a:xfrm>
              <a:off x="6212885" y="4095962"/>
              <a:ext cx="131144" cy="1358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45" name="Pfeil nach rechts 144"/>
            <p:cNvSpPr/>
            <p:nvPr/>
          </p:nvSpPr>
          <p:spPr>
            <a:xfrm>
              <a:off x="6212885" y="4564426"/>
              <a:ext cx="149550" cy="12921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pic>
          <p:nvPicPr>
            <p:cNvPr id="146" name="Picture 4" descr="C:\Users\Heinrich Widmann\AppData\Local\Microsoft\Windows\Temporary Internet Files\Content.IE5\K3H4V157\map-pin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31" y="3645024"/>
              <a:ext cx="343478" cy="35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Rechteck 146"/>
            <p:cNvSpPr/>
            <p:nvPr/>
          </p:nvSpPr>
          <p:spPr>
            <a:xfrm>
              <a:off x="6431214" y="4270203"/>
              <a:ext cx="83539" cy="974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48" name="Gleichschenkliges Dreieck 147"/>
            <p:cNvSpPr/>
            <p:nvPr/>
          </p:nvSpPr>
          <p:spPr>
            <a:xfrm>
              <a:off x="6431214" y="4481001"/>
              <a:ext cx="113402" cy="10397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6609992" y="4270466"/>
              <a:ext cx="83539" cy="974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>
                <a:solidFill>
                  <a:srgbClr val="2BBCC3"/>
                </a:solidFill>
              </a:endParaRPr>
            </a:p>
          </p:txBody>
        </p:sp>
        <p:sp>
          <p:nvSpPr>
            <p:cNvPr id="150" name="Sonne 149"/>
            <p:cNvSpPr/>
            <p:nvPr/>
          </p:nvSpPr>
          <p:spPr>
            <a:xfrm>
              <a:off x="6398121" y="4714229"/>
              <a:ext cx="203089" cy="226939"/>
            </a:xfrm>
            <a:prstGeom prst="su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1" name="Picture 6" descr="C:\Users\Heinrich Widmann\AppData\Local\Microsoft\Windows\Temporary Internet Files\Content.IE5\7GLERYQL\Simple_icon_time.svg[1]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63" y="4608427"/>
              <a:ext cx="342409" cy="265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Mond 155"/>
            <p:cNvSpPr/>
            <p:nvPr/>
          </p:nvSpPr>
          <p:spPr>
            <a:xfrm>
              <a:off x="6219576" y="4908547"/>
              <a:ext cx="80616" cy="248645"/>
            </a:xfrm>
            <a:prstGeom prst="mo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7" name="Parallelogramm 156"/>
          <p:cNvSpPr/>
          <p:nvPr/>
        </p:nvSpPr>
        <p:spPr>
          <a:xfrm rot="16200000">
            <a:off x="4491509" y="3825043"/>
            <a:ext cx="648073" cy="3888431"/>
          </a:xfrm>
          <a:prstGeom prst="parallelogram">
            <a:avLst/>
          </a:prstGeom>
          <a:pattFill prst="wdDnDiag">
            <a:fgClr>
              <a:srgbClr val="C5D8A0"/>
            </a:fgClr>
            <a:bgClr>
              <a:schemeClr val="bg1"/>
            </a:bgClr>
          </a:pattFill>
          <a:ln>
            <a:solidFill>
              <a:srgbClr val="2BBCC3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arallelogramm 45"/>
          <p:cNvSpPr/>
          <p:nvPr/>
        </p:nvSpPr>
        <p:spPr>
          <a:xfrm rot="16200000">
            <a:off x="2851674" y="2504576"/>
            <a:ext cx="1066974" cy="1043613"/>
          </a:xfrm>
          <a:prstGeom prst="parallelogram">
            <a:avLst/>
          </a:prstGeom>
          <a:solidFill>
            <a:srgbClr val="C5D8A0"/>
          </a:solidFill>
          <a:ln>
            <a:solidFill>
              <a:srgbClr val="2BB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dirty="0" err="1" smtClean="0">
                <a:solidFill>
                  <a:srgbClr val="2BBCC3"/>
                </a:solidFill>
              </a:rPr>
              <a:t>Collect</a:t>
            </a:r>
            <a:r>
              <a:rPr lang="de-DE" sz="1400" dirty="0" smtClean="0">
                <a:solidFill>
                  <a:srgbClr val="2BBCC3"/>
                </a:solidFill>
              </a:rPr>
              <a:t> </a:t>
            </a:r>
            <a:r>
              <a:rPr lang="de-DE" sz="1400" dirty="0" err="1" smtClean="0">
                <a:solidFill>
                  <a:srgbClr val="2BBCC3"/>
                </a:solidFill>
              </a:rPr>
              <a:t>and</a:t>
            </a:r>
            <a:r>
              <a:rPr lang="de-DE" sz="1400" dirty="0" smtClean="0">
                <a:solidFill>
                  <a:srgbClr val="2BBCC3"/>
                </a:solidFill>
              </a:rPr>
              <a:t> </a:t>
            </a:r>
            <a:r>
              <a:rPr lang="de-DE" sz="1400" dirty="0" err="1" smtClean="0">
                <a:solidFill>
                  <a:srgbClr val="2BBCC3"/>
                </a:solidFill>
              </a:rPr>
              <a:t>extract</a:t>
            </a:r>
            <a:r>
              <a:rPr lang="de-DE" sz="1400" dirty="0" smtClean="0">
                <a:solidFill>
                  <a:srgbClr val="2BBCC3"/>
                </a:solidFill>
              </a:rPr>
              <a:t> MD</a:t>
            </a:r>
            <a:endParaRPr lang="de-DE" sz="1400" dirty="0">
              <a:solidFill>
                <a:srgbClr val="2BBCC3"/>
              </a:solidFill>
            </a:endParaRPr>
          </a:p>
        </p:txBody>
      </p:sp>
      <p:sp>
        <p:nvSpPr>
          <p:cNvPr id="47" name="Trapezoid 46"/>
          <p:cNvSpPr/>
          <p:nvPr/>
        </p:nvSpPr>
        <p:spPr>
          <a:xfrm rot="5400000">
            <a:off x="2859660" y="3439779"/>
            <a:ext cx="1039485" cy="985667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BB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Parallelogramm 151"/>
          <p:cNvSpPr/>
          <p:nvPr/>
        </p:nvSpPr>
        <p:spPr>
          <a:xfrm rot="16200000">
            <a:off x="4296623" y="3227849"/>
            <a:ext cx="1037850" cy="3888426"/>
          </a:xfrm>
          <a:prstGeom prst="parallelogram">
            <a:avLst/>
          </a:prstGeom>
          <a:solidFill>
            <a:srgbClr val="FAF0F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e-DE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" name="Trapezoid 152"/>
          <p:cNvSpPr/>
          <p:nvPr/>
        </p:nvSpPr>
        <p:spPr>
          <a:xfrm rot="5400000">
            <a:off x="5423145" y="2884474"/>
            <a:ext cx="1039485" cy="1633746"/>
          </a:xfrm>
          <a:prstGeom prst="trapezoid">
            <a:avLst/>
          </a:prstGeom>
          <a:solidFill>
            <a:srgbClr val="D5E3E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</a:rPr>
              <a:t>B2FIND </a:t>
            </a:r>
            <a:r>
              <a:rPr lang="de-DE" sz="1400" i="1" dirty="0" err="1" smtClean="0">
                <a:solidFill>
                  <a:schemeClr val="accent6">
                    <a:lumMod val="75000"/>
                  </a:schemeClr>
                </a:solidFill>
              </a:rPr>
              <a:t>harvest</a:t>
            </a:r>
            <a:r>
              <a:rPr lang="de-DE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accent6">
                    <a:lumMod val="75000"/>
                  </a:schemeClr>
                </a:solidFill>
              </a:rPr>
              <a:t>mapping</a:t>
            </a:r>
            <a:endParaRPr lang="de-DE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Gekrümmte Verbindung 52"/>
          <p:cNvCxnSpPr>
            <a:stCxn id="118" idx="7"/>
            <a:endCxn id="144" idx="2"/>
          </p:cNvCxnSpPr>
          <p:nvPr/>
        </p:nvCxnSpPr>
        <p:spPr>
          <a:xfrm rot="16200000" flipH="1">
            <a:off x="5166756" y="2298135"/>
            <a:ext cx="905621" cy="2825854"/>
          </a:xfrm>
          <a:prstGeom prst="curvedConnector4">
            <a:avLst>
              <a:gd name="adj1" fmla="val 1683"/>
              <a:gd name="adj2" fmla="val 5034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17" y="2492895"/>
            <a:ext cx="760655" cy="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872" y="623731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Footer Placeholder 3"/>
          <p:cNvSpPr>
            <a:spLocks noGrp="1"/>
          </p:cNvSpPr>
          <p:nvPr/>
        </p:nvSpPr>
        <p:spPr>
          <a:xfrm>
            <a:off x="2026077" y="6353264"/>
            <a:ext cx="5616624" cy="316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EUDAT B2FIND     DI4R2016    28 September 2016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82" name="Gekrümmte Verbindung 81"/>
          <p:cNvCxnSpPr/>
          <p:nvPr/>
        </p:nvCxnSpPr>
        <p:spPr>
          <a:xfrm flipV="1">
            <a:off x="2647557" y="4316272"/>
            <a:ext cx="4537337" cy="100914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krümmte Verbindung 86"/>
          <p:cNvCxnSpPr>
            <a:endCxn id="8" idx="1"/>
          </p:cNvCxnSpPr>
          <p:nvPr/>
        </p:nvCxnSpPr>
        <p:spPr>
          <a:xfrm flipV="1">
            <a:off x="1314100" y="2740717"/>
            <a:ext cx="764379" cy="544267"/>
          </a:xfrm>
          <a:prstGeom prst="curvedConnector3">
            <a:avLst>
              <a:gd name="adj1" fmla="val 68276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 Verbindung 87"/>
          <p:cNvCxnSpPr>
            <a:endCxn id="7" idx="2"/>
          </p:cNvCxnSpPr>
          <p:nvPr/>
        </p:nvCxnSpPr>
        <p:spPr>
          <a:xfrm>
            <a:off x="1155764" y="2429446"/>
            <a:ext cx="1008358" cy="1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apezoid 91"/>
          <p:cNvSpPr/>
          <p:nvPr/>
        </p:nvSpPr>
        <p:spPr>
          <a:xfrm rot="5400000">
            <a:off x="1054852" y="3873341"/>
            <a:ext cx="1168071" cy="567421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i="1" dirty="0" smtClean="0">
                <a:solidFill>
                  <a:srgbClr val="25408F"/>
                </a:solidFill>
              </a:rPr>
              <a:t>MD </a:t>
            </a:r>
            <a:r>
              <a:rPr lang="de-DE" sz="1400" i="1" dirty="0" err="1" smtClean="0">
                <a:solidFill>
                  <a:srgbClr val="25408F"/>
                </a:solidFill>
              </a:rPr>
              <a:t>generation</a:t>
            </a:r>
            <a:endParaRPr lang="de-DE" sz="1400" i="1" dirty="0">
              <a:solidFill>
                <a:srgbClr val="25408F"/>
              </a:solidFill>
            </a:endParaRPr>
          </a:p>
        </p:txBody>
      </p:sp>
      <p:cxnSp>
        <p:nvCxnSpPr>
          <p:cNvPr id="93" name="Gekrümmte Verbindung 92"/>
          <p:cNvCxnSpPr>
            <a:endCxn id="43" idx="1"/>
          </p:cNvCxnSpPr>
          <p:nvPr/>
        </p:nvCxnSpPr>
        <p:spPr>
          <a:xfrm flipV="1">
            <a:off x="1301474" y="4331835"/>
            <a:ext cx="1252287" cy="320055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krümmte Verbindung 95"/>
          <p:cNvCxnSpPr>
            <a:endCxn id="101" idx="1"/>
          </p:cNvCxnSpPr>
          <p:nvPr/>
        </p:nvCxnSpPr>
        <p:spPr>
          <a:xfrm>
            <a:off x="1143138" y="3796350"/>
            <a:ext cx="969787" cy="1214"/>
          </a:xfrm>
          <a:prstGeom prst="curvedConnector4">
            <a:avLst>
              <a:gd name="adj1" fmla="val 49010"/>
              <a:gd name="adj2" fmla="val -2026112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rapezoid 96"/>
          <p:cNvSpPr/>
          <p:nvPr/>
        </p:nvSpPr>
        <p:spPr>
          <a:xfrm rot="5400000">
            <a:off x="1067552" y="5297558"/>
            <a:ext cx="1168071" cy="567421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i="1" dirty="0" smtClean="0">
                <a:solidFill>
                  <a:srgbClr val="C00000"/>
                </a:solidFill>
              </a:rPr>
              <a:t>MD </a:t>
            </a:r>
            <a:r>
              <a:rPr lang="de-DE" sz="1400" i="1" dirty="0" err="1" smtClean="0">
                <a:solidFill>
                  <a:srgbClr val="C00000"/>
                </a:solidFill>
              </a:rPr>
              <a:t>generation</a:t>
            </a:r>
            <a:endParaRPr lang="de-DE" sz="1400" i="1" dirty="0">
              <a:solidFill>
                <a:srgbClr val="C00000"/>
              </a:solidFill>
            </a:endParaRPr>
          </a:p>
        </p:txBody>
      </p:sp>
      <p:cxnSp>
        <p:nvCxnSpPr>
          <p:cNvPr id="99" name="Gekrümmte Verbindung 98"/>
          <p:cNvCxnSpPr>
            <a:stCxn id="95" idx="5"/>
            <a:endCxn id="112" idx="1"/>
          </p:cNvCxnSpPr>
          <p:nvPr/>
        </p:nvCxnSpPr>
        <p:spPr>
          <a:xfrm flipV="1">
            <a:off x="1242194" y="5960730"/>
            <a:ext cx="731356" cy="139262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krümmte Verbindung 102"/>
          <p:cNvCxnSpPr/>
          <p:nvPr/>
        </p:nvCxnSpPr>
        <p:spPr>
          <a:xfrm>
            <a:off x="1155838" y="5220567"/>
            <a:ext cx="870239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arallelogramm 107"/>
          <p:cNvSpPr/>
          <p:nvPr/>
        </p:nvSpPr>
        <p:spPr>
          <a:xfrm rot="16200000">
            <a:off x="1372178" y="5998466"/>
            <a:ext cx="546048" cy="580049"/>
          </a:xfrm>
          <a:prstGeom prst="parallelogram">
            <a:avLst/>
          </a:prstGeom>
          <a:pattFill prst="wdDnDiag">
            <a:fgClr>
              <a:srgbClr val="C5D8A0"/>
            </a:fgClr>
            <a:bgClr>
              <a:schemeClr val="bg1"/>
            </a:bgClr>
          </a:pattFill>
          <a:ln>
            <a:solidFill>
              <a:srgbClr val="2BBCC3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e-DE" sz="1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1" name="Parallelogramm 120"/>
          <p:cNvSpPr/>
          <p:nvPr/>
        </p:nvSpPr>
        <p:spPr>
          <a:xfrm rot="16200000">
            <a:off x="1417824" y="1672219"/>
            <a:ext cx="428924" cy="636366"/>
          </a:xfrm>
          <a:prstGeom prst="parallelogram">
            <a:avLst/>
          </a:prstGeom>
          <a:pattFill prst="wdDnDiag">
            <a:fgClr>
              <a:srgbClr val="C5D8A0"/>
            </a:fgClr>
            <a:bgClr>
              <a:schemeClr val="bg1"/>
            </a:bgClr>
          </a:pattFill>
          <a:ln>
            <a:solidFill>
              <a:srgbClr val="2BB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200" b="1" i="1" dirty="0" smtClean="0">
                <a:solidFill>
                  <a:schemeClr val="accent2">
                    <a:lumMod val="75000"/>
                  </a:schemeClr>
                </a:solidFill>
              </a:rPr>
              <a:t>Info Loss</a:t>
            </a:r>
            <a:endParaRPr lang="de-DE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Gekrümmte Verbindung 4"/>
          <p:cNvCxnSpPr>
            <a:stCxn id="76" idx="2"/>
            <a:endCxn id="149" idx="0"/>
          </p:cNvCxnSpPr>
          <p:nvPr/>
        </p:nvCxnSpPr>
        <p:spPr>
          <a:xfrm rot="5400000">
            <a:off x="7520833" y="3263853"/>
            <a:ext cx="957151" cy="1056074"/>
          </a:xfrm>
          <a:prstGeom prst="curvedConnector3">
            <a:avLst>
              <a:gd name="adj1" fmla="val 50000"/>
            </a:avLst>
          </a:prstGeom>
          <a:ln w="3810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krümmte Verbindung 127"/>
          <p:cNvCxnSpPr>
            <a:stCxn id="76" idx="2"/>
            <a:endCxn id="148" idx="2"/>
          </p:cNvCxnSpPr>
          <p:nvPr/>
        </p:nvCxnSpPr>
        <p:spPr>
          <a:xfrm rot="5400000">
            <a:off x="7253305" y="3310833"/>
            <a:ext cx="1271659" cy="1276622"/>
          </a:xfrm>
          <a:prstGeom prst="curvedConnector3">
            <a:avLst>
              <a:gd name="adj1" fmla="val 117977"/>
            </a:avLst>
          </a:prstGeom>
          <a:ln w="38100">
            <a:solidFill>
              <a:srgbClr val="2540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einrich Widmann\AppData\Local\Microsoft\Windows\Temporary Internet Files\Content.IE5\BXXXOJVF\1024px-Icon-round-Question_mark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6" y="3561813"/>
            <a:ext cx="566079" cy="5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krümmte Verbindung 13"/>
          <p:cNvCxnSpPr>
            <a:stCxn id="76" idx="3"/>
            <a:endCxn id="94" idx="3"/>
          </p:cNvCxnSpPr>
          <p:nvPr/>
        </p:nvCxnSpPr>
        <p:spPr>
          <a:xfrm flipH="1">
            <a:off x="1068911" y="2903105"/>
            <a:ext cx="7838861" cy="3774665"/>
          </a:xfrm>
          <a:prstGeom prst="curvedConnector4">
            <a:avLst>
              <a:gd name="adj1" fmla="val 972"/>
              <a:gd name="adj2" fmla="val 99192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308304" y="5826452"/>
            <a:ext cx="479352" cy="4828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126" name="Gekrümmte Verbindung 125"/>
          <p:cNvCxnSpPr>
            <a:endCxn id="76" idx="0"/>
          </p:cNvCxnSpPr>
          <p:nvPr/>
        </p:nvCxnSpPr>
        <p:spPr>
          <a:xfrm rot="5400000" flipH="1" flipV="1">
            <a:off x="7181811" y="2581552"/>
            <a:ext cx="1434291" cy="1256978"/>
          </a:xfrm>
          <a:prstGeom prst="curvedConnector3">
            <a:avLst>
              <a:gd name="adj1" fmla="val 115938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7261000" y="2438919"/>
            <a:ext cx="479352" cy="4828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71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27" grpId="0" animBg="1"/>
      <p:bldP spid="141" grpId="0" animBg="1"/>
      <p:bldP spid="154" grpId="0" animBg="1"/>
      <p:bldP spid="157" grpId="0" animBg="1"/>
      <p:bldP spid="46" grpId="0" animBg="1"/>
      <p:bldP spid="47" grpId="0" animBg="1"/>
      <p:bldP spid="152" grpId="0" animBg="1"/>
      <p:bldP spid="153" grpId="0" animBg="1"/>
      <p:bldP spid="92" grpId="0" animBg="1"/>
      <p:bldP spid="97" grpId="0" animBg="1"/>
      <p:bldP spid="108" grpId="0" animBg="1"/>
      <p:bldP spid="121" grpId="0" animBg="1"/>
      <p:bldP spid="15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B2FIND</a:t>
            </a:r>
          </a:p>
          <a:p>
            <a:pPr marL="0" indent="0" algn="ctr">
              <a:buNone/>
            </a:pPr>
            <a:r>
              <a:rPr lang="en-US" sz="3600" dirty="0" smtClean="0"/>
              <a:t>MD Ingestion and 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Common </a:t>
            </a:r>
            <a:r>
              <a:rPr lang="en-US" sz="3600" dirty="0"/>
              <a:t>S</a:t>
            </a:r>
            <a:r>
              <a:rPr lang="en-US" sz="3600" dirty="0" smtClean="0"/>
              <a:t>chema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18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ä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EUDAT_Template</Template>
  <TotalTime>0</TotalTime>
  <Words>1595</Words>
  <Application>Microsoft Office PowerPoint</Application>
  <PresentationFormat>Bildschirmpräsentation (4:3)</PresentationFormat>
  <Paragraphs>512</Paragraphs>
  <Slides>34</Slides>
  <Notes>18</Notes>
  <HiddenSlides>10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34</vt:i4>
      </vt:variant>
    </vt:vector>
  </HeadingPairs>
  <TitlesOfParts>
    <vt:vector size="37" baseType="lpstr">
      <vt:lpstr>EUDAT_Template</vt:lpstr>
      <vt:lpstr>Benutzerdefiniertes Design</vt:lpstr>
      <vt:lpstr>Präsentation1</vt:lpstr>
      <vt:lpstr>EUDAT B2FIND A Cross-Discipline Metadata Service and Discovery Portal</vt:lpstr>
      <vt:lpstr>Outline</vt:lpstr>
      <vt:lpstr>PowerPoint-Präsentation</vt:lpstr>
      <vt:lpstr>EUDAT </vt:lpstr>
      <vt:lpstr>B2 Service Suite  http://www.eudat.eu/services</vt:lpstr>
      <vt:lpstr>PowerPoint-Präsentation</vt:lpstr>
      <vt:lpstr>The FAIR principles</vt:lpstr>
      <vt:lpstr>PowerPoint-Präsentation</vt:lpstr>
      <vt:lpstr>PowerPoint-Präsentation</vt:lpstr>
      <vt:lpstr>B2FIND Ingestion Workflow</vt:lpstr>
      <vt:lpstr>Mapping and Validation Procedure</vt:lpstr>
      <vt:lpstr>B2FIND MD Schema (extract)</vt:lpstr>
      <vt:lpstr>PowerPoint-Präsentation</vt:lpstr>
      <vt:lpstr>The Facet ‚Discipline‘ Controlled Vocabulary</vt:lpstr>
      <vt:lpstr>Coverage of Disciplines in B2FIND</vt:lpstr>
      <vt:lpstr>B2FIND MD Catalogue Ingestion status</vt:lpstr>
      <vt:lpstr>PowerPoint-Präsentation</vt:lpstr>
      <vt:lpstr>Data Access Identifiers</vt:lpstr>
      <vt:lpstr>PowerPoint-Präsentation</vt:lpstr>
      <vt:lpstr>PowerPoint-Präsentation</vt:lpstr>
      <vt:lpstr>Coverage of Data Access Identifiers</vt:lpstr>
      <vt:lpstr>PowerPoint-Präsentation</vt:lpstr>
      <vt:lpstr>B2FIND Discovery Portal Faceted Search and Data Access</vt:lpstr>
      <vt:lpstr>Data Access Example </vt:lpstr>
      <vt:lpstr>PowerPoint-Präsentation</vt:lpstr>
      <vt:lpstr>Outlook</vt:lpstr>
      <vt:lpstr>Summary</vt:lpstr>
      <vt:lpstr>Thank you for your attention !</vt:lpstr>
      <vt:lpstr>Coverage of Disciplines in B2FIND</vt:lpstr>
      <vt:lpstr>The EUDAT Metadata (MD) Service B2FIND</vt:lpstr>
      <vt:lpstr>Communities and Disciplines Integrated in B2FIND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EUDAT service b2find.eudat.eu  and Metadata Quality</dc:title>
  <dc:creator>Heinrich Widmann</dc:creator>
  <cp:lastModifiedBy>Heinrich Widmann</cp:lastModifiedBy>
  <cp:revision>488</cp:revision>
  <cp:lastPrinted>2015-11-02T12:00:42Z</cp:lastPrinted>
  <dcterms:created xsi:type="dcterms:W3CDTF">2013-04-03T12:36:27Z</dcterms:created>
  <dcterms:modified xsi:type="dcterms:W3CDTF">2016-09-27T16:59:33Z</dcterms:modified>
</cp:coreProperties>
</file>