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279" r:id="rId6"/>
    <p:sldId id="316" r:id="rId7"/>
    <p:sldId id="296" r:id="rId8"/>
    <p:sldId id="291" r:id="rId9"/>
    <p:sldId id="299" r:id="rId10"/>
    <p:sldId id="301" r:id="rId11"/>
    <p:sldId id="302" r:id="rId12"/>
    <p:sldId id="300" r:id="rId13"/>
    <p:sldId id="304" r:id="rId14"/>
    <p:sldId id="305" r:id="rId15"/>
    <p:sldId id="308" r:id="rId16"/>
    <p:sldId id="309" r:id="rId17"/>
    <p:sldId id="318" r:id="rId18"/>
    <p:sldId id="307" r:id="rId19"/>
    <p:sldId id="317" r:id="rId20"/>
    <p:sldId id="319" r:id="rId21"/>
    <p:sldId id="310" r:id="rId22"/>
    <p:sldId id="311" r:id="rId23"/>
    <p:sldId id="314" r:id="rId24"/>
    <p:sldId id="313" r:id="rId25"/>
    <p:sldId id="315" r:id="rId26"/>
    <p:sldId id="312" r:id="rId27"/>
    <p:sldId id="290" r:id="rId28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556"/>
    <a:srgbClr val="003F5D"/>
    <a:srgbClr val="2E80A4"/>
    <a:srgbClr val="F682A6"/>
    <a:srgbClr val="EB094D"/>
    <a:srgbClr val="F79646"/>
    <a:srgbClr val="DF2128"/>
    <a:srgbClr val="77933C"/>
    <a:srgbClr val="D060D0"/>
    <a:srgbClr val="003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6" autoAdjust="0"/>
    <p:restoredTop sz="89813" autoAdjust="0"/>
  </p:normalViewPr>
  <p:slideViewPr>
    <p:cSldViewPr snapToGrid="0">
      <p:cViewPr varScale="1">
        <p:scale>
          <a:sx n="41" d="100"/>
          <a:sy n="41" d="100"/>
        </p:scale>
        <p:origin x="123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940" y="-68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28/09/2016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1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infrastructure layer of the ECI should be ready to handle the increasing demand</a:t>
            </a:r>
            <a:r>
              <a:rPr lang="en-US" baseline="0" dirty="0" smtClean="0"/>
              <a:t> in volumes and capabilities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48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ECI to better connect </a:t>
            </a:r>
            <a:r>
              <a:rPr lang="en-GB" dirty="0" smtClean="0"/>
              <a:t>and enable</a:t>
            </a:r>
            <a:r>
              <a:rPr lang="en-GB" baseline="0" dirty="0" smtClean="0"/>
              <a:t> federation of </a:t>
            </a:r>
            <a:r>
              <a:rPr lang="en-GB" dirty="0" smtClean="0"/>
              <a:t>infrastructures </a:t>
            </a:r>
            <a:r>
              <a:rPr lang="en-GB" dirty="0"/>
              <a:t>across Europe (from intro section)</a:t>
            </a:r>
          </a:p>
          <a:p>
            <a:r>
              <a:rPr lang="en-GB" dirty="0"/>
              <a:t>There is an infra layer and it is fragmented</a:t>
            </a:r>
          </a:p>
          <a:p>
            <a:r>
              <a:rPr lang="en-GB" dirty="0"/>
              <a:t>This needs to be fixed</a:t>
            </a:r>
          </a:p>
          <a:p>
            <a:r>
              <a:rPr lang="en-GB" dirty="0"/>
              <a:t>Data not there as the focus is on the infrastructure </a:t>
            </a:r>
            <a:r>
              <a:rPr lang="en-GB" dirty="0" smtClean="0"/>
              <a:t>layer</a:t>
            </a:r>
          </a:p>
          <a:p>
            <a:r>
              <a:rPr lang="en-GB" dirty="0" smtClean="0"/>
              <a:t>The</a:t>
            </a:r>
            <a:r>
              <a:rPr lang="en-GB" baseline="0" dirty="0" smtClean="0"/>
              <a:t> presentation will focus on three out of the four challenges</a:t>
            </a:r>
            <a:endParaRPr lang="en-GB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0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Forthcoming</a:t>
            </a:r>
            <a:r>
              <a:rPr lang="en-GB" baseline="0" dirty="0" smtClean="0"/>
              <a:t> GEANT service era</a:t>
            </a:r>
            <a:endParaRPr lang="en-GB" dirty="0" smtClean="0"/>
          </a:p>
          <a:p>
            <a:r>
              <a:rPr lang="en-GB" dirty="0" smtClean="0"/>
              <a:t>Getting very complex for GEANT/NRENs</a:t>
            </a:r>
          </a:p>
          <a:p>
            <a:r>
              <a:rPr lang="en-GB" dirty="0" smtClean="0"/>
              <a:t>Requests from</a:t>
            </a:r>
            <a:r>
              <a:rPr lang="en-GB" baseline="0" dirty="0" smtClean="0"/>
              <a:t> individuals, labs,</a:t>
            </a:r>
            <a:r>
              <a:rPr lang="en-GB" dirty="0" smtClean="0"/>
              <a:t> VROs, campuses</a:t>
            </a:r>
          </a:p>
          <a:p>
            <a:r>
              <a:rPr lang="en-GB" dirty="0" smtClean="0"/>
              <a:t>Different kinds of SPs connected</a:t>
            </a:r>
          </a:p>
          <a:p>
            <a:r>
              <a:rPr lang="en-GB" dirty="0" smtClean="0"/>
              <a:t>Demos have been done on things</a:t>
            </a:r>
            <a:r>
              <a:rPr lang="en-GB" baseline="0" dirty="0" smtClean="0"/>
              <a:t> like OCX (including CSPs)</a:t>
            </a:r>
          </a:p>
          <a:p>
            <a:r>
              <a:rPr lang="en-GB" baseline="0" dirty="0" smtClean="0"/>
              <a:t>Indicative, not happening today, but we need to be prepared</a:t>
            </a:r>
          </a:p>
          <a:p>
            <a:r>
              <a:rPr lang="en-GB" baseline="0" dirty="0" smtClean="0"/>
              <a:t>Getting more complex to coordinate and orchestrate</a:t>
            </a:r>
          </a:p>
          <a:p>
            <a:r>
              <a:rPr lang="en-GB" baseline="0" dirty="0" smtClean="0"/>
              <a:t>Users getting more demanding in terms of capabilities and lead times</a:t>
            </a:r>
            <a:endParaRPr lang="en-GB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279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3094772"/>
            <a:ext cx="9186861" cy="377989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930191" y="2448121"/>
            <a:ext cx="5096933" cy="375289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30191" y="4552754"/>
            <a:ext cx="5003270" cy="4363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Event, Location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4168" y="272717"/>
            <a:ext cx="9023685" cy="1195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2258" y="770731"/>
            <a:ext cx="1834330" cy="977860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0191" y="1830667"/>
            <a:ext cx="5012795" cy="503459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930191" y="1331495"/>
            <a:ext cx="5012795" cy="473242"/>
          </a:xfrm>
        </p:spPr>
        <p:txBody>
          <a:bodyPr>
            <a:noAutofit/>
          </a:bodyPr>
          <a:lstStyle>
            <a:lvl1pPr marL="0" indent="0">
              <a:buNone/>
              <a:defRPr sz="3200" b="1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930191" y="4921723"/>
            <a:ext cx="5003270" cy="4283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930191" y="2821101"/>
            <a:ext cx="5096933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Role in Project, GÉANT Project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30191" y="3166006"/>
            <a:ext cx="6613609" cy="347215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115094" y="3682167"/>
            <a:ext cx="914400" cy="19039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dirty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716834"/>
            <a:ext cx="4629150" cy="41442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716834"/>
            <a:ext cx="3236119" cy="41521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489285" y="304799"/>
            <a:ext cx="55533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F5D"/>
                </a:solidFill>
              </a:rPr>
              <a:t>Style</a:t>
            </a:r>
            <a:r>
              <a:rPr lang="en-GB" sz="2400" b="1" baseline="0" dirty="0">
                <a:solidFill>
                  <a:srgbClr val="003F5D"/>
                </a:solidFill>
              </a:rPr>
              <a:t> Guide</a:t>
            </a:r>
          </a:p>
          <a:p>
            <a:r>
              <a:rPr lang="en-GB" sz="2400" baseline="0" dirty="0">
                <a:solidFill>
                  <a:srgbClr val="ED1556"/>
                </a:solidFill>
              </a:rPr>
              <a:t>A Guide to Using the New GÉANT Template</a:t>
            </a:r>
            <a:endParaRPr lang="en-GB" sz="2400" dirty="0">
              <a:solidFill>
                <a:srgbClr val="ED1556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85273" y="1331499"/>
            <a:ext cx="761224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3F5D"/>
                </a:solidFill>
              </a:rPr>
              <a:t>This template is for use both to</a:t>
            </a:r>
            <a:r>
              <a:rPr lang="en-GB" baseline="0" dirty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003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baseline="0" dirty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baseline="0" dirty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baseline="0" dirty="0">
              <a:solidFill>
                <a:srgbClr val="ED1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ED155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The title slide has space for the speaker’s own organisation logo which should be no larger than the main GÉANT logo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aseline="0" dirty="0">
              <a:solidFill>
                <a:srgbClr val="003F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There are two end slide versions: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aseline="0" dirty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GB" baseline="0" dirty="0">
                <a:solidFill>
                  <a:srgbClr val="003F5D"/>
                </a:solidFill>
              </a:rPr>
              <a:t> 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GB" baseline="0" dirty="0">
                <a:solidFill>
                  <a:srgbClr val="003F5D"/>
                </a:solidFill>
              </a:rPr>
              <a:t>If in doubt contact your line manager for clarification on which version to use</a:t>
            </a:r>
            <a:endParaRPr lang="en-GB" dirty="0">
              <a:solidFill>
                <a:srgbClr val="003F5D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6448923" y="3046373"/>
            <a:ext cx="545432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 userDrawn="1"/>
        </p:nvSpPr>
        <p:spPr>
          <a:xfrm>
            <a:off x="5694943" y="3046373"/>
            <a:ext cx="545432" cy="529390"/>
          </a:xfrm>
          <a:prstGeom prst="ellipse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8021"/>
            <a:ext cx="9144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941584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9144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002547" y="5294836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Networks </a:t>
            </a:r>
            <a:r>
              <a:rPr lang="en-GB" sz="1200" baseline="0" dirty="0">
                <a:solidFill>
                  <a:schemeClr val="bg1"/>
                </a:solidFill>
              </a:rPr>
              <a:t>∙ Services ∙ People       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bg1"/>
                </a:solidFill>
              </a:rPr>
              <a:t>www.geant.org</a:t>
            </a:r>
          </a:p>
          <a:p>
            <a:pPr algn="ctr"/>
            <a:r>
              <a:rPr lang="en-GB" sz="1200" i="0" baseline="0" dirty="0">
                <a:solidFill>
                  <a:schemeClr val="bg1"/>
                </a:solidFill>
              </a:rPr>
              <a:t> </a:t>
            </a:r>
            <a:endParaRPr lang="en-GB" sz="1200" i="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4773547"/>
            <a:ext cx="1219200" cy="529760"/>
          </a:xfrm>
          <a:prstGeom prst="rect">
            <a:avLst/>
          </a:prstGeom>
        </p:spPr>
      </p:pic>
      <p:sp>
        <p:nvSpPr>
          <p:cNvPr id="15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070100" y="3559174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“Any Questions?” Text here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4222361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end slide to be used for all GN4-1 Presentations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87364" y="6235404"/>
            <a:ext cx="8169272" cy="294664"/>
            <a:chOff x="245272" y="6235404"/>
            <a:chExt cx="8169272" cy="294664"/>
          </a:xfrm>
        </p:grpSpPr>
        <p:sp>
          <p:nvSpPr>
            <p:cNvPr id="22" name="TextBox 21"/>
            <p:cNvSpPr txBox="1"/>
            <p:nvPr userDrawn="1"/>
          </p:nvSpPr>
          <p:spPr>
            <a:xfrm>
              <a:off x="687414" y="6275014"/>
              <a:ext cx="772713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z="800" kern="1200" dirty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 work is part of a project that has received funding from the European Union’s Horizon 2020 research and innovation programme under Grant Agreement No. 691567 (GN4-1).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272" y="6235404"/>
              <a:ext cx="433675" cy="2946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941584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9144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002547" y="5623697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bg1"/>
                </a:solidFill>
              </a:rPr>
              <a:t>Networks </a:t>
            </a:r>
            <a:r>
              <a:rPr lang="en-GB" sz="1200" baseline="0" dirty="0">
                <a:solidFill>
                  <a:schemeClr val="bg1"/>
                </a:solidFill>
              </a:rPr>
              <a:t>∙ Services ∙ People       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bg1"/>
                </a:solidFill>
              </a:rPr>
              <a:t>www.geant.org</a:t>
            </a:r>
          </a:p>
          <a:p>
            <a:pPr algn="ctr"/>
            <a:r>
              <a:rPr lang="en-GB" sz="1200" i="0" baseline="0" dirty="0">
                <a:solidFill>
                  <a:schemeClr val="bg1"/>
                </a:solidFill>
              </a:rPr>
              <a:t> </a:t>
            </a:r>
            <a:endParaRPr lang="en-GB" sz="1200" i="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5102408"/>
            <a:ext cx="1219200" cy="529760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070100" y="3559174"/>
            <a:ext cx="5003800" cy="428625"/>
          </a:xfrm>
        </p:spPr>
        <p:txBody>
          <a:bodyPr>
            <a:noAutofit/>
          </a:bodyPr>
          <a:lstStyle>
            <a:lvl1pPr marL="0" indent="0" algn="ctr">
              <a:buNone/>
              <a:defRPr sz="2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Optional “Any Questions?” Text here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674019" y="4227842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 userDrawn="1"/>
        </p:nvSpPr>
        <p:spPr>
          <a:xfrm>
            <a:off x="1941584" y="1024187"/>
            <a:ext cx="5602848" cy="398469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970258"/>
            <a:ext cx="9144000" cy="58922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2100" b="0" dirty="0">
                <a:solidFill>
                  <a:schemeClr val="bg1"/>
                </a:solidFill>
              </a:rPr>
              <a:t>Thank you and any questions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3002547" y="5623699"/>
            <a:ext cx="3115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Networks </a:t>
            </a:r>
            <a:r>
              <a:rPr lang="en-GB" sz="1200" baseline="0" dirty="0" smtClean="0">
                <a:solidFill>
                  <a:schemeClr val="bg1"/>
                </a:solidFill>
              </a:rPr>
              <a:t>∙ Services ∙ People        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 smtClean="0">
                <a:solidFill>
                  <a:schemeClr val="bg1"/>
                </a:solidFill>
              </a:rPr>
              <a:t>www.geant.org</a:t>
            </a:r>
          </a:p>
          <a:p>
            <a:pPr algn="ctr"/>
            <a:r>
              <a:rPr lang="en-GB" sz="1200" i="0" baseline="0" dirty="0" smtClean="0">
                <a:solidFill>
                  <a:schemeClr val="bg1"/>
                </a:solidFill>
              </a:rPr>
              <a:t> </a:t>
            </a:r>
            <a:endParaRPr lang="en-GB" sz="1200" i="0" dirty="0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5102408"/>
            <a:ext cx="1219200" cy="52976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41358" y="305910"/>
            <a:ext cx="5061285" cy="35083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17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r>
              <a:rPr lang="en-GB" dirty="0"/>
              <a:t> 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825625"/>
            <a:ext cx="417195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681163"/>
            <a:ext cx="413623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2489201"/>
            <a:ext cx="4164806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524000"/>
            <a:ext cx="5898092" cy="4652963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3" y="1532467"/>
            <a:ext cx="2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9144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28" y="4083050"/>
            <a:ext cx="8406062" cy="21813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9144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524586"/>
            <a:ext cx="8486943" cy="21009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51518"/>
            <a:ext cx="4629150" cy="42095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42188"/>
            <a:ext cx="3236119" cy="4226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3" y="74646"/>
            <a:ext cx="7209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203200"/>
            <a:ext cx="6780516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br>
              <a:rPr lang="en-US" dirty="0"/>
            </a:br>
            <a:r>
              <a:rPr lang="en-US" dirty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5" y="1524000"/>
            <a:ext cx="8181975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6406016"/>
            <a:ext cx="555766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5" y="6413247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6457890"/>
            <a:ext cx="3115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3F5E"/>
                </a:solidFill>
              </a:rPr>
              <a:t>Networks </a:t>
            </a:r>
            <a:r>
              <a:rPr lang="en-GB" sz="1000" baseline="0" dirty="0">
                <a:solidFill>
                  <a:srgbClr val="003F5E"/>
                </a:solidFill>
              </a:rPr>
              <a:t>∙ Services ∙ People           </a:t>
            </a:r>
            <a:r>
              <a:rPr lang="en-GB" sz="1000" b="0" i="1" dirty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1000" baseline="0" dirty="0">
                <a:solidFill>
                  <a:srgbClr val="003F5E"/>
                </a:solidFill>
              </a:rPr>
              <a:t> </a:t>
            </a:r>
            <a:endParaRPr lang="en-GB" sz="1000" dirty="0">
              <a:solidFill>
                <a:srgbClr val="003F5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987" y="219648"/>
            <a:ext cx="1691439" cy="759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1015675"/>
            <a:ext cx="8678778" cy="3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  <p:sldLayoutId id="214748366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5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10" Type="http://schemas.openxmlformats.org/officeDocument/2006/relationships/image" Target="../media/image38.png"/><Relationship Id="rId4" Type="http://schemas.openxmlformats.org/officeDocument/2006/relationships/image" Target="../media/image17.gif"/><Relationship Id="rId9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7.gif"/><Relationship Id="rId7" Type="http://schemas.openxmlformats.org/officeDocument/2006/relationships/image" Target="../media/image25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5.gif"/><Relationship Id="rId7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15.gif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2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gif"/><Relationship Id="rId4" Type="http://schemas.openxmlformats.org/officeDocument/2006/relationships/image" Target="../media/image13.jpeg"/><Relationship Id="rId9" Type="http://schemas.openxmlformats.org/officeDocument/2006/relationships/image" Target="../media/image18.gif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9.gif"/><Relationship Id="rId7" Type="http://schemas.openxmlformats.org/officeDocument/2006/relationships/image" Target="../media/image27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gif"/><Relationship Id="rId4" Type="http://schemas.openxmlformats.org/officeDocument/2006/relationships/image" Target="../media/image18.gif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31.png"/><Relationship Id="rId7" Type="http://schemas.openxmlformats.org/officeDocument/2006/relationships/image" Target="../media/image19.gif"/><Relationship Id="rId12" Type="http://schemas.openxmlformats.org/officeDocument/2006/relationships/image" Target="../media/image16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11" Type="http://schemas.openxmlformats.org/officeDocument/2006/relationships/image" Target="../media/image12.gif"/><Relationship Id="rId5" Type="http://schemas.openxmlformats.org/officeDocument/2006/relationships/image" Target="../media/image32.png"/><Relationship Id="rId10" Type="http://schemas.openxmlformats.org/officeDocument/2006/relationships/image" Target="../media/image15.gif"/><Relationship Id="rId4" Type="http://schemas.openxmlformats.org/officeDocument/2006/relationships/image" Target="../media/image26.png"/><Relationship Id="rId9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2.png"/><Relationship Id="rId7" Type="http://schemas.openxmlformats.org/officeDocument/2006/relationships/image" Target="../media/image17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5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65367" y="3069852"/>
            <a:ext cx="7588423" cy="1057079"/>
          </a:xfrm>
        </p:spPr>
        <p:txBody>
          <a:bodyPr>
            <a:normAutofit/>
          </a:bodyPr>
          <a:lstStyle/>
          <a:p>
            <a:r>
              <a:rPr lang="en-GB" dirty="0" err="1" smtClean="0"/>
              <a:t>Afrodite</a:t>
            </a:r>
            <a:r>
              <a:rPr lang="en-GB" dirty="0" smtClean="0"/>
              <a:t> </a:t>
            </a:r>
            <a:r>
              <a:rPr lang="en-GB" dirty="0" err="1" smtClean="0"/>
              <a:t>Sevasti</a:t>
            </a:r>
            <a:r>
              <a:rPr lang="en-GB" dirty="0" smtClean="0"/>
              <a:t>, </a:t>
            </a:r>
            <a:r>
              <a:rPr lang="en-US" b="0" dirty="0" smtClean="0"/>
              <a:t>GÉANT/GRNET</a:t>
            </a:r>
            <a:endParaRPr lang="en-GB" dirty="0" smtClean="0"/>
          </a:p>
          <a:p>
            <a:r>
              <a:rPr lang="en-GB" sz="1600" b="0" i="1" dirty="0" smtClean="0"/>
              <a:t>Activity Leader for </a:t>
            </a:r>
            <a:r>
              <a:rPr lang="en-GB" sz="1600" b="0" i="1" dirty="0" err="1" smtClean="0"/>
              <a:t>eInfrastructure</a:t>
            </a:r>
            <a:r>
              <a:rPr lang="en-GB" sz="1600" b="0" i="1" dirty="0" smtClean="0"/>
              <a:t> Integration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6346" y="4552754"/>
            <a:ext cx="5161936" cy="436340"/>
          </a:xfrm>
        </p:spPr>
        <p:txBody>
          <a:bodyPr>
            <a:normAutofit/>
          </a:bodyPr>
          <a:lstStyle/>
          <a:p>
            <a:r>
              <a:rPr lang="en-GB" dirty="0" smtClean="0"/>
              <a:t>Digital Infrastructures for Research event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9617" y="1914191"/>
            <a:ext cx="5925191" cy="503459"/>
          </a:xfrm>
        </p:spPr>
        <p:txBody>
          <a:bodyPr>
            <a:no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GÉANT-CSP </a:t>
            </a:r>
            <a:r>
              <a:rPr lang="en-US" sz="2800" dirty="0"/>
              <a:t>integration use </a:t>
            </a:r>
            <a:r>
              <a:rPr lang="en-US" sz="2800" dirty="0" smtClean="0"/>
              <a:t>case</a:t>
            </a:r>
            <a:endParaRPr lang="en-GB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81682" y="917754"/>
            <a:ext cx="5942854" cy="614934"/>
          </a:xfrm>
        </p:spPr>
        <p:txBody>
          <a:bodyPr/>
          <a:lstStyle/>
          <a:p>
            <a:r>
              <a:rPr lang="en-US" sz="3600" dirty="0" err="1" smtClean="0"/>
              <a:t>eInfrastructure</a:t>
            </a:r>
            <a:r>
              <a:rPr lang="en-US" sz="3600" dirty="0" smtClean="0"/>
              <a:t> </a:t>
            </a:r>
            <a:r>
              <a:rPr lang="en-US" sz="3600" dirty="0"/>
              <a:t>interoperation approach and </a:t>
            </a:r>
            <a:r>
              <a:rPr lang="en-US" sz="3600" dirty="0" smtClean="0"/>
              <a:t>developments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638735" y="4893148"/>
            <a:ext cx="5076211" cy="428319"/>
          </a:xfrm>
        </p:spPr>
        <p:txBody>
          <a:bodyPr>
            <a:normAutofit/>
          </a:bodyPr>
          <a:lstStyle/>
          <a:p>
            <a:r>
              <a:rPr lang="en-GB" smtClean="0"/>
              <a:t>28-30</a:t>
            </a:r>
            <a:r>
              <a:rPr lang="en-GB" baseline="30000" smtClean="0"/>
              <a:t>th</a:t>
            </a:r>
            <a:r>
              <a:rPr lang="en-GB" smtClean="0"/>
              <a:t> </a:t>
            </a:r>
            <a:r>
              <a:rPr lang="en-GB" dirty="0" smtClean="0"/>
              <a:t>September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59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5" y="1306286"/>
            <a:ext cx="8181975" cy="4870677"/>
          </a:xfrm>
        </p:spPr>
        <p:txBody>
          <a:bodyPr>
            <a:noAutofit/>
          </a:bodyPr>
          <a:lstStyle/>
          <a:p>
            <a:r>
              <a:rPr lang="en-US" sz="2600" dirty="0"/>
              <a:t>One-stop shop for cloud and connectivity services</a:t>
            </a:r>
          </a:p>
          <a:p>
            <a:r>
              <a:rPr lang="en-US" sz="2600" dirty="0"/>
              <a:t>Clear indication of status for </a:t>
            </a:r>
            <a:r>
              <a:rPr lang="en-US" sz="2600" dirty="0" smtClean="0"/>
              <a:t>VM </a:t>
            </a:r>
            <a:r>
              <a:rPr lang="en-US" sz="2600" dirty="0"/>
              <a:t>and e2e connectivity orders and live services</a:t>
            </a:r>
          </a:p>
          <a:p>
            <a:r>
              <a:rPr lang="en-US" sz="2600" dirty="0"/>
              <a:t>Visibility to business operations</a:t>
            </a:r>
          </a:p>
          <a:p>
            <a:pPr lvl="1"/>
            <a:r>
              <a:rPr lang="en-US" sz="2000" dirty="0" smtClean="0"/>
              <a:t>Is my institution eligible to service?</a:t>
            </a:r>
          </a:p>
          <a:p>
            <a:pPr lvl="1"/>
            <a:r>
              <a:rPr lang="en-US" sz="2000" dirty="0" smtClean="0"/>
              <a:t>What is the status of my order?</a:t>
            </a:r>
          </a:p>
          <a:p>
            <a:pPr lvl="1"/>
            <a:r>
              <a:rPr lang="en-US" sz="2000" dirty="0" smtClean="0"/>
              <a:t>Can I upgrade my service?</a:t>
            </a:r>
          </a:p>
          <a:p>
            <a:pPr lvl="1"/>
            <a:r>
              <a:rPr lang="en-US" sz="2000" dirty="0" smtClean="0"/>
              <a:t>I wish to submit a service incident</a:t>
            </a:r>
          </a:p>
          <a:p>
            <a:r>
              <a:rPr lang="en-US" sz="2600" dirty="0" smtClean="0"/>
              <a:t>Visibility to service health and operations</a:t>
            </a:r>
          </a:p>
          <a:p>
            <a:pPr lvl="1"/>
            <a:r>
              <a:rPr lang="en-US" sz="2000" dirty="0" smtClean="0"/>
              <a:t>What is the connectivity throughput to my VM?</a:t>
            </a:r>
          </a:p>
          <a:p>
            <a:pPr lvl="1"/>
            <a:r>
              <a:rPr lang="en-US" sz="2000" dirty="0" smtClean="0"/>
              <a:t>What is the current utilization of my VM?</a:t>
            </a:r>
          </a:p>
          <a:p>
            <a:pPr lvl="1"/>
            <a:r>
              <a:rPr lang="en-US" sz="2000" dirty="0" smtClean="0"/>
              <a:t>When is the next scheduled maintenance for my service?</a:t>
            </a:r>
          </a:p>
          <a:p>
            <a:pPr lvl="1"/>
            <a:r>
              <a:rPr lang="en-US" sz="2000" dirty="0" smtClean="0"/>
              <a:t>What has been the uptime for my service for the past 3 months?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expectations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00" y="2872916"/>
            <a:ext cx="886405" cy="886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058" y="2599616"/>
            <a:ext cx="968092" cy="1335371"/>
          </a:xfrm>
          <a:prstGeom prst="rect">
            <a:avLst/>
          </a:prstGeom>
        </p:spPr>
      </p:pic>
      <p:pic>
        <p:nvPicPr>
          <p:cNvPr id="7" name="Picture 2" descr="Αποτέλεσμα εικόνας για web page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504" y="2621787"/>
            <a:ext cx="1332907" cy="13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37587" y="2343100"/>
            <a:ext cx="148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CSP portal</a:t>
            </a:r>
            <a:endParaRPr lang="el-GR" dirty="0"/>
          </a:p>
        </p:txBody>
      </p:sp>
      <p:grpSp>
        <p:nvGrpSpPr>
          <p:cNvPr id="15" name="Group 14"/>
          <p:cNvGrpSpPr/>
          <p:nvPr/>
        </p:nvGrpSpPr>
        <p:grpSpPr>
          <a:xfrm>
            <a:off x="6613216" y="4101171"/>
            <a:ext cx="2274690" cy="486758"/>
            <a:chOff x="2064395" y="5392366"/>
            <a:chExt cx="5723364" cy="1067680"/>
          </a:xfrm>
        </p:grpSpPr>
        <p:sp>
          <p:nvSpPr>
            <p:cNvPr id="9" name="Nuvola 3"/>
            <p:cNvSpPr/>
            <p:nvPr/>
          </p:nvSpPr>
          <p:spPr>
            <a:xfrm>
              <a:off x="4646645" y="5392366"/>
              <a:ext cx="2686830" cy="106768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500" dirty="0"/>
            </a:p>
          </p:txBody>
        </p:sp>
        <p:sp>
          <p:nvSpPr>
            <p:cNvPr id="10" name="Nuvola 9"/>
            <p:cNvSpPr/>
            <p:nvPr/>
          </p:nvSpPr>
          <p:spPr>
            <a:xfrm>
              <a:off x="3032062" y="5547089"/>
              <a:ext cx="1821837" cy="758234"/>
            </a:xfrm>
            <a:prstGeom prst="cloud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500" dirty="0"/>
            </a:p>
          </p:txBody>
        </p:sp>
        <p:pic>
          <p:nvPicPr>
            <p:cNvPr id="11" name="Picture 3" descr="D:\Box Sync\Vincenzo Capone\LHCONE Meeting Taipei\networking_icons-0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3475" y="5666342"/>
              <a:ext cx="454284" cy="47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4395" y="5485199"/>
              <a:ext cx="986093" cy="7406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6655" y="5547089"/>
              <a:ext cx="1003300" cy="457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495747" y="5731270"/>
              <a:ext cx="894464" cy="371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b="1" dirty="0" smtClean="0">
                  <a:solidFill>
                    <a:schemeClr val="bg1"/>
                  </a:solidFill>
                </a:rPr>
                <a:t>NREN</a:t>
              </a:r>
              <a:endParaRPr lang="el-GR" sz="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Left-Right Arrow 15"/>
          <p:cNvSpPr/>
          <p:nvPr/>
        </p:nvSpPr>
        <p:spPr>
          <a:xfrm>
            <a:off x="7085105" y="3181051"/>
            <a:ext cx="602895" cy="214380"/>
          </a:xfrm>
          <a:prstGeom prst="leftRightArrow">
            <a:avLst/>
          </a:prstGeom>
          <a:solidFill>
            <a:srgbClr val="EB0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6477437" y="4101171"/>
            <a:ext cx="2547257" cy="60564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8151774" y="3091393"/>
            <a:ext cx="252141" cy="351816"/>
            <a:chOff x="381670" y="3717820"/>
            <a:chExt cx="361668" cy="444082"/>
          </a:xfrm>
        </p:grpSpPr>
        <p:sp>
          <p:nvSpPr>
            <p:cNvPr id="19" name="Rectangle 18"/>
            <p:cNvSpPr/>
            <p:nvPr/>
          </p:nvSpPr>
          <p:spPr>
            <a:xfrm>
              <a:off x="381670" y="3717820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0311" y="3807884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494" y="3898425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37587" y="4010157"/>
            <a:ext cx="54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D1556"/>
                </a:solidFill>
              </a:rPr>
              <a:t>?</a:t>
            </a:r>
            <a:endParaRPr lang="el-GR" sz="3600" b="1" dirty="0">
              <a:solidFill>
                <a:srgbClr val="ED1556"/>
              </a:solidFill>
            </a:endParaRPr>
          </a:p>
        </p:txBody>
      </p:sp>
      <p:sp>
        <p:nvSpPr>
          <p:cNvPr id="23" name="Left-Right Arrow 22"/>
          <p:cNvSpPr/>
          <p:nvPr/>
        </p:nvSpPr>
        <p:spPr>
          <a:xfrm rot="2199332">
            <a:off x="7009507" y="3798563"/>
            <a:ext cx="602895" cy="214380"/>
          </a:xfrm>
          <a:prstGeom prst="leftRightArrow">
            <a:avLst/>
          </a:prstGeom>
          <a:solidFill>
            <a:srgbClr val="EB0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9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1833422" y="5173011"/>
            <a:ext cx="6010229" cy="14237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3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759" y="5043196"/>
            <a:ext cx="1356242" cy="12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plan: ‘two-stops’ shop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37" y="2228134"/>
            <a:ext cx="981686" cy="98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" y="2008392"/>
            <a:ext cx="1030292" cy="14211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644352" y="1417678"/>
            <a:ext cx="6411258" cy="1332907"/>
            <a:chOff x="2644352" y="1417678"/>
            <a:chExt cx="6411258" cy="1332907"/>
          </a:xfrm>
        </p:grpSpPr>
        <p:sp>
          <p:nvSpPr>
            <p:cNvPr id="45" name="Rounded Rectangle 44"/>
            <p:cNvSpPr/>
            <p:nvPr/>
          </p:nvSpPr>
          <p:spPr>
            <a:xfrm>
              <a:off x="2644352" y="1468370"/>
              <a:ext cx="6411258" cy="1250607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7" name="Picture 2" descr="Αποτέλεσμα εικόνας για web page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766" y="1417678"/>
              <a:ext cx="1332907" cy="1332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81673" y="1518648"/>
              <a:ext cx="47035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Cloud SP portal</a:t>
              </a:r>
            </a:p>
            <a:p>
              <a:r>
                <a:rPr lang="en-US" dirty="0" smtClean="0"/>
                <a:t>Order VMs</a:t>
              </a:r>
            </a:p>
            <a:p>
              <a:r>
                <a:rPr lang="en-US" dirty="0" smtClean="0"/>
                <a:t>Select network connectivity provider -&gt; GEANT</a:t>
              </a:r>
            </a:p>
            <a:p>
              <a:r>
                <a:rPr lang="en-US" dirty="0" smtClean="0"/>
                <a:t>Retrieve </a:t>
              </a:r>
              <a:r>
                <a:rPr lang="el-GR" dirty="0" smtClean="0"/>
                <a:t>‘</a:t>
              </a:r>
              <a:r>
                <a:rPr lang="en-US" dirty="0" smtClean="0"/>
                <a:t>CSP Service ID</a:t>
              </a:r>
              <a:r>
                <a:rPr lang="el-GR" dirty="0" smtClean="0"/>
                <a:t>’</a:t>
              </a:r>
              <a:r>
                <a:rPr lang="en-US" dirty="0" smtClean="0"/>
                <a:t> and </a:t>
              </a:r>
              <a:r>
                <a:rPr lang="el-GR" dirty="0" smtClean="0"/>
                <a:t>‘</a:t>
              </a:r>
              <a:r>
                <a:rPr lang="en-US" dirty="0" smtClean="0"/>
                <a:t>S-VLAN</a:t>
              </a:r>
              <a:r>
                <a:rPr lang="el-GR" dirty="0" smtClean="0"/>
                <a:t>’</a:t>
              </a:r>
              <a:endParaRPr lang="el-GR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48766" y="2801277"/>
            <a:ext cx="6568272" cy="1490805"/>
            <a:chOff x="2648766" y="2801277"/>
            <a:chExt cx="6568272" cy="1490805"/>
          </a:xfrm>
        </p:grpSpPr>
        <p:sp>
          <p:nvSpPr>
            <p:cNvPr id="18" name="Rounded Rectangle 17"/>
            <p:cNvSpPr/>
            <p:nvPr/>
          </p:nvSpPr>
          <p:spPr>
            <a:xfrm>
              <a:off x="2648766" y="2801277"/>
              <a:ext cx="6411258" cy="149080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122" name="Picture 2" descr="Αποτέλεσμα εικόνας για website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1805" y="2914057"/>
              <a:ext cx="1186831" cy="1186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81673" y="2893798"/>
              <a:ext cx="52353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Network connectivity one-stop-shop portal</a:t>
              </a:r>
            </a:p>
            <a:p>
              <a:r>
                <a:rPr lang="en-US" dirty="0" smtClean="0"/>
                <a:t>Insert institution, CSP and ‘CSP Service ID’ information</a:t>
              </a:r>
            </a:p>
            <a:p>
              <a:r>
                <a:rPr lang="en-US" dirty="0" smtClean="0"/>
                <a:t>Insert S-VLAN information</a:t>
              </a:r>
            </a:p>
            <a:p>
              <a:r>
                <a:rPr lang="en-US" dirty="0" smtClean="0"/>
                <a:t>Order e2e L2 VPN to VMs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1912776" y="2241232"/>
            <a:ext cx="735990" cy="477744"/>
          </a:xfrm>
          <a:prstGeom prst="straightConnector1">
            <a:avLst/>
          </a:prstGeom>
          <a:ln w="38100">
            <a:solidFill>
              <a:srgbClr val="ED15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12776" y="2893798"/>
            <a:ext cx="735990" cy="613674"/>
          </a:xfrm>
          <a:prstGeom prst="straightConnector1">
            <a:avLst/>
          </a:prstGeom>
          <a:ln w="38100">
            <a:solidFill>
              <a:srgbClr val="ED15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vola 3"/>
          <p:cNvSpPr/>
          <p:nvPr/>
        </p:nvSpPr>
        <p:spPr>
          <a:xfrm>
            <a:off x="4646645" y="5392366"/>
            <a:ext cx="2686830" cy="106768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Nuvola 9"/>
          <p:cNvSpPr/>
          <p:nvPr/>
        </p:nvSpPr>
        <p:spPr>
          <a:xfrm>
            <a:off x="3032062" y="5547089"/>
            <a:ext cx="1821837" cy="758234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21" name="Picture 3" descr="D:\Box Sync\Vincenzo Capone\LHCONE Meeting Taipei\networking_icons-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475" y="5666342"/>
            <a:ext cx="454284" cy="47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95" y="5485199"/>
            <a:ext cx="986093" cy="74060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55" y="5547089"/>
            <a:ext cx="1003300" cy="4572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495748" y="5731269"/>
            <a:ext cx="89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NREN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44353" y="4641979"/>
            <a:ext cx="4577542" cy="401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l-GR" dirty="0"/>
          </a:p>
        </p:txBody>
      </p:sp>
      <p:sp>
        <p:nvSpPr>
          <p:cNvPr id="26" name="Down Arrow 25"/>
          <p:cNvSpPr/>
          <p:nvPr/>
        </p:nvSpPr>
        <p:spPr>
          <a:xfrm>
            <a:off x="4870580" y="4292082"/>
            <a:ext cx="484632" cy="34989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850452" y="5043196"/>
            <a:ext cx="723122" cy="67261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505061" y="5043195"/>
            <a:ext cx="242596" cy="41599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166916" y="5043196"/>
            <a:ext cx="686983" cy="51845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0"/>
          </p:cNvCxnSpPr>
          <p:nvPr/>
        </p:nvCxnSpPr>
        <p:spPr>
          <a:xfrm>
            <a:off x="6387200" y="5043195"/>
            <a:ext cx="1173417" cy="62314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9" name="TextBox 5128"/>
          <p:cNvSpPr txBox="1"/>
          <p:nvPr/>
        </p:nvSpPr>
        <p:spPr>
          <a:xfrm rot="19604170">
            <a:off x="1756378" y="2043468"/>
            <a:ext cx="8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D1556"/>
                </a:solidFill>
              </a:rPr>
              <a:t>Step 1</a:t>
            </a:r>
            <a:endParaRPr lang="el-GR" dirty="0">
              <a:solidFill>
                <a:srgbClr val="ED155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2414631">
            <a:off x="1739457" y="3136874"/>
            <a:ext cx="8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D1556"/>
                </a:solidFill>
              </a:rPr>
              <a:t>Step 2</a:t>
            </a:r>
            <a:endParaRPr lang="el-GR" dirty="0">
              <a:solidFill>
                <a:srgbClr val="ED1556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92" y="5541220"/>
            <a:ext cx="671400" cy="6714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8254047" y="5283748"/>
            <a:ext cx="539393" cy="865065"/>
            <a:chOff x="381670" y="3717820"/>
            <a:chExt cx="361668" cy="444082"/>
          </a:xfrm>
        </p:grpSpPr>
        <p:sp>
          <p:nvSpPr>
            <p:cNvPr id="48" name="Rectangle 47"/>
            <p:cNvSpPr/>
            <p:nvPr/>
          </p:nvSpPr>
          <p:spPr>
            <a:xfrm>
              <a:off x="381670" y="3717820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311" y="3807884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2494" y="3898425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5131" name="Freeform 5130"/>
          <p:cNvSpPr/>
          <p:nvPr/>
        </p:nvSpPr>
        <p:spPr>
          <a:xfrm>
            <a:off x="1698171" y="5794310"/>
            <a:ext cx="6531429" cy="293114"/>
          </a:xfrm>
          <a:custGeom>
            <a:avLst/>
            <a:gdLst>
              <a:gd name="connsiteX0" fmla="*/ 0 w 6531429"/>
              <a:gd name="connsiteY0" fmla="*/ 139959 h 293114"/>
              <a:gd name="connsiteX1" fmla="*/ 3396343 w 6531429"/>
              <a:gd name="connsiteY1" fmla="*/ 289249 h 293114"/>
              <a:gd name="connsiteX2" fmla="*/ 6531429 w 6531429"/>
              <a:gd name="connsiteY2" fmla="*/ 0 h 29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29" h="293114">
                <a:moveTo>
                  <a:pt x="0" y="139959"/>
                </a:moveTo>
                <a:cubicBezTo>
                  <a:pt x="1153886" y="226267"/>
                  <a:pt x="2307772" y="312575"/>
                  <a:pt x="3396343" y="289249"/>
                </a:cubicBezTo>
                <a:cubicBezTo>
                  <a:pt x="4484914" y="265923"/>
                  <a:pt x="5508171" y="132961"/>
                  <a:pt x="6531429" y="0"/>
                </a:cubicBezTo>
              </a:path>
            </a:pathLst>
          </a:custGeom>
          <a:noFill/>
          <a:ln w="57150">
            <a:solidFill>
              <a:srgbClr val="ED1556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TextBox 35"/>
          <p:cNvSpPr txBox="1"/>
          <p:nvPr/>
        </p:nvSpPr>
        <p:spPr>
          <a:xfrm>
            <a:off x="-35888" y="5173010"/>
            <a:ext cx="32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Network service providers - NSPs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54047" y="4845141"/>
            <a:ext cx="91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CSP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60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/>
      <p:bldP spid="5129" grpId="0"/>
      <p:bldP spid="44" grpId="0"/>
      <p:bldP spid="5131" grpId="0" animBg="1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429208" y="4847318"/>
            <a:ext cx="8546840" cy="1497498"/>
            <a:chOff x="429208" y="4847318"/>
            <a:chExt cx="8546840" cy="1497498"/>
          </a:xfrm>
          <a:noFill/>
        </p:grpSpPr>
        <p:sp>
          <p:nvSpPr>
            <p:cNvPr id="98" name="Rounded Rectangle 97"/>
            <p:cNvSpPr/>
            <p:nvPr/>
          </p:nvSpPr>
          <p:spPr>
            <a:xfrm>
              <a:off x="429208" y="4847318"/>
              <a:ext cx="8546840" cy="1497498"/>
            </a:xfrm>
            <a:prstGeom prst="roundRect">
              <a:avLst/>
            </a:prstGeom>
            <a:grpFill/>
            <a:ln w="38100">
              <a:solidFill>
                <a:srgbClr val="EB09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17108" y="5084938"/>
              <a:ext cx="1442321" cy="1015663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ED1556"/>
                  </a:solidFill>
                </a:rPr>
                <a:t>C2B and B2B interactions</a:t>
              </a:r>
              <a:endParaRPr lang="el-GR" sz="2000" b="1" dirty="0">
                <a:solidFill>
                  <a:srgbClr val="ED1556"/>
                </a:solidFill>
              </a:endParaRPr>
            </a:p>
          </p:txBody>
        </p:sp>
      </p:grpSp>
      <p:sp>
        <p:nvSpPr>
          <p:cNvPr id="93" name="Oval 92"/>
          <p:cNvSpPr/>
          <p:nvPr/>
        </p:nvSpPr>
        <p:spPr>
          <a:xfrm>
            <a:off x="2001085" y="3828268"/>
            <a:ext cx="5556640" cy="9162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plan: one-stop shop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8" y="1747257"/>
            <a:ext cx="712268" cy="7122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676"/>
            <a:ext cx="1030292" cy="142116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60345" y="1248369"/>
            <a:ext cx="7318341" cy="1754326"/>
            <a:chOff x="1760345" y="1248369"/>
            <a:chExt cx="7318341" cy="1754326"/>
          </a:xfrm>
        </p:grpSpPr>
        <p:sp>
          <p:nvSpPr>
            <p:cNvPr id="18" name="Rounded Rectangle 17"/>
            <p:cNvSpPr/>
            <p:nvPr/>
          </p:nvSpPr>
          <p:spPr>
            <a:xfrm>
              <a:off x="1760345" y="1248369"/>
              <a:ext cx="7215703" cy="175432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pic>
          <p:nvPicPr>
            <p:cNvPr id="5122" name="Picture 2" descr="Αποτέλεσμα εικόνας για website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0263" y="1591491"/>
              <a:ext cx="1023799" cy="1023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874062" y="1248369"/>
              <a:ext cx="62046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u="sng" dirty="0" smtClean="0"/>
                <a:t>R&amp;E Cloud Services one-stop-shop portal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/>
                <a:t>Authenticate in institution via </a:t>
              </a:r>
              <a:r>
                <a:rPr lang="en-US" dirty="0" err="1" smtClean="0"/>
                <a:t>eduGAIN</a:t>
              </a:r>
              <a:endParaRPr lang="en-US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/>
                <a:t>Select CSP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/>
                <a:t>(CSP catalogue retrieved)         order VMs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/>
                <a:t>(Network services catalogue retrieved)       order L2 link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 smtClean="0"/>
                <a:t>Use dashboard to manage/monitor service</a:t>
              </a:r>
            </a:p>
          </p:txBody>
        </p:sp>
      </p:grpSp>
      <p:cxnSp>
        <p:nvCxnSpPr>
          <p:cNvPr id="12" name="Straight Arrow Connector 11"/>
          <p:cNvCxnSpPr>
            <a:stCxn id="5" idx="3"/>
          </p:cNvCxnSpPr>
          <p:nvPr/>
        </p:nvCxnSpPr>
        <p:spPr>
          <a:xfrm>
            <a:off x="1229376" y="2103391"/>
            <a:ext cx="530969" cy="0"/>
          </a:xfrm>
          <a:prstGeom prst="straightConnector1">
            <a:avLst/>
          </a:prstGeom>
          <a:ln w="38100">
            <a:solidFill>
              <a:srgbClr val="ED15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uvola 3"/>
          <p:cNvSpPr/>
          <p:nvPr/>
        </p:nvSpPr>
        <p:spPr>
          <a:xfrm>
            <a:off x="4821255" y="3828268"/>
            <a:ext cx="1756755" cy="91626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0" name="Nuvola 9"/>
          <p:cNvSpPr/>
          <p:nvPr/>
        </p:nvSpPr>
        <p:spPr>
          <a:xfrm>
            <a:off x="3340289" y="4016366"/>
            <a:ext cx="1014740" cy="577742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21" name="Picture 3" descr="D:\Box Sync\Vincenzo Capone\LHCONE Meeting Taipei\networking_icons-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71" y="4081887"/>
            <a:ext cx="407612" cy="4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06" y="3893158"/>
            <a:ext cx="705456" cy="6821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21" y="3960137"/>
            <a:ext cx="1003300" cy="457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87289" y="3355014"/>
            <a:ext cx="6242180" cy="274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l-GR" dirty="0"/>
          </a:p>
        </p:txBody>
      </p:sp>
      <p:sp>
        <p:nvSpPr>
          <p:cNvPr id="17" name="Oval 16"/>
          <p:cNvSpPr/>
          <p:nvPr/>
        </p:nvSpPr>
        <p:spPr>
          <a:xfrm>
            <a:off x="5699632" y="2125532"/>
            <a:ext cx="277841" cy="278652"/>
          </a:xfrm>
          <a:prstGeom prst="ellipse">
            <a:avLst/>
          </a:prstGeom>
          <a:noFill/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1556"/>
                </a:solidFill>
              </a:rPr>
              <a:t>2</a:t>
            </a:r>
            <a:endParaRPr lang="el-GR" sz="2000" b="1" dirty="0">
              <a:solidFill>
                <a:srgbClr val="ED1556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5109356" y="3002695"/>
            <a:ext cx="484632" cy="34989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3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936" y="3952628"/>
            <a:ext cx="788596" cy="6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Oval 54"/>
          <p:cNvSpPr/>
          <p:nvPr/>
        </p:nvSpPr>
        <p:spPr>
          <a:xfrm>
            <a:off x="7144946" y="2125532"/>
            <a:ext cx="277841" cy="278652"/>
          </a:xfrm>
          <a:prstGeom prst="ellipse">
            <a:avLst/>
          </a:prstGeom>
          <a:noFill/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D1556"/>
                </a:solidFill>
              </a:rPr>
              <a:t>4</a:t>
            </a:r>
            <a:endParaRPr lang="el-GR" sz="2000" b="1" dirty="0">
              <a:solidFill>
                <a:srgbClr val="ED1556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2587800" y="3670409"/>
            <a:ext cx="1066803" cy="428844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143232" y="3621493"/>
            <a:ext cx="121298" cy="2633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712490" y="3636310"/>
            <a:ext cx="616843" cy="45118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21" idx="0"/>
          </p:cNvCxnSpPr>
          <p:nvPr/>
        </p:nvCxnSpPr>
        <p:spPr>
          <a:xfrm>
            <a:off x="6578010" y="3636310"/>
            <a:ext cx="670867" cy="44557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476764" y="3636310"/>
            <a:ext cx="734248" cy="32073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Left-Right Arrow 80"/>
          <p:cNvSpPr/>
          <p:nvPr/>
        </p:nvSpPr>
        <p:spPr>
          <a:xfrm>
            <a:off x="2874062" y="4215618"/>
            <a:ext cx="466227" cy="207494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Left-Right Arrow 83"/>
          <p:cNvSpPr/>
          <p:nvPr/>
        </p:nvSpPr>
        <p:spPr>
          <a:xfrm>
            <a:off x="4355029" y="4188737"/>
            <a:ext cx="466227" cy="210782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Left-Right Arrow 84"/>
          <p:cNvSpPr/>
          <p:nvPr/>
        </p:nvSpPr>
        <p:spPr>
          <a:xfrm>
            <a:off x="6578010" y="4186918"/>
            <a:ext cx="462495" cy="183790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Left-Right Arrow 85"/>
          <p:cNvSpPr/>
          <p:nvPr/>
        </p:nvSpPr>
        <p:spPr>
          <a:xfrm>
            <a:off x="7452683" y="4210398"/>
            <a:ext cx="488058" cy="189677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TextBox 81"/>
          <p:cNvSpPr txBox="1"/>
          <p:nvPr/>
        </p:nvSpPr>
        <p:spPr>
          <a:xfrm>
            <a:off x="1934963" y="4811237"/>
            <a:ext cx="84784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3F5D"/>
                </a:solidFill>
              </a:rPr>
              <a:t>Dynamically populated GÉANT </a:t>
            </a:r>
            <a:r>
              <a:rPr lang="en-US" sz="1600" dirty="0">
                <a:solidFill>
                  <a:srgbClr val="003F5D"/>
                </a:solidFill>
              </a:rPr>
              <a:t>Cloud </a:t>
            </a:r>
            <a:r>
              <a:rPr lang="en-US" sz="1600" dirty="0" smtClean="0">
                <a:solidFill>
                  <a:srgbClr val="003F5D"/>
                </a:solidFill>
              </a:rPr>
              <a:t> Service Provider Catalogue</a:t>
            </a:r>
            <a:endParaRPr lang="en-US" sz="1600" dirty="0">
              <a:solidFill>
                <a:srgbClr val="003F5D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3F5D"/>
                </a:solidFill>
              </a:rPr>
              <a:t>Catalogue offerings of the selected CSP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3F5D"/>
                </a:solidFill>
              </a:rPr>
              <a:t>Network services catalogue offerings (e.g. L3 connectivity, L2 VPN)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3F5D"/>
                </a:solidFill>
              </a:rPr>
              <a:t>Invoke CSP API or B2B interfaces for order management &amp; provisioning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3F5D"/>
                </a:solidFill>
              </a:rPr>
              <a:t>Invoke NSP API or B2B interfaces </a:t>
            </a:r>
            <a:r>
              <a:rPr lang="en-US" sz="1600" dirty="0">
                <a:solidFill>
                  <a:srgbClr val="003F5D"/>
                </a:solidFill>
              </a:rPr>
              <a:t>for order management &amp; provisioning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rgbClr val="003F5D"/>
                </a:solidFill>
              </a:rPr>
              <a:t>Invoke CSP/NSP </a:t>
            </a:r>
            <a:r>
              <a:rPr lang="en-US" sz="1600" dirty="0">
                <a:solidFill>
                  <a:srgbClr val="003F5D"/>
                </a:solidFill>
              </a:rPr>
              <a:t>API or B2B </a:t>
            </a:r>
            <a:r>
              <a:rPr lang="en-US" sz="1600" dirty="0" smtClean="0">
                <a:solidFill>
                  <a:srgbClr val="003F5D"/>
                </a:solidFill>
              </a:rPr>
              <a:t>interfaces for monitoring and service management</a:t>
            </a:r>
            <a:endParaRPr lang="el-GR" sz="1600" dirty="0">
              <a:solidFill>
                <a:srgbClr val="003F5D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>
            <a:off x="4255355" y="1830304"/>
            <a:ext cx="277841" cy="278652"/>
          </a:xfrm>
          <a:prstGeom prst="ellipse">
            <a:avLst/>
          </a:prstGeom>
          <a:noFill/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D1556"/>
                </a:solidFill>
              </a:rPr>
              <a:t>1</a:t>
            </a:r>
            <a:endParaRPr lang="el-GR" sz="2000" b="1" dirty="0">
              <a:solidFill>
                <a:srgbClr val="ED1556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88210" y="4134699"/>
            <a:ext cx="84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NREN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6901584" y="2401070"/>
            <a:ext cx="277841" cy="278652"/>
          </a:xfrm>
          <a:prstGeom prst="ellipse">
            <a:avLst/>
          </a:prstGeom>
          <a:noFill/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D1556"/>
                </a:solidFill>
              </a:rPr>
              <a:t>3</a:t>
            </a:r>
            <a:endParaRPr lang="el-GR" sz="2000" b="1" dirty="0">
              <a:solidFill>
                <a:srgbClr val="ED1556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8418469" y="2401070"/>
            <a:ext cx="277841" cy="278652"/>
          </a:xfrm>
          <a:prstGeom prst="ellipse">
            <a:avLst/>
          </a:prstGeom>
          <a:noFill/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ED1556"/>
                </a:solidFill>
              </a:rPr>
              <a:t>5</a:t>
            </a:r>
            <a:endParaRPr lang="el-GR" sz="2000" b="1" dirty="0">
              <a:solidFill>
                <a:srgbClr val="ED1556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7307805" y="2657845"/>
            <a:ext cx="277841" cy="278652"/>
          </a:xfrm>
          <a:prstGeom prst="ellipse">
            <a:avLst/>
          </a:prstGeom>
          <a:noFill/>
          <a:ln w="28575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D1556"/>
                </a:solidFill>
              </a:rPr>
              <a:t>6</a:t>
            </a:r>
            <a:endParaRPr lang="el-GR" sz="2000" b="1" dirty="0">
              <a:solidFill>
                <a:srgbClr val="ED155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37301" y="4062939"/>
            <a:ext cx="711193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NSPs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964821" y="4477986"/>
            <a:ext cx="71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607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7" grpId="0" animBg="1"/>
      <p:bldP spid="55" grpId="0" animBg="1"/>
      <p:bldP spid="81" grpId="0" animBg="1"/>
      <p:bldP spid="84" grpId="0" animBg="1"/>
      <p:bldP spid="85" grpId="0" animBg="1"/>
      <p:bldP spid="86" grpId="0" animBg="1"/>
      <p:bldP spid="82" grpId="0"/>
      <p:bldP spid="90" grpId="0" animBg="1"/>
      <p:bldP spid="94" grpId="0" animBg="1"/>
      <p:bldP spid="95" grpId="0" animBg="1"/>
      <p:bldP spid="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6" y="1362270"/>
            <a:ext cx="6030102" cy="2618792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u="sng" dirty="0"/>
              <a:t>workflow engine</a:t>
            </a:r>
            <a:r>
              <a:rPr lang="en-US" sz="2400" dirty="0"/>
              <a:t> exposing a </a:t>
            </a:r>
            <a:r>
              <a:rPr lang="en-US" sz="2400" dirty="0" smtClean="0"/>
              <a:t>service bus </a:t>
            </a:r>
            <a:r>
              <a:rPr lang="en-US" sz="2400" dirty="0"/>
              <a:t>for external </a:t>
            </a:r>
            <a:r>
              <a:rPr lang="en-US" sz="2400" dirty="0" smtClean="0"/>
              <a:t>communications</a:t>
            </a:r>
          </a:p>
          <a:p>
            <a:pPr lvl="1"/>
            <a:r>
              <a:rPr lang="en-US" sz="2200" dirty="0" smtClean="0"/>
              <a:t>SP interactions are implemented as services</a:t>
            </a:r>
          </a:p>
          <a:p>
            <a:r>
              <a:rPr lang="en-US" sz="2400" b="1" u="sng" dirty="0" smtClean="0"/>
              <a:t>Controls</a:t>
            </a:r>
            <a:r>
              <a:rPr lang="en-US" sz="2400" dirty="0" smtClean="0"/>
              <a:t> party interactions and implements e2e service delivery and management logic</a:t>
            </a:r>
          </a:p>
          <a:p>
            <a:pPr lvl="1"/>
            <a:r>
              <a:rPr lang="en-US" sz="2200" dirty="0" smtClean="0"/>
              <a:t>Different workflows can be defined for different services or business agreements</a:t>
            </a:r>
            <a:endParaRPr lang="en-US" sz="2200" dirty="0"/>
          </a:p>
          <a:p>
            <a:endParaRPr lang="en-US" sz="2400" dirty="0"/>
          </a:p>
          <a:p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orchestrator?</a:t>
            </a:r>
            <a:endParaRPr lang="el-GR" dirty="0"/>
          </a:p>
        </p:txBody>
      </p:sp>
      <p:pic>
        <p:nvPicPr>
          <p:cNvPr id="2050" name="Picture 2" descr="Znalezione obrazy dla zapytania orchest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522" y="1565697"/>
            <a:ext cx="33623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01799" y="3803781"/>
            <a:ext cx="8667556" cy="254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Orchestrators can be deployed either:</a:t>
            </a:r>
          </a:p>
          <a:p>
            <a:pPr lvl="1"/>
            <a:r>
              <a:rPr lang="en-US" sz="2200" dirty="0" smtClean="0"/>
              <a:t>in a </a:t>
            </a:r>
            <a:r>
              <a:rPr lang="en-US" sz="2200" b="1" u="sng" dirty="0" smtClean="0"/>
              <a:t>centralized</a:t>
            </a:r>
            <a:r>
              <a:rPr lang="en-US" sz="2200" dirty="0" smtClean="0"/>
              <a:t> mode (e.g. a single orchestrator overarching campus, NREN, GEANT network SPs) or</a:t>
            </a:r>
          </a:p>
          <a:p>
            <a:pPr lvl="1"/>
            <a:r>
              <a:rPr lang="en-US" sz="2200" dirty="0" smtClean="0"/>
              <a:t>in a </a:t>
            </a:r>
            <a:r>
              <a:rPr lang="en-US" sz="2200" b="1" u="sng" dirty="0" smtClean="0"/>
              <a:t>distributed</a:t>
            </a:r>
            <a:r>
              <a:rPr lang="en-US" sz="2200" dirty="0" smtClean="0"/>
              <a:t> mode: each SP deploys a workflow engine that supports east-west interactions with peering SPs</a:t>
            </a:r>
          </a:p>
          <a:p>
            <a:r>
              <a:rPr lang="en-US" sz="2400" dirty="0" smtClean="0"/>
              <a:t>GEANT is working on an </a:t>
            </a:r>
            <a:r>
              <a:rPr lang="en-US" sz="2400" b="1" u="sng" dirty="0" smtClean="0"/>
              <a:t>open-source reference implementation</a:t>
            </a:r>
            <a:r>
              <a:rPr lang="en-US" sz="2400" dirty="0" smtClean="0"/>
              <a:t> of an </a:t>
            </a:r>
            <a:r>
              <a:rPr lang="en-US" sz="2400" dirty="0" err="1" smtClean="0"/>
              <a:t>orchestrator+service</a:t>
            </a:r>
            <a:r>
              <a:rPr lang="en-US" sz="2400" dirty="0" smtClean="0"/>
              <a:t> bus solution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296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7159" y="2851242"/>
            <a:ext cx="8341568" cy="3318397"/>
          </a:xfrm>
          <a:prstGeom prst="roundRect">
            <a:avLst/>
          </a:prstGeom>
          <a:solidFill>
            <a:srgbClr val="ED1556">
              <a:alpha val="23000"/>
            </a:srgbClr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6531" y="1256805"/>
            <a:ext cx="8229600" cy="4853049"/>
          </a:xfrm>
        </p:spPr>
        <p:txBody>
          <a:bodyPr>
            <a:noAutofit/>
          </a:bodyPr>
          <a:lstStyle/>
          <a:p>
            <a:r>
              <a:rPr lang="en-US" sz="2800" dirty="0" smtClean="0"/>
              <a:t>Each R&amp;E cloud service order is being decomposed by the receiving orchestrator:</a:t>
            </a:r>
          </a:p>
          <a:p>
            <a:pPr lvl="1"/>
            <a:r>
              <a:rPr lang="en-US" sz="2400" u="sng" dirty="0" smtClean="0"/>
              <a:t>VM resources order</a:t>
            </a:r>
            <a:r>
              <a:rPr lang="en-US" sz="2400" dirty="0" smtClean="0"/>
              <a:t>                         dispatched to the CSP</a:t>
            </a:r>
          </a:p>
          <a:p>
            <a:pPr lvl="1"/>
            <a:r>
              <a:rPr lang="en-US" sz="2400" u="sng" dirty="0"/>
              <a:t>e2e connectivity order</a:t>
            </a:r>
            <a:r>
              <a:rPr lang="en-US" sz="2400" dirty="0"/>
              <a:t> </a:t>
            </a:r>
            <a:r>
              <a:rPr lang="en-US" sz="2400" dirty="0" smtClean="0"/>
              <a:t>can </a:t>
            </a:r>
            <a:r>
              <a:rPr lang="en-US" sz="2400" dirty="0"/>
              <a:t>be further decomposed per NSP</a:t>
            </a:r>
          </a:p>
          <a:p>
            <a:r>
              <a:rPr lang="en-US" sz="2800" dirty="0"/>
              <a:t>Either the orchestrator or the NSP can receive the e2e </a:t>
            </a:r>
            <a:r>
              <a:rPr lang="en-US" sz="2800" dirty="0" smtClean="0"/>
              <a:t>connectivity service order</a:t>
            </a:r>
          </a:p>
          <a:p>
            <a:r>
              <a:rPr lang="en-US" sz="2800" dirty="0" smtClean="0"/>
              <a:t>Then </a:t>
            </a:r>
            <a:r>
              <a:rPr lang="en-US" sz="2800" dirty="0"/>
              <a:t>invoke the required B2B transactions between </a:t>
            </a:r>
            <a:r>
              <a:rPr lang="en-US" sz="2800" dirty="0" smtClean="0"/>
              <a:t>NSPs to fulfill the order</a:t>
            </a:r>
          </a:p>
          <a:p>
            <a:pPr lvl="1"/>
            <a:r>
              <a:rPr lang="en-US" sz="2400" dirty="0"/>
              <a:t>NSPs that expose B2B interfaces </a:t>
            </a:r>
            <a:r>
              <a:rPr lang="en-US" sz="2400" dirty="0" smtClean="0"/>
              <a:t>communicate </a:t>
            </a:r>
            <a:r>
              <a:rPr lang="en-US" sz="2400" dirty="0"/>
              <a:t>directly and </a:t>
            </a:r>
            <a:r>
              <a:rPr lang="en-US" sz="2400" dirty="0" smtClean="0"/>
              <a:t>minimize interaction </a:t>
            </a:r>
            <a:r>
              <a:rPr lang="en-US" sz="2400" dirty="0"/>
              <a:t>with the orchestrator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other NSPs (non B2B-capable, supporting manual provisioning</a:t>
            </a:r>
            <a:r>
              <a:rPr lang="en-US" sz="2400" dirty="0" smtClean="0"/>
              <a:t>) communicate </a:t>
            </a:r>
            <a:r>
              <a:rPr lang="en-US" sz="2400" dirty="0"/>
              <a:t>via the orchestrator</a:t>
            </a:r>
            <a:endParaRPr lang="en-US" sz="240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3794557" y="2193504"/>
            <a:ext cx="1466773" cy="239185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299" y="74646"/>
            <a:ext cx="7429500" cy="1325563"/>
          </a:xfrm>
        </p:spPr>
        <p:txBody>
          <a:bodyPr/>
          <a:lstStyle/>
          <a:p>
            <a:r>
              <a:rPr lang="en-US" dirty="0" smtClean="0"/>
              <a:t>Network and Cloud SP: Fulfilling orders</a:t>
            </a:r>
            <a:endParaRPr lang="el-GR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435290" y="541176"/>
            <a:ext cx="1063690" cy="401216"/>
          </a:xfrm>
          <a:prstGeom prst="line">
            <a:avLst/>
          </a:prstGeom>
          <a:ln w="38100">
            <a:solidFill>
              <a:srgbClr val="003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435290" y="475861"/>
            <a:ext cx="1063690" cy="466531"/>
          </a:xfrm>
          <a:prstGeom prst="line">
            <a:avLst/>
          </a:prstGeom>
          <a:ln w="38100">
            <a:solidFill>
              <a:srgbClr val="003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0746137">
            <a:off x="2435290" y="60230"/>
            <a:ext cx="114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436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endParaRPr lang="el-GR" sz="3200" b="1" dirty="0">
              <a:solidFill>
                <a:srgbClr val="00436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3913" y="2495550"/>
            <a:ext cx="1636712" cy="355692"/>
          </a:xfrm>
          <a:prstGeom prst="rect">
            <a:avLst/>
          </a:prstGeom>
          <a:noFill/>
          <a:ln w="57150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089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49038" y="1744825"/>
            <a:ext cx="1894962" cy="8117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8" name="Group 17"/>
          <p:cNvGrpSpPr/>
          <p:nvPr/>
        </p:nvGrpSpPr>
        <p:grpSpPr>
          <a:xfrm>
            <a:off x="492967" y="1352940"/>
            <a:ext cx="8636613" cy="4674636"/>
            <a:chOff x="492967" y="1352940"/>
            <a:chExt cx="8636613" cy="4674636"/>
          </a:xfrm>
        </p:grpSpPr>
        <p:sp>
          <p:nvSpPr>
            <p:cNvPr id="17" name="Rectangle 16"/>
            <p:cNvSpPr/>
            <p:nvPr/>
          </p:nvSpPr>
          <p:spPr>
            <a:xfrm>
              <a:off x="5617594" y="3128865"/>
              <a:ext cx="2164137" cy="3918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98981" y="2634342"/>
              <a:ext cx="1530220" cy="3918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92967" y="1352940"/>
              <a:ext cx="2903376" cy="3918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50168" y="4192555"/>
              <a:ext cx="2548812" cy="3918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2967" y="4655975"/>
              <a:ext cx="2016967" cy="3918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7-Point Star 10"/>
            <p:cNvSpPr/>
            <p:nvPr/>
          </p:nvSpPr>
          <p:spPr>
            <a:xfrm>
              <a:off x="6139543" y="4273420"/>
              <a:ext cx="2990037" cy="1754156"/>
            </a:xfrm>
            <a:prstGeom prst="star7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Federated service management</a:t>
              </a:r>
              <a:endParaRPr lang="el-GR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381" y="1352940"/>
            <a:ext cx="9032032" cy="4870677"/>
          </a:xfrm>
        </p:spPr>
        <p:txBody>
          <a:bodyPr>
            <a:noAutofit/>
          </a:bodyPr>
          <a:lstStyle/>
          <a:p>
            <a:r>
              <a:rPr lang="en-US" sz="2400" dirty="0" smtClean="0"/>
              <a:t>Catalogue </a:t>
            </a:r>
            <a:r>
              <a:rPr lang="en-US" sz="2400" dirty="0"/>
              <a:t>information exchange</a:t>
            </a:r>
          </a:p>
          <a:p>
            <a:pPr lvl="1"/>
            <a:r>
              <a:rPr lang="en-US" sz="2200" dirty="0"/>
              <a:t>Common baseline </a:t>
            </a:r>
            <a:r>
              <a:rPr lang="en-US" sz="2200" b="1" u="sng" dirty="0"/>
              <a:t>Network Service Descriptors</a:t>
            </a:r>
            <a:r>
              <a:rPr lang="en-US" sz="2200" dirty="0"/>
              <a:t> </a:t>
            </a:r>
            <a:r>
              <a:rPr lang="en-US" sz="2400" dirty="0"/>
              <a:t> </a:t>
            </a:r>
            <a:r>
              <a:rPr lang="en-US" sz="2400" dirty="0" smtClean="0"/>
              <a:t>       </a:t>
            </a:r>
            <a:r>
              <a:rPr lang="en-US" sz="1050" dirty="0" smtClean="0"/>
              <a:t> </a:t>
            </a:r>
            <a:r>
              <a:rPr lang="en-US" sz="2400" dirty="0" smtClean="0"/>
              <a:t>   </a:t>
            </a:r>
            <a:r>
              <a:rPr lang="en-US" sz="2000" b="1" dirty="0" smtClean="0">
                <a:solidFill>
                  <a:srgbClr val="ED1556"/>
                </a:solidFill>
              </a:rPr>
              <a:t>– </a:t>
            </a:r>
            <a:r>
              <a:rPr lang="en-US" sz="2000" b="1" dirty="0">
                <a:solidFill>
                  <a:srgbClr val="ED1556"/>
                </a:solidFill>
              </a:rPr>
              <a:t>e.g. TOSCA NSD</a:t>
            </a:r>
          </a:p>
          <a:p>
            <a:r>
              <a:rPr lang="en-US" sz="2400" dirty="0" smtClean="0"/>
              <a:t>Resource topology/reachability information exchange</a:t>
            </a:r>
            <a:r>
              <a:rPr lang="en-US" sz="2600" dirty="0" smtClean="0"/>
              <a:t> </a:t>
            </a:r>
            <a:r>
              <a:rPr lang="en-US" b="1" dirty="0">
                <a:solidFill>
                  <a:srgbClr val="ED1556"/>
                </a:solidFill>
              </a:rPr>
              <a:t>– e.g. NSI DDS* </a:t>
            </a:r>
          </a:p>
          <a:p>
            <a:r>
              <a:rPr lang="en-US" sz="2400" dirty="0" smtClean="0"/>
              <a:t>Provisioning </a:t>
            </a:r>
            <a:r>
              <a:rPr lang="en-US" sz="2400" dirty="0"/>
              <a:t>– common </a:t>
            </a:r>
            <a:r>
              <a:rPr lang="en-US" sz="2400" b="1" u="sng" dirty="0" smtClean="0"/>
              <a:t>Order </a:t>
            </a:r>
            <a:r>
              <a:rPr lang="en-US" sz="2400" b="1" u="sng" dirty="0"/>
              <a:t>S</a:t>
            </a:r>
            <a:r>
              <a:rPr lang="en-US" sz="2400" b="1" u="sng" dirty="0" smtClean="0"/>
              <a:t>tate</a:t>
            </a:r>
            <a:r>
              <a:rPr lang="en-US" sz="2400" dirty="0" smtClean="0"/>
              <a:t> </a:t>
            </a:r>
            <a:r>
              <a:rPr lang="en-US" sz="2400" dirty="0"/>
              <a:t>semantics</a:t>
            </a:r>
          </a:p>
          <a:p>
            <a:r>
              <a:rPr lang="en-US" sz="2400" dirty="0"/>
              <a:t>Service </a:t>
            </a:r>
            <a:r>
              <a:rPr lang="en-US" sz="2400" dirty="0" smtClean="0"/>
              <a:t>lifecycle management </a:t>
            </a:r>
            <a:r>
              <a:rPr lang="en-US" sz="2400" dirty="0"/>
              <a:t>– common </a:t>
            </a:r>
            <a:r>
              <a:rPr lang="en-US" sz="2400" b="1" u="sng" dirty="0" smtClean="0"/>
              <a:t>Service </a:t>
            </a:r>
            <a:r>
              <a:rPr lang="en-US" sz="2400" b="1" u="sng" dirty="0"/>
              <a:t>L</a:t>
            </a:r>
            <a:r>
              <a:rPr lang="en-US" sz="2400" b="1" u="sng" dirty="0" smtClean="0"/>
              <a:t>ifecycle</a:t>
            </a:r>
            <a:r>
              <a:rPr lang="en-US" sz="2400" dirty="0" smtClean="0"/>
              <a:t> </a:t>
            </a:r>
            <a:r>
              <a:rPr lang="en-US" sz="2400" dirty="0"/>
              <a:t>semantics</a:t>
            </a:r>
          </a:p>
          <a:p>
            <a:r>
              <a:rPr lang="en-US" sz="2400" dirty="0" smtClean="0"/>
              <a:t>Ticketing </a:t>
            </a:r>
            <a:r>
              <a:rPr lang="en-US" sz="2400" dirty="0"/>
              <a:t>– common </a:t>
            </a:r>
            <a:r>
              <a:rPr lang="en-US" sz="2400" b="1" u="sng" dirty="0"/>
              <a:t>Trouble Ticketing </a:t>
            </a:r>
            <a:r>
              <a:rPr lang="en-US" sz="2400" dirty="0" smtClean="0"/>
              <a:t>semantics </a:t>
            </a:r>
            <a:r>
              <a:rPr lang="en-US" b="1" dirty="0">
                <a:solidFill>
                  <a:srgbClr val="ED1556"/>
                </a:solidFill>
              </a:rPr>
              <a:t>– e.g. Trouble Ticket APIs</a:t>
            </a:r>
          </a:p>
          <a:p>
            <a:pPr lvl="1"/>
            <a:r>
              <a:rPr lang="en-US" sz="2200" dirty="0"/>
              <a:t>Incident management</a:t>
            </a:r>
          </a:p>
          <a:p>
            <a:r>
              <a:rPr lang="en-US" sz="2400" dirty="0"/>
              <a:t>SLA </a:t>
            </a:r>
            <a:r>
              <a:rPr lang="en-US" sz="2400" dirty="0" smtClean="0"/>
              <a:t>monitoring and negotiation</a:t>
            </a:r>
            <a:endParaRPr lang="en-US" sz="2400" dirty="0"/>
          </a:p>
          <a:p>
            <a:pPr lvl="1"/>
            <a:r>
              <a:rPr lang="en-US" sz="2200" dirty="0"/>
              <a:t>Common baseline </a:t>
            </a:r>
            <a:r>
              <a:rPr lang="en-US" sz="2200" b="1" u="sng" dirty="0"/>
              <a:t>SLA models/descriptors</a:t>
            </a:r>
          </a:p>
          <a:p>
            <a:r>
              <a:rPr lang="en-US" sz="2400" dirty="0" smtClean="0"/>
              <a:t>Accounting/billing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21299" y="74646"/>
            <a:ext cx="7429500" cy="1325563"/>
          </a:xfrm>
        </p:spPr>
        <p:txBody>
          <a:bodyPr/>
          <a:lstStyle/>
          <a:p>
            <a:r>
              <a:rPr lang="en-US" dirty="0" smtClean="0"/>
              <a:t>Network and Cloud SP: B2B operations</a:t>
            </a:r>
            <a:endParaRPr lang="el-GR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435290" y="541176"/>
            <a:ext cx="1063690" cy="401216"/>
          </a:xfrm>
          <a:prstGeom prst="line">
            <a:avLst/>
          </a:prstGeom>
          <a:ln w="38100">
            <a:solidFill>
              <a:srgbClr val="003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5290" y="475861"/>
            <a:ext cx="1063690" cy="466531"/>
          </a:xfrm>
          <a:prstGeom prst="line">
            <a:avLst/>
          </a:prstGeom>
          <a:ln w="38100">
            <a:solidFill>
              <a:srgbClr val="003F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0746137">
            <a:off x="2435290" y="60230"/>
            <a:ext cx="1144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436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endParaRPr lang="el-GR" sz="3200" b="1" dirty="0">
              <a:solidFill>
                <a:srgbClr val="00436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9038" y="1164428"/>
            <a:ext cx="1894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Service/resource programmability</a:t>
            </a:r>
            <a:endParaRPr lang="el-G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39543" y="6111550"/>
            <a:ext cx="291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*Document </a:t>
            </a:r>
            <a:r>
              <a:rPr lang="en-US" sz="1600" i="1" dirty="0"/>
              <a:t>Distribution </a:t>
            </a:r>
            <a:r>
              <a:rPr lang="en-US" sz="1600" i="1" dirty="0" smtClean="0"/>
              <a:t> Service</a:t>
            </a:r>
            <a:endParaRPr lang="en-US" i="1" dirty="0"/>
          </a:p>
          <a:p>
            <a:endParaRPr lang="el-GR" sz="1600" i="1" dirty="0"/>
          </a:p>
        </p:txBody>
      </p:sp>
    </p:spTree>
    <p:extLst>
      <p:ext uri="{BB962C8B-B14F-4D97-AF65-F5344CB8AC3E}">
        <p14:creationId xmlns:p14="http://schemas.microsoft.com/office/powerpoint/2010/main" val="10437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Operations Management </a:t>
            </a:r>
            <a:r>
              <a:rPr lang="nl-NL" sz="2800" dirty="0" smtClean="0"/>
              <a:t>Interfaces</a:t>
            </a:r>
            <a:endParaRPr lang="nl-NL" sz="1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   Catalog </a:t>
            </a:r>
            <a:r>
              <a:rPr lang="en-US" sz="2000" dirty="0"/>
              <a:t>to Catalog Interface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Service Ordering </a:t>
            </a:r>
            <a:r>
              <a:rPr lang="en-US" sz="2000" dirty="0"/>
              <a:t>&amp; </a:t>
            </a:r>
            <a:r>
              <a:rPr lang="en-US" sz="2000" dirty="0" smtClean="0"/>
              <a:t>Activation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Service Quality Management</a:t>
            </a:r>
            <a:endParaRPr lang="en-US" sz="2000" dirty="0"/>
          </a:p>
          <a:p>
            <a:pPr lvl="1"/>
            <a:r>
              <a:rPr lang="en-US" sz="2000" dirty="0" smtClean="0"/>
              <a:t>   Performance</a:t>
            </a:r>
          </a:p>
          <a:p>
            <a:pPr lvl="1"/>
            <a:r>
              <a:rPr lang="en-US" sz="2000" dirty="0" smtClean="0"/>
              <a:t>   Fault Management</a:t>
            </a:r>
          </a:p>
          <a:p>
            <a:pPr lvl="1"/>
            <a:r>
              <a:rPr lang="en-US" sz="2000" dirty="0" smtClean="0"/>
              <a:t>   Inventory</a:t>
            </a:r>
          </a:p>
          <a:p>
            <a:pPr lvl="1"/>
            <a:r>
              <a:rPr lang="en-US" sz="2000" dirty="0" smtClean="0"/>
              <a:t>   Resource Order</a:t>
            </a:r>
            <a:endParaRPr lang="en-US" sz="2000" dirty="0"/>
          </a:p>
          <a:p>
            <a:pPr lvl="1"/>
            <a:r>
              <a:rPr lang="en-US" sz="2000" dirty="0" smtClean="0"/>
              <a:t>   Policy </a:t>
            </a:r>
            <a:r>
              <a:rPr lang="en-US" sz="2000" dirty="0"/>
              <a:t>Information Exchange </a:t>
            </a:r>
          </a:p>
          <a:p>
            <a:pPr lvl="1"/>
            <a:r>
              <a:rPr lang="en-US" sz="2000" dirty="0" smtClean="0"/>
              <a:t>   Security</a:t>
            </a:r>
            <a:endParaRPr lang="en-US" sz="2000" dirty="0"/>
          </a:p>
          <a:p>
            <a:pPr lvl="1"/>
            <a:r>
              <a:rPr lang="en-US" sz="2000" dirty="0" smtClean="0"/>
              <a:t>   …..</a:t>
            </a:r>
            <a:endParaRPr lang="en-US" sz="2000" dirty="0"/>
          </a:p>
          <a:p>
            <a:endParaRPr lang="nl-NL" dirty="0"/>
          </a:p>
          <a:p>
            <a:endParaRPr lang="nl-NL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4" y="0"/>
            <a:ext cx="7209065" cy="1325563"/>
          </a:xfrm>
        </p:spPr>
        <p:txBody>
          <a:bodyPr/>
          <a:lstStyle/>
          <a:p>
            <a:r>
              <a:rPr lang="en-US" dirty="0" smtClean="0"/>
              <a:t>Adopting standards</a:t>
            </a:r>
            <a:br>
              <a:rPr lang="en-US" dirty="0" smtClean="0"/>
            </a:br>
            <a:r>
              <a:rPr lang="en-US" sz="2400" dirty="0">
                <a:solidFill>
                  <a:srgbClr val="ED1556"/>
                </a:solidFill>
              </a:rPr>
              <a:t>Application Programming Interfaces</a:t>
            </a:r>
            <a:endParaRPr lang="el-GR" sz="2400" dirty="0">
              <a:solidFill>
                <a:srgbClr val="ED1556"/>
              </a:solidFill>
            </a:endParaRPr>
          </a:p>
        </p:txBody>
      </p:sp>
      <p:pic>
        <p:nvPicPr>
          <p:cNvPr id="3074" name="Picture 2" descr="TM Forum Conflu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048" y="2449383"/>
            <a:ext cx="20478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Znalezione obrazy dla zapytania b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296" y="2906583"/>
            <a:ext cx="3741380" cy="18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156994" y="2232866"/>
            <a:ext cx="3387013" cy="3601616"/>
          </a:xfrm>
          <a:prstGeom prst="rect">
            <a:avLst/>
          </a:prstGeom>
          <a:noFill/>
          <a:ln w="38100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4609322" y="5353584"/>
            <a:ext cx="4273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D1556"/>
                </a:solidFill>
              </a:rPr>
              <a:t>Global Digital Marketplace</a:t>
            </a:r>
            <a:endParaRPr lang="el-GR" sz="2400" b="1" dirty="0">
              <a:solidFill>
                <a:srgbClr val="ED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571175" y="2973602"/>
            <a:ext cx="3486007" cy="2631551"/>
          </a:xfrm>
          <a:prstGeom prst="roundRect">
            <a:avLst/>
          </a:prstGeom>
          <a:solidFill>
            <a:schemeClr val="bg1">
              <a:alpha val="17000"/>
            </a:schemeClr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Orchestrator</a:t>
            </a:r>
            <a:r>
              <a:rPr lang="el-GR" b="1" u="sng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invoked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 automation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Basic information exposed via RESTful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APIs towards the orchestrator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Notifications via emails, ticketing system etc.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248146" y="2977765"/>
            <a:ext cx="4385215" cy="2627388"/>
          </a:xfrm>
          <a:prstGeom prst="roundRect">
            <a:avLst/>
          </a:prstGeom>
          <a:solidFill>
            <a:schemeClr val="bg1">
              <a:alpha val="17000"/>
            </a:schemeClr>
          </a:solidFill>
          <a:ln w="57150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>
                <a:solidFill>
                  <a:schemeClr val="accent1">
                    <a:lumMod val="50000"/>
                  </a:schemeClr>
                </a:solidFill>
              </a:rPr>
              <a:t>B2B/operational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Orchestration entry points (e.g. URIs)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Advertising catalogue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Resource topology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Order Management &amp; Provisioning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Service Lifecycle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Operations (Monitoring, Troubleshooting, SLAs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Accounting/billing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flexible model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sz="2400" dirty="0">
                <a:solidFill>
                  <a:srgbClr val="ED1556"/>
                </a:solidFill>
              </a:rPr>
              <a:t>Opt-in interoperability</a:t>
            </a:r>
            <a:endParaRPr lang="el-GR" sz="2400" dirty="0">
              <a:solidFill>
                <a:srgbClr val="ED155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13292" y="1910403"/>
            <a:ext cx="5556640" cy="916261"/>
          </a:xfrm>
          <a:prstGeom prst="ellipse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Nuvola 3"/>
          <p:cNvSpPr/>
          <p:nvPr/>
        </p:nvSpPr>
        <p:spPr>
          <a:xfrm>
            <a:off x="4033462" y="1910403"/>
            <a:ext cx="1756755" cy="91626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7" name="Nuvola 9"/>
          <p:cNvSpPr/>
          <p:nvPr/>
        </p:nvSpPr>
        <p:spPr>
          <a:xfrm>
            <a:off x="2552496" y="2098501"/>
            <a:ext cx="1014740" cy="577742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8" name="Picture 3" descr="D:\Box Sync\Vincenzo Capone\LHCONE Meeting Taipei\networking_icons-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78" y="2164022"/>
            <a:ext cx="407612" cy="42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813" y="1975293"/>
            <a:ext cx="705456" cy="6821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28" y="2042272"/>
            <a:ext cx="1003300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99496" y="1437149"/>
            <a:ext cx="6242180" cy="274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l-GR" dirty="0"/>
          </a:p>
        </p:txBody>
      </p:sp>
      <p:pic>
        <p:nvPicPr>
          <p:cNvPr id="12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43" y="2034763"/>
            <a:ext cx="788596" cy="62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1800008" y="1718445"/>
            <a:ext cx="1124689" cy="46294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55439" y="1703628"/>
            <a:ext cx="121298" cy="271665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059866" y="1718445"/>
            <a:ext cx="481675" cy="38005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8" idx="0"/>
          </p:cNvCxnSpPr>
          <p:nvPr/>
        </p:nvCxnSpPr>
        <p:spPr>
          <a:xfrm>
            <a:off x="5790217" y="1718445"/>
            <a:ext cx="670867" cy="4455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688971" y="1718445"/>
            <a:ext cx="734248" cy="32073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-Right Arrow 18"/>
          <p:cNvSpPr/>
          <p:nvPr/>
        </p:nvSpPr>
        <p:spPr>
          <a:xfrm>
            <a:off x="3567236" y="2270872"/>
            <a:ext cx="466227" cy="210782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Left-Right Arrow 19"/>
          <p:cNvSpPr/>
          <p:nvPr/>
        </p:nvSpPr>
        <p:spPr>
          <a:xfrm>
            <a:off x="5790217" y="2269053"/>
            <a:ext cx="462495" cy="183790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2700417" y="2216834"/>
            <a:ext cx="84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NREN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77028" y="2560121"/>
            <a:ext cx="71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CSP</a:t>
            </a:r>
            <a:endParaRPr lang="el-GR" dirty="0"/>
          </a:p>
        </p:txBody>
      </p:sp>
      <p:sp>
        <p:nvSpPr>
          <p:cNvPr id="30" name="TextBox 29"/>
          <p:cNvSpPr txBox="1"/>
          <p:nvPr/>
        </p:nvSpPr>
        <p:spPr>
          <a:xfrm>
            <a:off x="3567236" y="1902019"/>
            <a:ext cx="531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NSPs</a:t>
            </a:r>
            <a:endParaRPr lang="el-GR" sz="1200" dirty="0"/>
          </a:p>
        </p:txBody>
      </p:sp>
      <p:sp>
        <p:nvSpPr>
          <p:cNvPr id="39" name="Bent Arrow 38"/>
          <p:cNvSpPr/>
          <p:nvPr/>
        </p:nvSpPr>
        <p:spPr>
          <a:xfrm flipV="1">
            <a:off x="2110254" y="5605152"/>
            <a:ext cx="956446" cy="558141"/>
          </a:xfrm>
          <a:prstGeom prst="bentArrow">
            <a:avLst>
              <a:gd name="adj1" fmla="val 25614"/>
              <a:gd name="adj2" fmla="val 19076"/>
              <a:gd name="adj3" fmla="val 23683"/>
              <a:gd name="adj4" fmla="val 5625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0047" y="5883094"/>
            <a:ext cx="467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User-demand as an incentive for automation</a:t>
            </a:r>
            <a:endParaRPr lang="el-G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63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19" grpId="0" animBg="1"/>
      <p:bldP spid="20" grpId="0" animBg="1"/>
      <p:bldP spid="39" grpId="0" animBg="1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061327" y="1999452"/>
            <a:ext cx="2873207" cy="9553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Rounded Rectangle 45"/>
          <p:cNvSpPr/>
          <p:nvPr/>
        </p:nvSpPr>
        <p:spPr>
          <a:xfrm>
            <a:off x="4859665" y="3606701"/>
            <a:ext cx="2919937" cy="78742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3082" y="6433544"/>
            <a:ext cx="555766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Network connectivity provisioning</a:t>
            </a:r>
            <a:br>
              <a:rPr lang="en-US" sz="2800" dirty="0" smtClean="0"/>
            </a:br>
            <a:r>
              <a:rPr lang="en-US" sz="2400" dirty="0">
                <a:solidFill>
                  <a:srgbClr val="ED1556"/>
                </a:solidFill>
              </a:rPr>
              <a:t>Technologies at GÉANT/NRENs</a:t>
            </a:r>
            <a:endParaRPr lang="el-GR" sz="2400" dirty="0">
              <a:solidFill>
                <a:srgbClr val="ED1556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18499" y="1496713"/>
            <a:ext cx="42435" cy="502740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3840" y="1278677"/>
            <a:ext cx="5453504" cy="2033007"/>
            <a:chOff x="23840" y="1278677"/>
            <a:chExt cx="5453504" cy="2033007"/>
          </a:xfrm>
        </p:grpSpPr>
        <p:grpSp>
          <p:nvGrpSpPr>
            <p:cNvPr id="2" name="Group 1"/>
            <p:cNvGrpSpPr/>
            <p:nvPr/>
          </p:nvGrpSpPr>
          <p:grpSpPr>
            <a:xfrm>
              <a:off x="23840" y="1278677"/>
              <a:ext cx="5453504" cy="2033007"/>
              <a:chOff x="23840" y="1278677"/>
              <a:chExt cx="5453504" cy="203300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3840" y="2055783"/>
                <a:ext cx="4588450" cy="72753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" name="Nuvola 3"/>
              <p:cNvSpPr/>
              <p:nvPr/>
            </p:nvSpPr>
            <p:spPr>
              <a:xfrm>
                <a:off x="2352623" y="2205138"/>
                <a:ext cx="1450658" cy="683591"/>
              </a:xfrm>
              <a:prstGeom prst="clou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7" name="Nuvola 9"/>
              <p:cNvSpPr/>
              <p:nvPr/>
            </p:nvSpPr>
            <p:spPr>
              <a:xfrm>
                <a:off x="1147811" y="2340562"/>
                <a:ext cx="837932" cy="412959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pic>
            <p:nvPicPr>
              <p:cNvPr id="8" name="Picture 3" descr="D:\Box Sync\Vincenzo Capone\LHCONE Meeting Taipei\networking_icons-09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8961" y="2257164"/>
                <a:ext cx="336590" cy="335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0934" y="2265899"/>
                <a:ext cx="828485" cy="363030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235661" y="1278677"/>
                <a:ext cx="5037415" cy="21803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Orchestration</a:t>
                </a:r>
                <a:endParaRPr lang="el-GR" dirty="0"/>
              </a:p>
            </p:txBody>
          </p:sp>
          <p:pic>
            <p:nvPicPr>
              <p:cNvPr id="12" name="Picture 2" descr="D:\Box Sync\Vincenzo Capone\LHCONE Meeting Taipei\cloud-icon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26153" y="2129249"/>
                <a:ext cx="651191" cy="4977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3" name="Straight Arrow Connector 12"/>
              <p:cNvCxnSpPr/>
              <p:nvPr/>
            </p:nvCxnSpPr>
            <p:spPr>
              <a:xfrm flipH="1">
                <a:off x="508327" y="1496713"/>
                <a:ext cx="503969" cy="774241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4689609" y="1496713"/>
                <a:ext cx="462140" cy="661326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622457" y="2095166"/>
                <a:ext cx="43887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/>
                  <a:t>NSPs</a:t>
                </a:r>
                <a:endParaRPr lang="el-GR" sz="1000" dirty="0"/>
              </a:p>
            </p:txBody>
          </p:sp>
          <p:cxnSp>
            <p:nvCxnSpPr>
              <p:cNvPr id="26" name="Straight Connector 25"/>
              <p:cNvCxnSpPr>
                <a:stCxn id="7" idx="0"/>
                <a:endCxn id="6" idx="2"/>
              </p:cNvCxnSpPr>
              <p:nvPr/>
            </p:nvCxnSpPr>
            <p:spPr>
              <a:xfrm flipV="1">
                <a:off x="1985045" y="2546934"/>
                <a:ext cx="372078" cy="10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408377" y="3018423"/>
                <a:ext cx="1897492" cy="293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NSI-capable NSPs</a:t>
                </a:r>
                <a:endParaRPr lang="el-GR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V="1">
                <a:off x="2228260" y="2841607"/>
                <a:ext cx="539339" cy="254593"/>
              </a:xfrm>
              <a:prstGeom prst="straightConnector1">
                <a:avLst/>
              </a:prstGeom>
              <a:ln w="952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1566776" y="2720030"/>
                <a:ext cx="332978" cy="376171"/>
              </a:xfrm>
              <a:prstGeom prst="straightConnector1">
                <a:avLst/>
              </a:prstGeom>
              <a:ln w="952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/>
              <p:cNvSpPr txBox="1"/>
              <p:nvPr/>
            </p:nvSpPr>
            <p:spPr>
              <a:xfrm>
                <a:off x="4188961" y="2018094"/>
                <a:ext cx="3365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IX</a:t>
                </a:r>
                <a:endParaRPr lang="el-GR" sz="1400" dirty="0"/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72" y="2107308"/>
              <a:ext cx="582537" cy="541652"/>
            </a:xfrm>
            <a:prstGeom prst="rect">
              <a:avLst/>
            </a:prstGeom>
          </p:spPr>
        </p:pic>
        <p:sp>
          <p:nvSpPr>
            <p:cNvPr id="19" name="Left-Right Arrow 18"/>
            <p:cNvSpPr/>
            <p:nvPr/>
          </p:nvSpPr>
          <p:spPr>
            <a:xfrm>
              <a:off x="3934534" y="2340562"/>
              <a:ext cx="250657" cy="145935"/>
            </a:xfrm>
            <a:prstGeom prst="leftRightArrow">
              <a:avLst/>
            </a:prstGeom>
            <a:solidFill>
              <a:srgbClr val="ED1556"/>
            </a:solidFill>
            <a:ln>
              <a:solidFill>
                <a:srgbClr val="ED1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69958" y="2388737"/>
            <a:ext cx="69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NREN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61327" y="1985193"/>
            <a:ext cx="2873207" cy="21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Network Services Agent (NSA)</a:t>
            </a:r>
            <a:endParaRPr lang="el-G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10993" y="1711856"/>
            <a:ext cx="946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5">
                    <a:lumMod val="50000"/>
                  </a:schemeClr>
                </a:solidFill>
              </a:rPr>
              <a:t>BoD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 cloud</a:t>
            </a:r>
            <a:endParaRPr lang="el-GR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61324" y="3335739"/>
            <a:ext cx="1324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MDVPN fabric (*)</a:t>
            </a:r>
            <a:endParaRPr lang="el-G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1899754" y="5411518"/>
            <a:ext cx="2368555" cy="8661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TextBox 100"/>
          <p:cNvSpPr txBox="1"/>
          <p:nvPr/>
        </p:nvSpPr>
        <p:spPr>
          <a:xfrm>
            <a:off x="2122900" y="5185595"/>
            <a:ext cx="1459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5">
                    <a:lumMod val="50000"/>
                  </a:schemeClr>
                </a:solidFill>
              </a:rPr>
              <a:t>EVPN /DCI fabric (*)</a:t>
            </a:r>
            <a:endParaRPr lang="el-GR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890598" y="6107080"/>
            <a:ext cx="3388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(*) </a:t>
            </a:r>
            <a:r>
              <a:rPr lang="en-US" sz="1400" i="1" dirty="0" smtClean="0"/>
              <a:t>see presentation </a:t>
            </a:r>
            <a:r>
              <a:rPr lang="en-US" sz="1400" i="1" dirty="0"/>
              <a:t>from X. </a:t>
            </a:r>
            <a:r>
              <a:rPr lang="en-US" sz="1400" i="1" dirty="0" err="1"/>
              <a:t>Jeannin</a:t>
            </a:r>
            <a:r>
              <a:rPr lang="en-US" sz="1400" i="1" dirty="0"/>
              <a:t> in 8B</a:t>
            </a:r>
            <a:endParaRPr lang="el-GR" sz="1400" i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3917923" y="2953181"/>
            <a:ext cx="5217680" cy="1399954"/>
            <a:chOff x="3917923" y="2953181"/>
            <a:chExt cx="5217680" cy="1399954"/>
          </a:xfrm>
        </p:grpSpPr>
        <p:grpSp>
          <p:nvGrpSpPr>
            <p:cNvPr id="112" name="Group 111"/>
            <p:cNvGrpSpPr/>
            <p:nvPr/>
          </p:nvGrpSpPr>
          <p:grpSpPr>
            <a:xfrm>
              <a:off x="3917923" y="2953181"/>
              <a:ext cx="5217680" cy="1399954"/>
              <a:chOff x="3934534" y="2953181"/>
              <a:chExt cx="5217680" cy="1399954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3934534" y="3657776"/>
                <a:ext cx="4294492" cy="65965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7" name="Nuvola 3"/>
              <p:cNvSpPr/>
              <p:nvPr/>
            </p:nvSpPr>
            <p:spPr>
              <a:xfrm>
                <a:off x="5769016" y="3693483"/>
                <a:ext cx="1111394" cy="659652"/>
              </a:xfrm>
              <a:prstGeom prst="clou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48" name="Nuvola 9"/>
              <p:cNvSpPr/>
              <p:nvPr/>
            </p:nvSpPr>
            <p:spPr>
              <a:xfrm>
                <a:off x="4917163" y="3814604"/>
                <a:ext cx="682759" cy="415939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pic>
            <p:nvPicPr>
              <p:cNvPr id="49" name="Picture 3" descr="D:\Box Sync\Vincenzo Capone\LHCONE Meeting Taipei\networking_icons-09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5998" y="3833520"/>
                <a:ext cx="315026" cy="303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004" y="3704493"/>
                <a:ext cx="545217" cy="491111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75774" y="3809522"/>
                <a:ext cx="775408" cy="329156"/>
              </a:xfrm>
              <a:prstGeom prst="rect">
                <a:avLst/>
              </a:prstGeom>
            </p:spPr>
          </p:pic>
          <p:sp>
            <p:nvSpPr>
              <p:cNvPr id="52" name="Rectangle 51"/>
              <p:cNvSpPr/>
              <p:nvPr/>
            </p:nvSpPr>
            <p:spPr>
              <a:xfrm>
                <a:off x="4132784" y="2953181"/>
                <a:ext cx="4714694" cy="1976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Orchestration</a:t>
                </a:r>
                <a:endParaRPr lang="el-GR" dirty="0"/>
              </a:p>
            </p:txBody>
          </p:sp>
          <p:pic>
            <p:nvPicPr>
              <p:cNvPr id="53" name="Picture 2" descr="D:\Box Sync\Vincenzo Capone\LHCONE Meeting Taipei\cloud-icon1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42742" y="3744282"/>
                <a:ext cx="609472" cy="4513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4" name="Straight Arrow Connector 53"/>
              <p:cNvCxnSpPr/>
              <p:nvPr/>
            </p:nvCxnSpPr>
            <p:spPr>
              <a:xfrm flipH="1">
                <a:off x="4387983" y="3150872"/>
                <a:ext cx="471682" cy="701996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>
                <a:off x="6362966" y="3150872"/>
                <a:ext cx="39716" cy="455829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Left-Right Arrow 56"/>
              <p:cNvSpPr/>
              <p:nvPr/>
            </p:nvSpPr>
            <p:spPr>
              <a:xfrm>
                <a:off x="7792186" y="3926166"/>
                <a:ext cx="253811" cy="132318"/>
              </a:xfrm>
              <a:prstGeom prst="leftRightArrow">
                <a:avLst>
                  <a:gd name="adj1" fmla="val 49999"/>
                  <a:gd name="adj2" fmla="val 50000"/>
                </a:avLst>
              </a:prstGeom>
              <a:solidFill>
                <a:srgbClr val="ED1556"/>
              </a:solidFill>
              <a:ln>
                <a:solidFill>
                  <a:srgbClr val="ED1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971612" y="3870899"/>
                <a:ext cx="568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NREN</a:t>
                </a:r>
                <a:endParaRPr lang="el-GR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94801" y="3693483"/>
                <a:ext cx="41075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NSPs</a:t>
                </a:r>
                <a:endParaRPr lang="el-GR" sz="800" dirty="0"/>
              </a:p>
            </p:txBody>
          </p:sp>
          <p:cxnSp>
            <p:nvCxnSpPr>
              <p:cNvPr id="60" name="Straight Connector 59"/>
              <p:cNvCxnSpPr>
                <a:stCxn id="48" idx="0"/>
                <a:endCxn id="47" idx="2"/>
              </p:cNvCxnSpPr>
              <p:nvPr/>
            </p:nvCxnSpPr>
            <p:spPr>
              <a:xfrm>
                <a:off x="5599353" y="4022574"/>
                <a:ext cx="173111" cy="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Nuvola 9"/>
              <p:cNvSpPr/>
              <p:nvPr/>
            </p:nvSpPr>
            <p:spPr>
              <a:xfrm>
                <a:off x="7039314" y="3809522"/>
                <a:ext cx="682759" cy="415939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093763" y="3865817"/>
                <a:ext cx="568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NREN</a:t>
                </a:r>
                <a:endParaRPr lang="el-GR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6880410" y="4016625"/>
                <a:ext cx="173111" cy="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8047235" y="3570498"/>
                <a:ext cx="31378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IX</a:t>
                </a:r>
                <a:endParaRPr lang="el-GR" sz="1200" dirty="0"/>
              </a:p>
            </p:txBody>
          </p:sp>
        </p:grpSp>
        <p:sp>
          <p:nvSpPr>
            <p:cNvPr id="76" name="Left-Right Arrow 75"/>
            <p:cNvSpPr/>
            <p:nvPr/>
          </p:nvSpPr>
          <p:spPr>
            <a:xfrm>
              <a:off x="8344413" y="3921443"/>
              <a:ext cx="210625" cy="132318"/>
            </a:xfrm>
            <a:prstGeom prst="leftRightArrow">
              <a:avLst>
                <a:gd name="adj1" fmla="val 49999"/>
                <a:gd name="adj2" fmla="val 50000"/>
              </a:avLst>
            </a:prstGeom>
            <a:solidFill>
              <a:srgbClr val="ED1556"/>
            </a:solidFill>
            <a:ln>
              <a:solidFill>
                <a:srgbClr val="ED15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13431" y="4762189"/>
            <a:ext cx="6598277" cy="1409524"/>
            <a:chOff x="213431" y="4762189"/>
            <a:chExt cx="6598277" cy="1409524"/>
          </a:xfrm>
        </p:grpSpPr>
        <p:grpSp>
          <p:nvGrpSpPr>
            <p:cNvPr id="16" name="Group 15"/>
            <p:cNvGrpSpPr/>
            <p:nvPr/>
          </p:nvGrpSpPr>
          <p:grpSpPr>
            <a:xfrm>
              <a:off x="213431" y="4762189"/>
              <a:ext cx="6598277" cy="1409524"/>
              <a:chOff x="213431" y="4762189"/>
              <a:chExt cx="6598277" cy="1409524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1743298" y="5466784"/>
                <a:ext cx="3228314" cy="659652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7" name="Nuvola 3"/>
              <p:cNvSpPr/>
              <p:nvPr/>
            </p:nvSpPr>
            <p:spPr>
              <a:xfrm>
                <a:off x="2812136" y="5502491"/>
                <a:ext cx="1111394" cy="659652"/>
              </a:xfrm>
              <a:prstGeom prst="cloud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sp>
            <p:nvSpPr>
              <p:cNvPr id="88" name="Nuvola 9"/>
              <p:cNvSpPr/>
              <p:nvPr/>
            </p:nvSpPr>
            <p:spPr>
              <a:xfrm>
                <a:off x="1960283" y="5623612"/>
                <a:ext cx="682759" cy="415939"/>
              </a:xfrm>
              <a:prstGeom prst="cloud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 dirty="0"/>
              </a:p>
            </p:txBody>
          </p:sp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8894" y="5618530"/>
                <a:ext cx="775408" cy="329156"/>
              </a:xfrm>
              <a:prstGeom prst="rect">
                <a:avLst/>
              </a:prstGeom>
            </p:spPr>
          </p:pic>
          <p:sp>
            <p:nvSpPr>
              <p:cNvPr id="92" name="Rectangle 91"/>
              <p:cNvSpPr/>
              <p:nvPr/>
            </p:nvSpPr>
            <p:spPr>
              <a:xfrm>
                <a:off x="945465" y="4762189"/>
                <a:ext cx="4945133" cy="19769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Orchestration</a:t>
                </a:r>
                <a:endParaRPr lang="el-GR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flipH="1">
                <a:off x="1566776" y="4959880"/>
                <a:ext cx="336009" cy="590137"/>
              </a:xfrm>
              <a:prstGeom prst="straightConnector1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3406086" y="4959880"/>
                <a:ext cx="39716" cy="455829"/>
              </a:xfrm>
              <a:prstGeom prst="straightConnector1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  <a:prstDash val="lg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>
                <a:off x="2014732" y="5679907"/>
                <a:ext cx="5684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NREN</a:t>
                </a:r>
                <a:endParaRPr lang="el-GR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00" name="Straight Connector 99"/>
              <p:cNvCxnSpPr>
                <a:stCxn id="88" idx="0"/>
                <a:endCxn id="87" idx="2"/>
              </p:cNvCxnSpPr>
              <p:nvPr/>
            </p:nvCxnSpPr>
            <p:spPr>
              <a:xfrm>
                <a:off x="2642473" y="5831582"/>
                <a:ext cx="173111" cy="7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6" name="Picture 2" descr="Αποτέλεσμα εικόνας για data center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5465" y="5517490"/>
                <a:ext cx="797833" cy="65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2" descr="Αποτέλεσμα εικόνας για data center icon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4559" y="5504469"/>
                <a:ext cx="797833" cy="6542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9" name="TextBox 108"/>
              <p:cNvSpPr txBox="1"/>
              <p:nvPr/>
            </p:nvSpPr>
            <p:spPr>
              <a:xfrm>
                <a:off x="213431" y="5670534"/>
                <a:ext cx="8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Data center</a:t>
                </a:r>
                <a:endParaRPr lang="el-GR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5993656" y="5653502"/>
                <a:ext cx="8180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Data center</a:t>
                </a:r>
                <a:endParaRPr lang="el-GR" sz="12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Left-Right Arrow 69"/>
              <p:cNvSpPr/>
              <p:nvPr/>
            </p:nvSpPr>
            <p:spPr>
              <a:xfrm>
                <a:off x="4268309" y="5751965"/>
                <a:ext cx="257242" cy="132318"/>
              </a:xfrm>
              <a:prstGeom prst="leftRightArrow">
                <a:avLst>
                  <a:gd name="adj1" fmla="val 49999"/>
                  <a:gd name="adj2" fmla="val 50000"/>
                </a:avLst>
              </a:prstGeom>
              <a:solidFill>
                <a:srgbClr val="ED1556"/>
              </a:solidFill>
              <a:ln>
                <a:solidFill>
                  <a:srgbClr val="ED1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1" name="Left-Right Arrow 70"/>
              <p:cNvSpPr/>
              <p:nvPr/>
            </p:nvSpPr>
            <p:spPr>
              <a:xfrm>
                <a:off x="4859181" y="5760340"/>
                <a:ext cx="257242" cy="132318"/>
              </a:xfrm>
              <a:prstGeom prst="leftRightArrow">
                <a:avLst>
                  <a:gd name="adj1" fmla="val 49999"/>
                  <a:gd name="adj2" fmla="val 50000"/>
                </a:avLst>
              </a:prstGeom>
              <a:solidFill>
                <a:srgbClr val="ED1556"/>
              </a:solidFill>
              <a:ln>
                <a:solidFill>
                  <a:srgbClr val="ED155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pic>
          <p:nvPicPr>
            <p:cNvPr id="77" name="Picture 3" descr="D:\Box Sync\Vincenzo Capone\LHCONE Meeting Taipei\networking_icons-09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2096" y="5674540"/>
              <a:ext cx="315026" cy="303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TextBox 77"/>
            <p:cNvSpPr txBox="1"/>
            <p:nvPr/>
          </p:nvSpPr>
          <p:spPr>
            <a:xfrm>
              <a:off x="4533333" y="5411518"/>
              <a:ext cx="3137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IX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6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6" grpId="0" animBg="1"/>
      <p:bldP spid="34" grpId="0"/>
      <p:bldP spid="35" grpId="0"/>
      <p:bldP spid="62" grpId="0"/>
      <p:bldP spid="86" grpId="0" animBg="1"/>
      <p:bldP spid="1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/>
          <p:cNvSpPr/>
          <p:nvPr/>
        </p:nvSpPr>
        <p:spPr>
          <a:xfrm>
            <a:off x="630622" y="2769052"/>
            <a:ext cx="4346368" cy="916261"/>
          </a:xfrm>
          <a:prstGeom prst="ellipse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ectangle 27"/>
          <p:cNvSpPr/>
          <p:nvPr/>
        </p:nvSpPr>
        <p:spPr>
          <a:xfrm>
            <a:off x="6633598" y="2032793"/>
            <a:ext cx="2065495" cy="19942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15" y="2424928"/>
            <a:ext cx="1881259" cy="160472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dirty="0" err="1" smtClean="0"/>
              <a:t>eInfrastructure</a:t>
            </a:r>
            <a:r>
              <a:rPr lang="en-US" sz="2800" dirty="0" smtClean="0"/>
              <a:t> interoperation scenario</a:t>
            </a:r>
            <a:endParaRPr lang="el-GR" sz="2800" dirty="0"/>
          </a:p>
        </p:txBody>
      </p:sp>
      <p:sp>
        <p:nvSpPr>
          <p:cNvPr id="7" name="Nuvola 3"/>
          <p:cNvSpPr/>
          <p:nvPr/>
        </p:nvSpPr>
        <p:spPr>
          <a:xfrm>
            <a:off x="3139007" y="2885389"/>
            <a:ext cx="1450658" cy="68359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Nuvola 9"/>
          <p:cNvSpPr/>
          <p:nvPr/>
        </p:nvSpPr>
        <p:spPr>
          <a:xfrm>
            <a:off x="1934195" y="3020813"/>
            <a:ext cx="837932" cy="412959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2" y="2897531"/>
            <a:ext cx="582537" cy="5416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00" y="2946150"/>
            <a:ext cx="828485" cy="36303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31654" y="2177918"/>
            <a:ext cx="3666268" cy="218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Orchestration</a:t>
            </a:r>
            <a:endParaRPr lang="el-GR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38100" y="2407507"/>
            <a:ext cx="503970" cy="613306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56342" y="3068988"/>
            <a:ext cx="697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NREN</a:t>
            </a:r>
            <a:endParaRPr lang="el-GR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7472" y="2823039"/>
            <a:ext cx="438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accent6">
                    <a:lumMod val="50000"/>
                  </a:schemeClr>
                </a:solidFill>
              </a:rPr>
              <a:t>NSPs</a:t>
            </a:r>
            <a:endParaRPr lang="el-GR" sz="1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71394" y="2091350"/>
            <a:ext cx="1833134" cy="3835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PaaS orchestrator</a:t>
            </a:r>
            <a:endParaRPr lang="el-GR" sz="1600" dirty="0"/>
          </a:p>
        </p:txBody>
      </p:sp>
      <p:sp>
        <p:nvSpPr>
          <p:cNvPr id="33" name="Left-Right Arrow 32"/>
          <p:cNvSpPr/>
          <p:nvPr/>
        </p:nvSpPr>
        <p:spPr>
          <a:xfrm>
            <a:off x="2772127" y="3154216"/>
            <a:ext cx="366880" cy="145935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2353161" y="2407507"/>
            <a:ext cx="52018" cy="613306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3"/>
            <a:endCxn id="31" idx="1"/>
          </p:cNvCxnSpPr>
          <p:nvPr/>
        </p:nvCxnSpPr>
        <p:spPr>
          <a:xfrm flipV="1">
            <a:off x="4697922" y="2283145"/>
            <a:ext cx="2073472" cy="379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1"/>
          <p:cNvSpPr txBox="1">
            <a:spLocks/>
          </p:cNvSpPr>
          <p:nvPr/>
        </p:nvSpPr>
        <p:spPr>
          <a:xfrm>
            <a:off x="302192" y="4124131"/>
            <a:ext cx="8614682" cy="2239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IaaS/PaaS providers expose selected orchestration capabilities</a:t>
            </a:r>
          </a:p>
          <a:p>
            <a:r>
              <a:rPr lang="en-US" dirty="0" smtClean="0"/>
              <a:t>Request for inter-domain/WAN services via agreed Network Service Descriptors (e.g. TOSCA)</a:t>
            </a:r>
          </a:p>
          <a:p>
            <a:r>
              <a:rPr lang="en-US" dirty="0" smtClean="0"/>
              <a:t>All other B2B interactions are possible</a:t>
            </a:r>
          </a:p>
          <a:p>
            <a:pPr lvl="1"/>
            <a:r>
              <a:rPr lang="en-US" dirty="0" smtClean="0"/>
              <a:t>Opt-in applies again</a:t>
            </a:r>
          </a:p>
          <a:p>
            <a:r>
              <a:rPr lang="en-US" b="1" dirty="0" smtClean="0">
                <a:solidFill>
                  <a:srgbClr val="ED1556"/>
                </a:solidFill>
              </a:rPr>
              <a:t>GÉANT/NRENs serving as specialized/on-demand network service providers for all </a:t>
            </a:r>
            <a:r>
              <a:rPr lang="en-US" b="1" dirty="0" err="1" smtClean="0">
                <a:solidFill>
                  <a:srgbClr val="ED1556"/>
                </a:solidFill>
              </a:rPr>
              <a:t>eInfrastructures</a:t>
            </a:r>
            <a:endParaRPr lang="en-US" b="1" dirty="0">
              <a:solidFill>
                <a:srgbClr val="ED1556"/>
              </a:solidFill>
            </a:endParaRPr>
          </a:p>
          <a:p>
            <a:endParaRPr lang="el-GR" dirty="0"/>
          </a:p>
        </p:txBody>
      </p:sp>
      <p:sp>
        <p:nvSpPr>
          <p:cNvPr id="53" name="Left-Right Arrow 52"/>
          <p:cNvSpPr/>
          <p:nvPr/>
        </p:nvSpPr>
        <p:spPr>
          <a:xfrm>
            <a:off x="4610109" y="3148565"/>
            <a:ext cx="2023489" cy="145935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433199" y="2395954"/>
            <a:ext cx="261257" cy="50157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Vertical Scroll 37"/>
          <p:cNvSpPr/>
          <p:nvPr/>
        </p:nvSpPr>
        <p:spPr>
          <a:xfrm>
            <a:off x="5117152" y="2811655"/>
            <a:ext cx="1009402" cy="831273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TextBox 44"/>
          <p:cNvSpPr txBox="1"/>
          <p:nvPr/>
        </p:nvSpPr>
        <p:spPr>
          <a:xfrm>
            <a:off x="5232936" y="2965682"/>
            <a:ext cx="77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TOSCA NSD</a:t>
            </a:r>
            <a:endParaRPr lang="el-GR" sz="1400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64336" y="1884381"/>
            <a:ext cx="3691297" cy="762361"/>
          </a:xfrm>
          <a:prstGeom prst="ellipse">
            <a:avLst/>
          </a:prstGeom>
          <a:noFill/>
          <a:ln w="38100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082298" y="1371600"/>
            <a:ext cx="5255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ED1556"/>
                </a:solidFill>
              </a:rPr>
              <a:t>Orchestration with WAN connectivity services</a:t>
            </a:r>
            <a:endParaRPr lang="el-GR" sz="2000" b="1" dirty="0">
              <a:solidFill>
                <a:srgbClr val="ED15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1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eInfrastructure</a:t>
            </a:r>
            <a:r>
              <a:rPr lang="en-US" dirty="0" smtClean="0"/>
              <a:t> interoperation</a:t>
            </a:r>
            <a:br>
              <a:rPr lang="en-US" dirty="0" smtClean="0"/>
            </a:br>
            <a:r>
              <a:rPr lang="en-US" sz="2400" dirty="0">
                <a:solidFill>
                  <a:srgbClr val="ED1556"/>
                </a:solidFill>
              </a:rPr>
              <a:t>In this </a:t>
            </a:r>
            <a:r>
              <a:rPr lang="en-US" sz="2400" dirty="0" smtClean="0">
                <a:solidFill>
                  <a:srgbClr val="ED1556"/>
                </a:solidFill>
              </a:rPr>
              <a:t>talk... </a:t>
            </a:r>
            <a:endParaRPr lang="el-GR" sz="2400" dirty="0">
              <a:solidFill>
                <a:srgbClr val="ED1556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0546" y="1418249"/>
            <a:ext cx="3079103" cy="29204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Federated identity management</a:t>
            </a:r>
            <a:endParaRPr lang="el-GR" sz="2800" dirty="0"/>
          </a:p>
        </p:txBody>
      </p:sp>
      <p:sp>
        <p:nvSpPr>
          <p:cNvPr id="6" name="Oval 5"/>
          <p:cNvSpPr/>
          <p:nvPr/>
        </p:nvSpPr>
        <p:spPr>
          <a:xfrm>
            <a:off x="3097763" y="4282752"/>
            <a:ext cx="2071396" cy="20247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Governance</a:t>
            </a:r>
            <a:endParaRPr lang="el-GR" sz="2000" dirty="0"/>
          </a:p>
        </p:txBody>
      </p:sp>
      <p:sp>
        <p:nvSpPr>
          <p:cNvPr id="7" name="Oval 6"/>
          <p:cNvSpPr/>
          <p:nvPr/>
        </p:nvSpPr>
        <p:spPr>
          <a:xfrm>
            <a:off x="4851918" y="1418250"/>
            <a:ext cx="3676261" cy="36171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Business and operational interoperation</a:t>
            </a:r>
            <a:endParaRPr lang="el-GR" sz="3200" dirty="0"/>
          </a:p>
        </p:txBody>
      </p:sp>
      <p:pic>
        <p:nvPicPr>
          <p:cNvPr id="1026" name="Picture 2" descr="C:\Users\afrodite\AppData\Local\Microsoft\Windows\INetCache\IE\GEGVYA9F\Green_check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39" y="3722136"/>
            <a:ext cx="1531776" cy="15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frodite\AppData\Local\Microsoft\Windows\INetCache\IE\ZUFMNPU8\X-marks-the-spo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19" y="3614053"/>
            <a:ext cx="1066103" cy="105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frodite\AppData\Local\Microsoft\Windows\INetCache\IE\ZUFMNPU8\X-marks-the-spot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89" y="5533830"/>
            <a:ext cx="943592" cy="91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20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business case for </a:t>
            </a:r>
            <a:r>
              <a:rPr lang="en-US" dirty="0"/>
              <a:t>GÉANT/NRENs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7" y="1070963"/>
            <a:ext cx="3232150" cy="522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Left Arrow 4"/>
          <p:cNvSpPr/>
          <p:nvPr/>
        </p:nvSpPr>
        <p:spPr>
          <a:xfrm>
            <a:off x="3752603" y="1229096"/>
            <a:ext cx="5290457" cy="1401289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GÉANT-Microsoft </a:t>
            </a:r>
            <a:r>
              <a:rPr lang="en-US" sz="1600" b="1" dirty="0" smtClean="0">
                <a:solidFill>
                  <a:schemeClr val="tx2"/>
                </a:solidFill>
              </a:rPr>
              <a:t>partnership for ExpressRoute offering:</a:t>
            </a:r>
          </a:p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Institutions </a:t>
            </a:r>
            <a:r>
              <a:rPr lang="en-US" sz="1600" dirty="0">
                <a:solidFill>
                  <a:schemeClr val="tx2"/>
                </a:solidFill>
              </a:rPr>
              <a:t>to extend their on-premises network into the Microsoft cloud </a:t>
            </a:r>
            <a:r>
              <a:rPr lang="en-US" sz="1600" dirty="0" smtClean="0">
                <a:solidFill>
                  <a:schemeClr val="tx2"/>
                </a:solidFill>
              </a:rPr>
              <a:t>over dedicated </a:t>
            </a:r>
            <a:r>
              <a:rPr lang="en-US" sz="1600" dirty="0">
                <a:solidFill>
                  <a:schemeClr val="tx2"/>
                </a:solidFill>
              </a:rPr>
              <a:t>private </a:t>
            </a:r>
            <a:r>
              <a:rPr lang="en-US" sz="1600" dirty="0" smtClean="0">
                <a:solidFill>
                  <a:schemeClr val="tx2"/>
                </a:solidFill>
              </a:rPr>
              <a:t>connections</a:t>
            </a:r>
            <a:endParaRPr lang="el-GR" sz="16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59" y="3743462"/>
            <a:ext cx="4970999" cy="2553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Down Arrow Callout 5"/>
          <p:cNvSpPr/>
          <p:nvPr/>
        </p:nvSpPr>
        <p:spPr>
          <a:xfrm>
            <a:off x="4702629" y="2820390"/>
            <a:ext cx="3764477" cy="923072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More CSPs, more IaaS services</a:t>
            </a:r>
            <a:endParaRPr lang="el-GR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8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241" y="2095988"/>
            <a:ext cx="3685592" cy="4062216"/>
          </a:xfrm>
          <a:prstGeom prst="rect">
            <a:avLst/>
          </a:prstGeom>
          <a:noFill/>
          <a:ln w="38100">
            <a:solidFill>
              <a:srgbClr val="EB09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0547" y="1268964"/>
            <a:ext cx="8104803" cy="4908000"/>
          </a:xfrm>
        </p:spPr>
        <p:txBody>
          <a:bodyPr>
            <a:normAutofit/>
          </a:bodyPr>
          <a:lstStyle/>
          <a:p>
            <a:r>
              <a:rPr lang="en-US" dirty="0" smtClean="0"/>
              <a:t>Portfolio </a:t>
            </a:r>
            <a:r>
              <a:rPr lang="en-US" dirty="0"/>
              <a:t>of services and joint cloud delivery and </a:t>
            </a:r>
            <a:r>
              <a:rPr lang="en-US" dirty="0" smtClean="0"/>
              <a:t>adoption</a:t>
            </a:r>
          </a:p>
          <a:p>
            <a:r>
              <a:rPr lang="en-US" dirty="0" smtClean="0"/>
              <a:t>NRENs </a:t>
            </a:r>
            <a:r>
              <a:rPr lang="en-US" dirty="0"/>
              <a:t>bring the </a:t>
            </a:r>
            <a:r>
              <a:rPr lang="en-US" dirty="0" smtClean="0"/>
              <a:t>portfolio </a:t>
            </a:r>
            <a:r>
              <a:rPr lang="en-US" dirty="0"/>
              <a:t>to their </a:t>
            </a:r>
            <a:r>
              <a:rPr lang="en-US" dirty="0" smtClean="0"/>
              <a:t>Institutions to consume</a:t>
            </a:r>
          </a:p>
          <a:p>
            <a:r>
              <a:rPr lang="en-US" dirty="0" smtClean="0"/>
              <a:t>Participating CSPs</a:t>
            </a:r>
          </a:p>
          <a:p>
            <a:pPr lvl="1"/>
            <a:r>
              <a:rPr lang="nl-NL" dirty="0" smtClean="0"/>
              <a:t>Amazon (through resellers)</a:t>
            </a:r>
            <a:endParaRPr lang="nl-NL" dirty="0"/>
          </a:p>
          <a:p>
            <a:pPr lvl="1"/>
            <a:r>
              <a:rPr lang="nl-NL" dirty="0" smtClean="0"/>
              <a:t>Cloudsigma</a:t>
            </a:r>
            <a:endParaRPr lang="nl-NL" dirty="0"/>
          </a:p>
          <a:p>
            <a:pPr lvl="1"/>
            <a:r>
              <a:rPr lang="nl-NL" dirty="0" smtClean="0"/>
              <a:t>Dimension </a:t>
            </a:r>
            <a:r>
              <a:rPr lang="nl-NL" dirty="0"/>
              <a:t>Data</a:t>
            </a:r>
          </a:p>
          <a:p>
            <a:pPr lvl="1"/>
            <a:r>
              <a:rPr lang="nl-NL" dirty="0" smtClean="0"/>
              <a:t>Interoute</a:t>
            </a:r>
            <a:endParaRPr lang="nl-NL" dirty="0"/>
          </a:p>
          <a:p>
            <a:pPr lvl="1"/>
            <a:r>
              <a:rPr lang="nl-NL" dirty="0" smtClean="0"/>
              <a:t>itSoft</a:t>
            </a:r>
            <a:endParaRPr lang="nl-NL" dirty="0"/>
          </a:p>
          <a:p>
            <a:pPr lvl="1"/>
            <a:r>
              <a:rPr lang="nl-NL" dirty="0" smtClean="0"/>
              <a:t>KPN</a:t>
            </a:r>
            <a:endParaRPr lang="nl-NL" dirty="0"/>
          </a:p>
          <a:p>
            <a:pPr lvl="1"/>
            <a:r>
              <a:rPr lang="nl-NL" dirty="0" smtClean="0"/>
              <a:t>Lattelecom</a:t>
            </a:r>
            <a:endParaRPr lang="nl-NL" dirty="0"/>
          </a:p>
          <a:p>
            <a:pPr lvl="1"/>
            <a:r>
              <a:rPr lang="nl-NL" dirty="0" smtClean="0"/>
              <a:t>Microsoft  (through resellers)</a:t>
            </a:r>
          </a:p>
          <a:p>
            <a:pPr lvl="1"/>
            <a:r>
              <a:rPr lang="nl-NL" dirty="0" smtClean="0"/>
              <a:t>NTT </a:t>
            </a:r>
            <a:r>
              <a:rPr lang="nl-NL" dirty="0"/>
              <a:t>Europe</a:t>
            </a:r>
          </a:p>
          <a:p>
            <a:pPr lvl="1"/>
            <a:r>
              <a:rPr lang="nl-NL" dirty="0" smtClean="0"/>
              <a:t>T-Systems</a:t>
            </a:r>
            <a:endParaRPr lang="nl-NL" dirty="0"/>
          </a:p>
          <a:p>
            <a:pPr lvl="1"/>
            <a:r>
              <a:rPr lang="nl-NL" dirty="0" smtClean="0"/>
              <a:t>Telecom Italia</a:t>
            </a:r>
            <a:endParaRPr lang="nl-NL" dirty="0"/>
          </a:p>
          <a:p>
            <a:pPr lvl="1"/>
            <a:r>
              <a:rPr lang="nl-NL" dirty="0" smtClean="0"/>
              <a:t>Vancis</a:t>
            </a:r>
            <a:r>
              <a:rPr lang="nl-NL" dirty="0"/>
              <a:t>​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GÉANT</a:t>
            </a:r>
            <a:r>
              <a:rPr lang="el-GR" sz="2800" dirty="0" smtClean="0"/>
              <a:t>’</a:t>
            </a:r>
            <a:r>
              <a:rPr lang="en-US" sz="2800" dirty="0" smtClean="0"/>
              <a:t>s Pan-European </a:t>
            </a:r>
            <a:r>
              <a:rPr lang="en-US" sz="2800" dirty="0"/>
              <a:t>tender for IaaS </a:t>
            </a:r>
            <a:r>
              <a:rPr lang="en-US" sz="2800" dirty="0" smtClean="0"/>
              <a:t>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>
                <a:solidFill>
                  <a:srgbClr val="ED1556"/>
                </a:solidFill>
              </a:rPr>
              <a:t>Multi-provider </a:t>
            </a:r>
            <a:r>
              <a:rPr lang="en-US" sz="2400" dirty="0" smtClean="0">
                <a:solidFill>
                  <a:srgbClr val="ED1556"/>
                </a:solidFill>
              </a:rPr>
              <a:t>interoperability </a:t>
            </a:r>
            <a:r>
              <a:rPr lang="en-US" sz="2400" dirty="0">
                <a:solidFill>
                  <a:srgbClr val="ED1556"/>
                </a:solidFill>
              </a:rPr>
              <a:t>is inevitable</a:t>
            </a:r>
            <a:endParaRPr lang="el-GR" sz="2400" dirty="0">
              <a:solidFill>
                <a:srgbClr val="ED155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4488" y="3157127"/>
            <a:ext cx="1858903" cy="1234664"/>
            <a:chOff x="3386194" y="2643551"/>
            <a:chExt cx="1858903" cy="1234664"/>
          </a:xfrm>
        </p:grpSpPr>
        <p:sp>
          <p:nvSpPr>
            <p:cNvPr id="8" name="Rectangle 7"/>
            <p:cNvSpPr/>
            <p:nvPr/>
          </p:nvSpPr>
          <p:spPr>
            <a:xfrm rot="1584034">
              <a:off x="3437261" y="2643551"/>
              <a:ext cx="1756769" cy="116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" name="TextBox 4"/>
            <p:cNvSpPr txBox="1"/>
            <p:nvPr/>
          </p:nvSpPr>
          <p:spPr>
            <a:xfrm rot="1668455">
              <a:off x="3386194" y="2677886"/>
              <a:ext cx="1858903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EB094D"/>
                  </a:solidFill>
                </a:rPr>
                <a:t>Concluded within September</a:t>
              </a:r>
              <a:endParaRPr lang="el-GR" sz="2400" b="1" dirty="0">
                <a:solidFill>
                  <a:srgbClr val="EB094D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34" y="2394388"/>
            <a:ext cx="3708027" cy="345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8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848762" y="1353559"/>
            <a:ext cx="3051110" cy="50192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6" y="1222310"/>
            <a:ext cx="5823297" cy="515049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ED1556"/>
                </a:solidFill>
              </a:rPr>
              <a:t>GÉANT/NRENs challenged to join the global IT services marketplace</a:t>
            </a:r>
          </a:p>
          <a:p>
            <a:r>
              <a:rPr lang="en-US" sz="2400" dirty="0" smtClean="0"/>
              <a:t>Orchestrated solution underway</a:t>
            </a:r>
            <a:endParaRPr lang="el-GR" sz="2400" dirty="0" smtClean="0"/>
          </a:p>
          <a:p>
            <a:pPr lvl="1"/>
            <a:r>
              <a:rPr lang="en-US" sz="2000" dirty="0" smtClean="0"/>
              <a:t>For the GEANT/NREN-Microsoft Azure ExpressRoute offering</a:t>
            </a:r>
          </a:p>
          <a:p>
            <a:pPr lvl="1"/>
            <a:r>
              <a:rPr lang="en-US" sz="2000" dirty="0" smtClean="0"/>
              <a:t>Modular, opt-in approach</a:t>
            </a:r>
          </a:p>
          <a:p>
            <a:pPr lvl="1"/>
            <a:r>
              <a:rPr lang="en-US" sz="2000" dirty="0" smtClean="0"/>
              <a:t>Standards-based interfaces and B2B interactions</a:t>
            </a:r>
          </a:p>
          <a:p>
            <a:r>
              <a:rPr lang="en-US" sz="2400" dirty="0" smtClean="0"/>
              <a:t>Fully reusable for </a:t>
            </a:r>
            <a:r>
              <a:rPr lang="en-US" sz="2400" dirty="0" err="1" smtClean="0"/>
              <a:t>eInfrastructure</a:t>
            </a:r>
            <a:r>
              <a:rPr lang="en-US" sz="2400" dirty="0" smtClean="0"/>
              <a:t> integration</a:t>
            </a:r>
            <a:endParaRPr lang="el-GR" sz="2400" dirty="0" smtClean="0"/>
          </a:p>
          <a:p>
            <a:pPr lvl="1"/>
            <a:r>
              <a:rPr lang="en-US" sz="2000" dirty="0" smtClean="0"/>
              <a:t>Open to collaborations</a:t>
            </a:r>
          </a:p>
          <a:p>
            <a:r>
              <a:rPr lang="en-US" sz="2400" dirty="0" smtClean="0"/>
              <a:t>Complementarity with on-going efforts</a:t>
            </a:r>
          </a:p>
          <a:p>
            <a:pPr lvl="1"/>
            <a:r>
              <a:rPr lang="en-US" sz="2000" dirty="0" err="1" smtClean="0"/>
              <a:t>eInfrastructure</a:t>
            </a:r>
            <a:r>
              <a:rPr lang="en-US" sz="2000" dirty="0" smtClean="0"/>
              <a:t> service catalogues</a:t>
            </a:r>
          </a:p>
          <a:p>
            <a:pPr lvl="1"/>
            <a:r>
              <a:rPr lang="en-US" sz="2000" dirty="0" smtClean="0"/>
              <a:t>Federated service management</a:t>
            </a:r>
            <a:endParaRPr lang="el-GR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94954" y="6477042"/>
            <a:ext cx="555766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22</a:t>
            </a:fld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7" y="1620605"/>
            <a:ext cx="793559" cy="145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405" y="1721817"/>
            <a:ext cx="828913" cy="1674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32" y="2326335"/>
            <a:ext cx="948371" cy="14488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51777" y="3724776"/>
            <a:ext cx="2245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436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If you cannot fully </a:t>
            </a:r>
            <a:r>
              <a:rPr lang="en-US" sz="2800" b="1" i="1" dirty="0" smtClean="0">
                <a:solidFill>
                  <a:srgbClr val="004361"/>
                </a:solidFill>
                <a:latin typeface="Bradley Hand ITC" panose="03070402050302030203" pitchFamily="66" charset="0"/>
                <a:ea typeface="Verdana" panose="020B0604030504040204" pitchFamily="34" charset="0"/>
                <a:cs typeface="Verdana" panose="020B0604030504040204" pitchFamily="34" charset="0"/>
              </a:rPr>
              <a:t>automate then…. orchestrate !</a:t>
            </a:r>
            <a:endParaRPr lang="el-GR" sz="2800" b="1" i="1" dirty="0">
              <a:solidFill>
                <a:srgbClr val="004361"/>
              </a:solidFill>
              <a:latin typeface="Bradley Hand ITC" panose="03070402050302030203" pitchFamily="66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314700" y="3869383"/>
            <a:ext cx="2493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sevasti@grnet.gr</a:t>
            </a:r>
            <a:endParaRPr lang="el-G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301" y="1447038"/>
            <a:ext cx="6369722" cy="5103051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eInfrastructure</a:t>
            </a:r>
            <a:r>
              <a:rPr lang="en-US" sz="3200" dirty="0" smtClean="0"/>
              <a:t> user base</a:t>
            </a:r>
          </a:p>
          <a:p>
            <a:pPr lvl="1"/>
            <a:r>
              <a:rPr lang="en-US" sz="2800" dirty="0" smtClean="0"/>
              <a:t>1,000s of campuses and institutions</a:t>
            </a:r>
          </a:p>
          <a:p>
            <a:pPr lvl="1"/>
            <a:r>
              <a:rPr lang="en-US" sz="2800" dirty="0" smtClean="0"/>
              <a:t>1,000,000s of users</a:t>
            </a:r>
          </a:p>
          <a:p>
            <a:r>
              <a:rPr lang="en-US" sz="3200" dirty="0"/>
              <a:t>Multiple levels of user relations</a:t>
            </a:r>
          </a:p>
          <a:p>
            <a:r>
              <a:rPr lang="en-US" sz="3200" dirty="0"/>
              <a:t>Evolving user community requests</a:t>
            </a:r>
          </a:p>
          <a:p>
            <a:pPr lvl="1"/>
            <a:r>
              <a:rPr lang="en-US" sz="2800" dirty="0" smtClean="0"/>
              <a:t>On-demand delivery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inimum lead times</a:t>
            </a:r>
          </a:p>
          <a:p>
            <a:pPr lvl="1"/>
            <a:r>
              <a:rPr lang="en-US" sz="2800" dirty="0" smtClean="0"/>
              <a:t>One-stop-shop</a:t>
            </a:r>
            <a:endParaRPr lang="en-US" sz="2800" dirty="0"/>
          </a:p>
          <a:p>
            <a:pPr lvl="1"/>
            <a:r>
              <a:rPr lang="en-US" sz="2800" dirty="0"/>
              <a:t>Service </a:t>
            </a:r>
            <a:r>
              <a:rPr lang="en-US" sz="2800" dirty="0" smtClean="0"/>
              <a:t>bundling/composite services</a:t>
            </a:r>
            <a:endParaRPr lang="en-US" sz="2800" dirty="0"/>
          </a:p>
          <a:p>
            <a:r>
              <a:rPr lang="en-US" sz="3200" dirty="0"/>
              <a:t>A </a:t>
            </a:r>
            <a:r>
              <a:rPr lang="en-US" sz="3200" b="1" dirty="0">
                <a:solidFill>
                  <a:srgbClr val="ED1556"/>
                </a:solidFill>
              </a:rPr>
              <a:t>European scale </a:t>
            </a:r>
            <a:r>
              <a:rPr lang="en-US" sz="3200" dirty="0"/>
              <a:t>environment</a:t>
            </a:r>
            <a:endParaRPr lang="el-GR" sz="3200" dirty="0"/>
          </a:p>
        </p:txBody>
      </p:sp>
      <p:sp>
        <p:nvSpPr>
          <p:cNvPr id="9" name="Rectangle 8"/>
          <p:cNvSpPr/>
          <p:nvPr/>
        </p:nvSpPr>
        <p:spPr>
          <a:xfrm>
            <a:off x="641267" y="4014706"/>
            <a:ext cx="5812971" cy="1816925"/>
          </a:xfrm>
          <a:prstGeom prst="rect">
            <a:avLst/>
          </a:prstGeom>
          <a:noFill/>
          <a:ln w="38100">
            <a:solidFill>
              <a:srgbClr val="2E80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drive for interoperation</a:t>
            </a:r>
            <a:br>
              <a:rPr lang="en-US" dirty="0" smtClean="0"/>
            </a:br>
            <a:r>
              <a:rPr lang="en-US" sz="2400" dirty="0">
                <a:solidFill>
                  <a:srgbClr val="ED1556"/>
                </a:solidFill>
              </a:rPr>
              <a:t>Forecasts</a:t>
            </a:r>
            <a:r>
              <a:rPr lang="en-US" sz="2400" dirty="0" smtClean="0">
                <a:solidFill>
                  <a:srgbClr val="ED1556"/>
                </a:solidFill>
              </a:rPr>
              <a:t> and</a:t>
            </a:r>
            <a:r>
              <a:rPr lang="en-US" sz="2400" dirty="0">
                <a:solidFill>
                  <a:srgbClr val="ED1556"/>
                </a:solidFill>
              </a:rPr>
              <a:t> expectations</a:t>
            </a:r>
            <a:endParaRPr lang="el-GR" sz="2400" dirty="0">
              <a:solidFill>
                <a:srgbClr val="ED15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15" y="1129003"/>
            <a:ext cx="3097764" cy="3060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595203">
            <a:off x="6433936" y="1502023"/>
            <a:ext cx="18510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Demand for </a:t>
            </a:r>
            <a:r>
              <a:rPr lang="en-US" sz="1400" dirty="0" err="1" smtClean="0"/>
              <a:t>eInfrastructure</a:t>
            </a:r>
            <a:r>
              <a:rPr lang="en-US" sz="1400" dirty="0" smtClean="0"/>
              <a:t> services</a:t>
            </a:r>
            <a:endParaRPr lang="el-GR" sz="1400" dirty="0"/>
          </a:p>
        </p:txBody>
      </p:sp>
      <p:sp>
        <p:nvSpPr>
          <p:cNvPr id="10" name="Rectangle 9"/>
          <p:cNvSpPr/>
          <p:nvPr/>
        </p:nvSpPr>
        <p:spPr>
          <a:xfrm>
            <a:off x="6454238" y="4014707"/>
            <a:ext cx="2493819" cy="1816925"/>
          </a:xfrm>
          <a:prstGeom prst="rect">
            <a:avLst/>
          </a:prstGeom>
          <a:solidFill>
            <a:srgbClr val="2E80A4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Requirements for both </a:t>
            </a:r>
            <a:r>
              <a:rPr lang="en-US" sz="2400" dirty="0" err="1"/>
              <a:t>eInfrastructure</a:t>
            </a:r>
            <a:r>
              <a:rPr lang="en-US" sz="2400" dirty="0"/>
              <a:t> and commercial services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7201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408" y="1356049"/>
            <a:ext cx="8819234" cy="465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 smtClean="0"/>
              <a:t>“How to better connect the new and existing infrastructures across Europe?”</a:t>
            </a:r>
          </a:p>
          <a:p>
            <a:r>
              <a:rPr lang="en-US" sz="2800" dirty="0" smtClean="0"/>
              <a:t>European Data Infrastructure</a:t>
            </a:r>
          </a:p>
          <a:p>
            <a:pPr lvl="1"/>
            <a:r>
              <a:rPr lang="en-US" sz="2400" dirty="0" smtClean="0"/>
              <a:t>Super-computing capacity</a:t>
            </a:r>
          </a:p>
          <a:p>
            <a:pPr lvl="1"/>
            <a:r>
              <a:rPr lang="en-US" sz="2400" dirty="0" smtClean="0"/>
              <a:t>Fast connectivity</a:t>
            </a:r>
          </a:p>
          <a:p>
            <a:pPr lvl="1"/>
            <a:r>
              <a:rPr lang="en-US" sz="2400" dirty="0" smtClean="0"/>
              <a:t>High-capacity cloud solutions</a:t>
            </a:r>
          </a:p>
          <a:p>
            <a:r>
              <a:rPr lang="en-US" sz="2800" dirty="0" smtClean="0"/>
              <a:t>Challenges</a:t>
            </a:r>
          </a:p>
          <a:p>
            <a:pPr lvl="1"/>
            <a:r>
              <a:rPr lang="en-US" sz="2400" dirty="0" smtClean="0"/>
              <a:t>Fragmentation (domains and countries)</a:t>
            </a:r>
          </a:p>
          <a:p>
            <a:pPr lvl="1"/>
            <a:r>
              <a:rPr lang="en-US" sz="2400" dirty="0" smtClean="0"/>
              <a:t>Governance</a:t>
            </a:r>
          </a:p>
          <a:p>
            <a:pPr lvl="1"/>
            <a:r>
              <a:rPr lang="en-US" sz="2400" dirty="0" smtClean="0"/>
              <a:t>Disconnection</a:t>
            </a:r>
          </a:p>
          <a:p>
            <a:pPr lvl="1"/>
            <a:r>
              <a:rPr lang="en-US" sz="2400" dirty="0" smtClean="0"/>
              <a:t>Silos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Digitizing European Industry</a:t>
            </a:r>
            <a:br>
              <a:rPr lang="en-US" dirty="0" smtClean="0"/>
            </a:br>
            <a:r>
              <a:rPr lang="en-US" sz="2400" dirty="0">
                <a:solidFill>
                  <a:srgbClr val="ED1556"/>
                </a:solidFill>
              </a:rPr>
              <a:t>European Cloud Initiative</a:t>
            </a:r>
            <a:endParaRPr lang="el-GR" sz="2400" dirty="0">
              <a:solidFill>
                <a:srgbClr val="ED155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5509" y="2261484"/>
            <a:ext cx="8537133" cy="1711304"/>
            <a:chOff x="350196" y="2429435"/>
            <a:chExt cx="8537133" cy="1711304"/>
          </a:xfrm>
          <a:solidFill>
            <a:schemeClr val="tx2"/>
          </a:solidFill>
        </p:grpSpPr>
        <p:sp>
          <p:nvSpPr>
            <p:cNvPr id="8" name="Left Arrow 7"/>
            <p:cNvSpPr/>
            <p:nvPr/>
          </p:nvSpPr>
          <p:spPr>
            <a:xfrm>
              <a:off x="4766554" y="2446410"/>
              <a:ext cx="4120775" cy="1694329"/>
            </a:xfrm>
            <a:prstGeom prst="leftArrow">
              <a:avLst>
                <a:gd name="adj1" fmla="val 64318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The </a:t>
              </a:r>
              <a:r>
                <a:rPr lang="en-US" b="1" u="sng" dirty="0"/>
                <a:t>high-bandwidth networks</a:t>
              </a:r>
              <a:r>
                <a:rPr lang="en-US" b="1" dirty="0"/>
                <a:t> </a:t>
              </a:r>
              <a:r>
                <a:rPr lang="en-US" sz="1600" dirty="0" smtClean="0"/>
                <a:t>&amp; </a:t>
              </a:r>
              <a:r>
                <a:rPr lang="en-US" b="1" u="sng" dirty="0" smtClean="0"/>
                <a:t>supercomputing </a:t>
              </a:r>
              <a:r>
                <a:rPr lang="en-US" b="1" u="sng" dirty="0"/>
                <a:t>capacity</a:t>
              </a:r>
              <a:r>
                <a:rPr lang="en-US" b="1" dirty="0"/>
                <a:t> </a:t>
              </a:r>
              <a:r>
                <a:rPr lang="en-US" sz="1600" dirty="0" smtClean="0"/>
                <a:t>to access &amp; </a:t>
              </a:r>
              <a:r>
                <a:rPr lang="en-US" sz="1600" dirty="0"/>
                <a:t>process large datasets stored in the Cloud</a:t>
              </a:r>
              <a:endParaRPr lang="el-GR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0196" y="2429435"/>
              <a:ext cx="4416358" cy="1667436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3253" y="4407784"/>
            <a:ext cx="6647234" cy="393700"/>
            <a:chOff x="787940" y="4575735"/>
            <a:chExt cx="6647234" cy="393700"/>
          </a:xfrm>
        </p:grpSpPr>
        <p:sp>
          <p:nvSpPr>
            <p:cNvPr id="5" name="Left Arrow 4"/>
            <p:cNvSpPr/>
            <p:nvPr/>
          </p:nvSpPr>
          <p:spPr>
            <a:xfrm>
              <a:off x="5758774" y="4575735"/>
              <a:ext cx="1676400" cy="393700"/>
            </a:xfrm>
            <a:prstGeom prst="leftArrow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87940" y="4575735"/>
              <a:ext cx="4970834" cy="393700"/>
            </a:xfrm>
            <a:prstGeom prst="rect">
              <a:avLst/>
            </a:prstGeom>
            <a:noFill/>
            <a:ln w="28575">
              <a:solidFill>
                <a:srgbClr val="EB09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3252" y="5177533"/>
            <a:ext cx="3548551" cy="394916"/>
            <a:chOff x="787939" y="5377234"/>
            <a:chExt cx="3548551" cy="394916"/>
          </a:xfrm>
        </p:grpSpPr>
        <p:sp>
          <p:nvSpPr>
            <p:cNvPr id="6" name="Left Arrow 5"/>
            <p:cNvSpPr/>
            <p:nvPr/>
          </p:nvSpPr>
          <p:spPr>
            <a:xfrm>
              <a:off x="2660090" y="5377234"/>
              <a:ext cx="1676400" cy="393700"/>
            </a:xfrm>
            <a:prstGeom prst="leftArrow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87939" y="5378450"/>
              <a:ext cx="1872151" cy="393700"/>
            </a:xfrm>
            <a:prstGeom prst="rect">
              <a:avLst/>
            </a:prstGeom>
            <a:noFill/>
            <a:ln w="28575">
              <a:solidFill>
                <a:srgbClr val="EB09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3253" y="5559546"/>
            <a:ext cx="2386520" cy="409778"/>
            <a:chOff x="787940" y="5762422"/>
            <a:chExt cx="2386520" cy="409778"/>
          </a:xfrm>
        </p:grpSpPr>
        <p:sp>
          <p:nvSpPr>
            <p:cNvPr id="7" name="Left Arrow 6"/>
            <p:cNvSpPr/>
            <p:nvPr/>
          </p:nvSpPr>
          <p:spPr>
            <a:xfrm>
              <a:off x="1498060" y="5762422"/>
              <a:ext cx="1676400" cy="393700"/>
            </a:xfrm>
            <a:prstGeom prst="leftArrow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87940" y="5778500"/>
              <a:ext cx="710120" cy="393700"/>
            </a:xfrm>
            <a:prstGeom prst="rect">
              <a:avLst/>
            </a:prstGeom>
            <a:noFill/>
            <a:ln w="28575">
              <a:solidFill>
                <a:srgbClr val="EB09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57068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vola 9"/>
          <p:cNvSpPr/>
          <p:nvPr/>
        </p:nvSpPr>
        <p:spPr>
          <a:xfrm>
            <a:off x="1356224" y="3970950"/>
            <a:ext cx="1456305" cy="899017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NREN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94" y="3838271"/>
            <a:ext cx="893946" cy="893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6" y="1234056"/>
            <a:ext cx="3677210" cy="263367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69221" y="1224772"/>
            <a:ext cx="3596832" cy="2680093"/>
            <a:chOff x="2069221" y="1224772"/>
            <a:chExt cx="3596832" cy="268009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9221" y="1234056"/>
              <a:ext cx="3596832" cy="26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128059" y="1224772"/>
              <a:ext cx="1240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OpenAIRE</a:t>
              </a:r>
              <a:endParaRPr lang="el-G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shared high-speed connectivity substrate</a:t>
            </a:r>
            <a:endParaRPr lang="el-GR" sz="2800" dirty="0"/>
          </a:p>
        </p:txBody>
      </p:sp>
      <p:sp>
        <p:nvSpPr>
          <p:cNvPr id="7" name="Nuvola 9"/>
          <p:cNvSpPr/>
          <p:nvPr/>
        </p:nvSpPr>
        <p:spPr>
          <a:xfrm>
            <a:off x="6612141" y="3877014"/>
            <a:ext cx="1252608" cy="739523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/>
              <a:t>Regional</a:t>
            </a:r>
            <a:endParaRPr lang="en-GB" sz="1400" dirty="0"/>
          </a:p>
        </p:txBody>
      </p:sp>
      <p:sp>
        <p:nvSpPr>
          <p:cNvPr id="8" name="Nuvola 9"/>
          <p:cNvSpPr/>
          <p:nvPr/>
        </p:nvSpPr>
        <p:spPr>
          <a:xfrm>
            <a:off x="5258663" y="3918040"/>
            <a:ext cx="1448330" cy="1013052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NREN</a:t>
            </a:r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037" y="3898121"/>
            <a:ext cx="905752" cy="9057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66810" y="4653678"/>
            <a:ext cx="2177138" cy="1812444"/>
            <a:chOff x="6966810" y="4653678"/>
            <a:chExt cx="2177138" cy="181244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1286" y="4896556"/>
              <a:ext cx="419888" cy="8479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6572" y="4681881"/>
              <a:ext cx="472766" cy="722233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650" y="5160736"/>
              <a:ext cx="413216" cy="834495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4072" y="4830924"/>
              <a:ext cx="472766" cy="722233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356" y="4653678"/>
              <a:ext cx="395592" cy="724668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9005" y="4823025"/>
              <a:ext cx="419888" cy="84796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7654" y="5192041"/>
              <a:ext cx="472766" cy="72223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650" y="5270563"/>
              <a:ext cx="395592" cy="72466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452" y="5596651"/>
              <a:ext cx="413216" cy="834495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2650" y="5625111"/>
              <a:ext cx="472766" cy="72223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11" y="5222529"/>
              <a:ext cx="419888" cy="84796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7058" y="5741454"/>
              <a:ext cx="395592" cy="724668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855" y="5464326"/>
              <a:ext cx="419888" cy="847968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810" y="5737314"/>
              <a:ext cx="395592" cy="724668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1182" y="5050001"/>
              <a:ext cx="472766" cy="722233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977" y="5470271"/>
              <a:ext cx="413216" cy="834495"/>
            </a:xfrm>
            <a:prstGeom prst="rect">
              <a:avLst/>
            </a:prstGeom>
          </p:spPr>
        </p:pic>
      </p:grpSp>
      <p:grpSp>
        <p:nvGrpSpPr>
          <p:cNvPr id="85" name="Group 84"/>
          <p:cNvGrpSpPr/>
          <p:nvPr/>
        </p:nvGrpSpPr>
        <p:grpSpPr>
          <a:xfrm>
            <a:off x="2181735" y="4869967"/>
            <a:ext cx="4206073" cy="1538045"/>
            <a:chOff x="2181735" y="4758898"/>
            <a:chExt cx="4206074" cy="1657582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1735" y="5399451"/>
              <a:ext cx="785119" cy="58883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745" y="5844660"/>
              <a:ext cx="1126312" cy="571820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6026" y="5306010"/>
              <a:ext cx="1581783" cy="799970"/>
            </a:xfrm>
            <a:prstGeom prst="rect">
              <a:avLst/>
            </a:prstGeom>
          </p:spPr>
        </p:pic>
        <p:cxnSp>
          <p:nvCxnSpPr>
            <p:cNvPr id="72" name="Straight Arrow Connector 71"/>
            <p:cNvCxnSpPr>
              <a:stCxn id="73" idx="0"/>
            </p:cNvCxnSpPr>
            <p:nvPr/>
          </p:nvCxnSpPr>
          <p:spPr>
            <a:xfrm flipH="1" flipV="1">
              <a:off x="2181736" y="4758898"/>
              <a:ext cx="392559" cy="6405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74" idx="0"/>
            </p:cNvCxnSpPr>
            <p:nvPr/>
          </p:nvCxnSpPr>
          <p:spPr>
            <a:xfrm flipH="1" flipV="1">
              <a:off x="3995129" y="5411118"/>
              <a:ext cx="5772" cy="43354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flipV="1">
              <a:off x="5354949" y="4804133"/>
              <a:ext cx="486015" cy="86895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821319" y="1215489"/>
            <a:ext cx="2874688" cy="2670809"/>
            <a:chOff x="3821319" y="1215489"/>
            <a:chExt cx="2874688" cy="26708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1319" y="1215489"/>
              <a:ext cx="2874688" cy="2670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66"/>
            <p:cNvSpPr txBox="1"/>
            <p:nvPr/>
          </p:nvSpPr>
          <p:spPr>
            <a:xfrm>
              <a:off x="3886298" y="1258289"/>
              <a:ext cx="146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3F5D"/>
                  </a:solidFill>
                </a:rPr>
                <a:t>European RIs</a:t>
              </a:r>
              <a:endParaRPr lang="el-GR" dirty="0">
                <a:solidFill>
                  <a:srgbClr val="003F5D"/>
                </a:solidFill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639" y="1234056"/>
            <a:ext cx="2818807" cy="2652242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5658030" y="1224772"/>
            <a:ext cx="301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Cloud Service Provider 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l-G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147" y="4380110"/>
            <a:ext cx="1834130" cy="1990716"/>
            <a:chOff x="70147" y="4380110"/>
            <a:chExt cx="1834130" cy="1990716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74" y="4380110"/>
              <a:ext cx="395592" cy="72466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316" y="4729689"/>
              <a:ext cx="419888" cy="847968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675" y="4798545"/>
              <a:ext cx="419888" cy="847968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8685" y="4984441"/>
              <a:ext cx="395592" cy="724668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347" y="5291861"/>
              <a:ext cx="413216" cy="834495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" y="4513844"/>
              <a:ext cx="413216" cy="834495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826" y="4871186"/>
              <a:ext cx="472766" cy="72223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" y="5079831"/>
              <a:ext cx="472766" cy="72223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143" y="5158353"/>
              <a:ext cx="395592" cy="72466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464" y="5155559"/>
              <a:ext cx="413216" cy="83449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882" y="5620809"/>
              <a:ext cx="472766" cy="722233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298" y="5317094"/>
              <a:ext cx="419888" cy="84796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51" y="5629244"/>
              <a:ext cx="395592" cy="72466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35" y="5536331"/>
              <a:ext cx="413216" cy="834495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274" y="4550823"/>
              <a:ext cx="472766" cy="722233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5596916" y="1147664"/>
            <a:ext cx="3045061" cy="2823285"/>
          </a:xfrm>
          <a:prstGeom prst="roundRect">
            <a:avLst/>
          </a:prstGeom>
          <a:noFill/>
          <a:ln w="57150"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Nuvola 3"/>
          <p:cNvSpPr/>
          <p:nvPr/>
        </p:nvSpPr>
        <p:spPr>
          <a:xfrm>
            <a:off x="2565918" y="3732245"/>
            <a:ext cx="2858422" cy="170887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51" y="4221668"/>
            <a:ext cx="1375247" cy="62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9" grpId="0"/>
      <p:bldP spid="15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786862" y="1344974"/>
            <a:ext cx="3408821" cy="15567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Rounded Rectangular Callout 37"/>
          <p:cNvSpPr/>
          <p:nvPr/>
        </p:nvSpPr>
        <p:spPr>
          <a:xfrm>
            <a:off x="3243591" y="5041108"/>
            <a:ext cx="5730064" cy="1415249"/>
          </a:xfrm>
          <a:prstGeom prst="wedgeRoundRectCallout">
            <a:avLst>
              <a:gd name="adj1" fmla="val -55633"/>
              <a:gd name="adj2" fmla="val -7544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How/when is my </a:t>
            </a:r>
            <a:r>
              <a:rPr lang="en-US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traffic steered to my pool of VMs?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When does charging start?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Who do I turn to in case of performance incidents?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What is the guaranteed uptime of my service</a:t>
            </a:r>
            <a:r>
              <a:rPr lang="en-US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436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How can I dynamically update my services?</a:t>
            </a:r>
            <a:endParaRPr lang="en-US" dirty="0">
              <a:solidFill>
                <a:srgbClr val="00436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Accessing Cloud Service Provider resources</a:t>
            </a:r>
            <a:endParaRPr lang="el-GR" sz="2800" dirty="0"/>
          </a:p>
        </p:txBody>
      </p:sp>
      <p:sp>
        <p:nvSpPr>
          <p:cNvPr id="5" name="Nuvola 3"/>
          <p:cNvSpPr/>
          <p:nvPr/>
        </p:nvSpPr>
        <p:spPr>
          <a:xfrm>
            <a:off x="4849254" y="3179064"/>
            <a:ext cx="2395408" cy="132198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6" name="Nuvola 9"/>
          <p:cNvSpPr/>
          <p:nvPr/>
        </p:nvSpPr>
        <p:spPr>
          <a:xfrm>
            <a:off x="3779839" y="3847370"/>
            <a:ext cx="1360011" cy="818410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NREN</a:t>
            </a:r>
            <a:endParaRPr lang="en-GB" dirty="0"/>
          </a:p>
        </p:txBody>
      </p:sp>
      <p:sp>
        <p:nvSpPr>
          <p:cNvPr id="8" name="Nuvola 9"/>
          <p:cNvSpPr/>
          <p:nvPr/>
        </p:nvSpPr>
        <p:spPr>
          <a:xfrm>
            <a:off x="7085208" y="3602665"/>
            <a:ext cx="1229617" cy="818410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 smtClean="0"/>
              <a:t>NREN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435" y="3489220"/>
            <a:ext cx="1003300" cy="45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12" y="4017103"/>
            <a:ext cx="395592" cy="72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69" y="4023313"/>
            <a:ext cx="413216" cy="8344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02" y="4373027"/>
            <a:ext cx="472766" cy="722233"/>
          </a:xfrm>
          <a:prstGeom prst="rect">
            <a:avLst/>
          </a:prstGeom>
        </p:spPr>
      </p:pic>
      <p:pic>
        <p:nvPicPr>
          <p:cNvPr id="14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15" y="1537442"/>
            <a:ext cx="1224528" cy="8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67" y="1395439"/>
            <a:ext cx="1224528" cy="8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31" y="1372615"/>
            <a:ext cx="1224528" cy="8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Box Sync\Vincenzo Capone\LHCONE Meeting Taipei\networking_icons-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14" y="2409655"/>
            <a:ext cx="492034" cy="49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1 13"/>
          <p:cNvCxnSpPr>
            <a:stCxn id="17" idx="2"/>
          </p:cNvCxnSpPr>
          <p:nvPr/>
        </p:nvCxnSpPr>
        <p:spPr>
          <a:xfrm>
            <a:off x="6138831" y="2901689"/>
            <a:ext cx="1" cy="32696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13"/>
          <p:cNvCxnSpPr>
            <a:stCxn id="16" idx="2"/>
          </p:cNvCxnSpPr>
          <p:nvPr/>
        </p:nvCxnSpPr>
        <p:spPr>
          <a:xfrm flipH="1">
            <a:off x="7700016" y="2193956"/>
            <a:ext cx="149079" cy="140870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13"/>
          <p:cNvCxnSpPr>
            <a:stCxn id="15" idx="2"/>
          </p:cNvCxnSpPr>
          <p:nvPr/>
        </p:nvCxnSpPr>
        <p:spPr>
          <a:xfrm>
            <a:off x="6138831" y="2216780"/>
            <a:ext cx="0" cy="20865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1 13"/>
          <p:cNvCxnSpPr>
            <a:stCxn id="14" idx="2"/>
          </p:cNvCxnSpPr>
          <p:nvPr/>
        </p:nvCxnSpPr>
        <p:spPr>
          <a:xfrm>
            <a:off x="3326779" y="2358783"/>
            <a:ext cx="1813073" cy="101528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32758" y="2269145"/>
            <a:ext cx="159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Cloud Service Provider (CSP)</a:t>
            </a:r>
            <a:endParaRPr lang="el-GR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714893" y="1344974"/>
            <a:ext cx="1597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CSP</a:t>
            </a:r>
            <a:endParaRPr lang="el-GR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700016" y="1421413"/>
            <a:ext cx="1065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CSP</a:t>
            </a:r>
            <a:endParaRPr lang="el-GR" sz="1600" dirty="0"/>
          </a:p>
        </p:txBody>
      </p:sp>
      <p:sp>
        <p:nvSpPr>
          <p:cNvPr id="44" name="Freeform 43"/>
          <p:cNvSpPr/>
          <p:nvPr/>
        </p:nvSpPr>
        <p:spPr>
          <a:xfrm>
            <a:off x="3044868" y="2216780"/>
            <a:ext cx="2631981" cy="2204295"/>
          </a:xfrm>
          <a:custGeom>
            <a:avLst/>
            <a:gdLst>
              <a:gd name="connsiteX0" fmla="*/ 0 w 2850989"/>
              <a:gd name="connsiteY0" fmla="*/ 2584580 h 2584580"/>
              <a:gd name="connsiteX1" fmla="*/ 2845837 w 2850989"/>
              <a:gd name="connsiteY1" fmla="*/ 1716833 h 2584580"/>
              <a:gd name="connsiteX2" fmla="*/ 559837 w 2850989"/>
              <a:gd name="connsiteY2" fmla="*/ 0 h 258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0989" h="2584580">
                <a:moveTo>
                  <a:pt x="0" y="2584580"/>
                </a:moveTo>
                <a:cubicBezTo>
                  <a:pt x="1376265" y="2366088"/>
                  <a:pt x="2752531" y="2147596"/>
                  <a:pt x="2845837" y="1716833"/>
                </a:cubicBezTo>
                <a:cubicBezTo>
                  <a:pt x="2939143" y="1286070"/>
                  <a:pt x="1749490" y="643035"/>
                  <a:pt x="559837" y="0"/>
                </a:cubicBezTo>
              </a:path>
            </a:pathLst>
          </a:custGeom>
          <a:noFill/>
          <a:ln w="38100">
            <a:solidFill>
              <a:srgbClr val="ED15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870" y="3949486"/>
            <a:ext cx="763031" cy="763031"/>
          </a:xfrm>
          <a:prstGeom prst="rect">
            <a:avLst/>
          </a:prstGeom>
        </p:spPr>
      </p:pic>
      <p:pic>
        <p:nvPicPr>
          <p:cNvPr id="3074" name="Picture 2" descr="Αποτέλεσμα εικόνας για web page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7" y="1407762"/>
            <a:ext cx="1332907" cy="13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Left Arrow 48"/>
          <p:cNvSpPr/>
          <p:nvPr/>
        </p:nvSpPr>
        <p:spPr>
          <a:xfrm rot="4102505">
            <a:off x="1306182" y="3299545"/>
            <a:ext cx="1472900" cy="149039"/>
          </a:xfrm>
          <a:prstGeom prst="lef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Left Arrow 50"/>
          <p:cNvSpPr/>
          <p:nvPr/>
        </p:nvSpPr>
        <p:spPr>
          <a:xfrm rot="10800000">
            <a:off x="2191525" y="1873589"/>
            <a:ext cx="853345" cy="149042"/>
          </a:xfrm>
          <a:prstGeom prst="lef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52" name="Group 51"/>
          <p:cNvGrpSpPr/>
          <p:nvPr/>
        </p:nvGrpSpPr>
        <p:grpSpPr>
          <a:xfrm>
            <a:off x="3145945" y="1668536"/>
            <a:ext cx="361668" cy="444082"/>
            <a:chOff x="381670" y="3717820"/>
            <a:chExt cx="361668" cy="444082"/>
          </a:xfrm>
        </p:grpSpPr>
        <p:sp>
          <p:nvSpPr>
            <p:cNvPr id="50" name="Rectangle 49"/>
            <p:cNvSpPr/>
            <p:nvPr/>
          </p:nvSpPr>
          <p:spPr>
            <a:xfrm>
              <a:off x="381670" y="3717820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311" y="3807884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02494" y="3898425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68261" y="1524395"/>
            <a:ext cx="361668" cy="444082"/>
            <a:chOff x="381670" y="3717820"/>
            <a:chExt cx="361668" cy="444082"/>
          </a:xfrm>
        </p:grpSpPr>
        <p:sp>
          <p:nvSpPr>
            <p:cNvPr id="57" name="Rectangle 56"/>
            <p:cNvSpPr/>
            <p:nvPr/>
          </p:nvSpPr>
          <p:spPr>
            <a:xfrm>
              <a:off x="381670" y="3717820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80311" y="3807884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02494" y="3898425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60" name="Cloud Callout 59"/>
          <p:cNvSpPr/>
          <p:nvPr/>
        </p:nvSpPr>
        <p:spPr>
          <a:xfrm>
            <a:off x="0" y="4501050"/>
            <a:ext cx="2032758" cy="1551888"/>
          </a:xfrm>
          <a:prstGeom prst="cloudCallout">
            <a:avLst>
              <a:gd name="adj1" fmla="val 60663"/>
              <a:gd name="adj2" fmla="val -7061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7822" y="4801639"/>
            <a:ext cx="1817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SERVICE = 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VMs + network </a:t>
            </a:r>
            <a:r>
              <a:rPr lang="en-US" b="1" dirty="0" smtClean="0">
                <a:solidFill>
                  <a:schemeClr val="tx2"/>
                </a:solidFill>
              </a:rPr>
              <a:t>access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3076" name="Freeform 3075"/>
          <p:cNvSpPr/>
          <p:nvPr/>
        </p:nvSpPr>
        <p:spPr>
          <a:xfrm>
            <a:off x="3077898" y="1922105"/>
            <a:ext cx="5095718" cy="2668555"/>
          </a:xfrm>
          <a:custGeom>
            <a:avLst/>
            <a:gdLst>
              <a:gd name="connsiteX0" fmla="*/ 0 w 5237007"/>
              <a:gd name="connsiteY0" fmla="*/ 2593910 h 2593910"/>
              <a:gd name="connsiteX1" fmla="*/ 4777274 w 5237007"/>
              <a:gd name="connsiteY1" fmla="*/ 1800808 h 2593910"/>
              <a:gd name="connsiteX2" fmla="*/ 5047861 w 5237007"/>
              <a:gd name="connsiteY2" fmla="*/ 0 h 2593910"/>
              <a:gd name="connsiteX3" fmla="*/ 5047861 w 5237007"/>
              <a:gd name="connsiteY3" fmla="*/ 0 h 259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7007" h="2593910">
                <a:moveTo>
                  <a:pt x="0" y="2593910"/>
                </a:moveTo>
                <a:cubicBezTo>
                  <a:pt x="1967982" y="2413518"/>
                  <a:pt x="3935964" y="2233126"/>
                  <a:pt x="4777274" y="1800808"/>
                </a:cubicBezTo>
                <a:cubicBezTo>
                  <a:pt x="5618584" y="1368490"/>
                  <a:pt x="5047861" y="0"/>
                  <a:pt x="5047861" y="0"/>
                </a:cubicBezTo>
                <a:lnTo>
                  <a:pt x="5047861" y="0"/>
                </a:lnTo>
              </a:path>
            </a:pathLst>
          </a:custGeom>
          <a:noFill/>
          <a:ln w="38100">
            <a:solidFill>
              <a:srgbClr val="ED15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110344" y="1537442"/>
            <a:ext cx="922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CSP Portal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val="9721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9" grpId="0" animBg="1"/>
      <p:bldP spid="51" grpId="0" animBg="1"/>
      <p:bldP spid="60" grpId="0" animBg="1"/>
      <p:bldP spid="62" grpId="0"/>
      <p:bldP spid="3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ounded Rectangular Callout 2055"/>
          <p:cNvSpPr/>
          <p:nvPr/>
        </p:nvSpPr>
        <p:spPr>
          <a:xfrm>
            <a:off x="7107453" y="1903445"/>
            <a:ext cx="1757413" cy="2389422"/>
          </a:xfrm>
          <a:prstGeom prst="wedgeRoundRectCallout">
            <a:avLst>
              <a:gd name="adj1" fmla="val 4074"/>
              <a:gd name="adj2" fmla="val 732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637" y="74646"/>
            <a:ext cx="7635000" cy="132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NREN service stack for CSP services’ delivery</a:t>
            </a:r>
            <a:endParaRPr lang="el-G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7" y="1397651"/>
            <a:ext cx="6331275" cy="49024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388637" y="5085182"/>
            <a:ext cx="2071396" cy="858417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>
            <a:off x="2388637" y="2864498"/>
            <a:ext cx="2071396" cy="452534"/>
          </a:xfrm>
          <a:prstGeom prst="ellipse">
            <a:avLst/>
          </a:prstGeom>
          <a:noFill/>
          <a:ln w="5715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2388637" y="4043266"/>
            <a:ext cx="2071396" cy="1041917"/>
          </a:xfrm>
          <a:prstGeom prst="ellipse">
            <a:avLst/>
          </a:prstGeom>
          <a:noFill/>
          <a:ln w="57150">
            <a:solidFill>
              <a:srgbClr val="F79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369973" y="2136710"/>
            <a:ext cx="2071396" cy="497631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7107454" y="1916637"/>
            <a:ext cx="17574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Infrastructure/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network connectivity provider(s)</a:t>
            </a:r>
            <a:endParaRPr lang="el-G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07454" y="3510000"/>
            <a:ext cx="175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Cloud VM provider</a:t>
            </a:r>
            <a:endParaRPr lang="el-GR" dirty="0">
              <a:solidFill>
                <a:schemeClr val="accent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4211" y="1397651"/>
            <a:ext cx="2013751" cy="4549059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3" name="Straight Arrow Connector 12"/>
          <p:cNvCxnSpPr>
            <a:endCxn id="10" idx="6"/>
          </p:cNvCxnSpPr>
          <p:nvPr/>
        </p:nvCxnSpPr>
        <p:spPr>
          <a:xfrm flipH="1">
            <a:off x="4441369" y="2385525"/>
            <a:ext cx="2666085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460034" y="2634341"/>
            <a:ext cx="2647420" cy="277505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1"/>
          </p:cNvCxnSpPr>
          <p:nvPr/>
        </p:nvCxnSpPr>
        <p:spPr>
          <a:xfrm flipH="1" flipV="1">
            <a:off x="4460036" y="3090769"/>
            <a:ext cx="2647418" cy="77317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460036" y="4021869"/>
            <a:ext cx="2647418" cy="542355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86687" y="1397652"/>
            <a:ext cx="2013751" cy="454594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49" name="TextBox 2048"/>
          <p:cNvSpPr txBox="1"/>
          <p:nvPr/>
        </p:nvSpPr>
        <p:spPr>
          <a:xfrm>
            <a:off x="6723246" y="4798093"/>
            <a:ext cx="2242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Composite service offering requires business-to-business and operational interoperation</a:t>
            </a:r>
            <a:endParaRPr lang="el-GR" b="1" dirty="0">
              <a:solidFill>
                <a:schemeClr val="tx2"/>
              </a:solidFill>
            </a:endParaRPr>
          </a:p>
        </p:txBody>
      </p:sp>
      <p:sp>
        <p:nvSpPr>
          <p:cNvPr id="2057" name="Left-Right Arrow 2056"/>
          <p:cNvSpPr/>
          <p:nvPr/>
        </p:nvSpPr>
        <p:spPr>
          <a:xfrm rot="16200000">
            <a:off x="7795116" y="3213517"/>
            <a:ext cx="382088" cy="276926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520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6" grpId="0" animBg="1"/>
      <p:bldP spid="8" grpId="0" animBg="1"/>
      <p:bldP spid="9" grpId="0" animBg="1"/>
      <p:bldP spid="10" grpId="0" animBg="1"/>
      <p:bldP spid="7" grpId="0"/>
      <p:bldP spid="12" grpId="0"/>
      <p:bldP spid="29" grpId="0" animBg="1"/>
      <p:bldP spid="27" grpId="0" animBg="1"/>
      <p:bldP spid="2049" grpId="0"/>
      <p:bldP spid="20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access to CSP resources</a:t>
            </a:r>
            <a:br>
              <a:rPr lang="en-US" dirty="0" smtClean="0"/>
            </a:br>
            <a:r>
              <a:rPr lang="en-US" sz="2400" dirty="0" smtClean="0">
                <a:solidFill>
                  <a:srgbClr val="ED1556"/>
                </a:solidFill>
              </a:rPr>
              <a:t>Solution at the data plane (*)</a:t>
            </a:r>
            <a:endParaRPr lang="el-GR" dirty="0">
              <a:solidFill>
                <a:srgbClr val="ED1556"/>
              </a:solidFill>
            </a:endParaRPr>
          </a:p>
        </p:txBody>
      </p:sp>
      <p:sp>
        <p:nvSpPr>
          <p:cNvPr id="5" name="Nuvola 3"/>
          <p:cNvSpPr/>
          <p:nvPr/>
        </p:nvSpPr>
        <p:spPr>
          <a:xfrm>
            <a:off x="3276615" y="1586277"/>
            <a:ext cx="2496670" cy="1519439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Nuvola 4"/>
          <p:cNvSpPr/>
          <p:nvPr/>
        </p:nvSpPr>
        <p:spPr>
          <a:xfrm>
            <a:off x="3426375" y="2413779"/>
            <a:ext cx="2314276" cy="1430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GEANT CLOUD VRF</a:t>
            </a:r>
            <a:endParaRPr lang="en-GB" dirty="0"/>
          </a:p>
        </p:txBody>
      </p:sp>
      <p:sp>
        <p:nvSpPr>
          <p:cNvPr id="7" name="Nuvola 5"/>
          <p:cNvSpPr/>
          <p:nvPr/>
        </p:nvSpPr>
        <p:spPr>
          <a:xfrm>
            <a:off x="6525089" y="1972643"/>
            <a:ext cx="1318887" cy="861110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NREN</a:t>
            </a:r>
            <a:endParaRPr lang="en-GB" dirty="0"/>
          </a:p>
        </p:txBody>
      </p:sp>
      <p:pic>
        <p:nvPicPr>
          <p:cNvPr id="8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30" y="3712095"/>
            <a:ext cx="1278282" cy="8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6" y="4634063"/>
            <a:ext cx="1171250" cy="78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83" y="4795388"/>
            <a:ext cx="1224528" cy="82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uvola 9"/>
          <p:cNvSpPr/>
          <p:nvPr/>
        </p:nvSpPr>
        <p:spPr>
          <a:xfrm>
            <a:off x="1385768" y="3474917"/>
            <a:ext cx="1348572" cy="949414"/>
          </a:xfrm>
          <a:prstGeom prst="clou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PEERING REN</a:t>
            </a:r>
          </a:p>
        </p:txBody>
      </p:sp>
      <p:cxnSp>
        <p:nvCxnSpPr>
          <p:cNvPr id="12" name="Connettore 1 13"/>
          <p:cNvCxnSpPr/>
          <p:nvPr/>
        </p:nvCxnSpPr>
        <p:spPr>
          <a:xfrm flipH="1" flipV="1">
            <a:off x="5732588" y="2015612"/>
            <a:ext cx="931768" cy="14293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7"/>
          <p:cNvCxnSpPr/>
          <p:nvPr/>
        </p:nvCxnSpPr>
        <p:spPr>
          <a:xfrm flipH="1">
            <a:off x="5678512" y="2413779"/>
            <a:ext cx="870085" cy="32484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21"/>
          <p:cNvCxnSpPr>
            <a:stCxn id="8" idx="0"/>
          </p:cNvCxnSpPr>
          <p:nvPr/>
        </p:nvCxnSpPr>
        <p:spPr>
          <a:xfrm flipH="1" flipV="1">
            <a:off x="7343110" y="2725294"/>
            <a:ext cx="40861" cy="98680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igura a mano libera 23"/>
          <p:cNvSpPr/>
          <p:nvPr/>
        </p:nvSpPr>
        <p:spPr>
          <a:xfrm>
            <a:off x="5735273" y="2537493"/>
            <a:ext cx="1607838" cy="1160544"/>
          </a:xfrm>
          <a:custGeom>
            <a:avLst/>
            <a:gdLst>
              <a:gd name="connsiteX0" fmla="*/ 3063711 w 3063711"/>
              <a:gd name="connsiteY0" fmla="*/ 1353197 h 1353197"/>
              <a:gd name="connsiteX1" fmla="*/ 2375554 w 3063711"/>
              <a:gd name="connsiteY1" fmla="*/ 14590 h 1353197"/>
              <a:gd name="connsiteX2" fmla="*/ 0 w 3063711"/>
              <a:gd name="connsiteY2" fmla="*/ 759308 h 135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63711" h="1353197">
                <a:moveTo>
                  <a:pt x="3063711" y="1353197"/>
                </a:moveTo>
                <a:cubicBezTo>
                  <a:pt x="2974941" y="733384"/>
                  <a:pt x="2886172" y="113571"/>
                  <a:pt x="2375554" y="14590"/>
                </a:cubicBezTo>
                <a:cubicBezTo>
                  <a:pt x="1864936" y="-84391"/>
                  <a:pt x="932468" y="337458"/>
                  <a:pt x="0" y="75930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ttore 1 27"/>
          <p:cNvCxnSpPr/>
          <p:nvPr/>
        </p:nvCxnSpPr>
        <p:spPr>
          <a:xfrm flipH="1" flipV="1">
            <a:off x="5148762" y="3672693"/>
            <a:ext cx="814026" cy="99092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32"/>
          <p:cNvCxnSpPr/>
          <p:nvPr/>
        </p:nvCxnSpPr>
        <p:spPr>
          <a:xfrm flipV="1">
            <a:off x="2694949" y="3560643"/>
            <a:ext cx="890810" cy="1685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D:\Box Sync\Vincenzo Capone\LHCONE Meeting Taipei\networking_icons-0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28" y="4870743"/>
            <a:ext cx="696349" cy="69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ttore 1 34"/>
          <p:cNvCxnSpPr>
            <a:stCxn id="10" idx="3"/>
            <a:endCxn id="18" idx="1"/>
          </p:cNvCxnSpPr>
          <p:nvPr/>
        </p:nvCxnSpPr>
        <p:spPr>
          <a:xfrm>
            <a:off x="2843211" y="5206059"/>
            <a:ext cx="311617" cy="128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37"/>
          <p:cNvCxnSpPr>
            <a:stCxn id="18" idx="3"/>
          </p:cNvCxnSpPr>
          <p:nvPr/>
        </p:nvCxnSpPr>
        <p:spPr>
          <a:xfrm flipV="1">
            <a:off x="3851177" y="3798465"/>
            <a:ext cx="550013" cy="142045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38"/>
          <p:cNvSpPr/>
          <p:nvPr/>
        </p:nvSpPr>
        <p:spPr>
          <a:xfrm>
            <a:off x="3110037" y="4505298"/>
            <a:ext cx="69452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IX</a:t>
            </a:r>
            <a:endParaRPr lang="it-IT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cxnSp>
        <p:nvCxnSpPr>
          <p:cNvPr id="22" name="Connettore 2 48"/>
          <p:cNvCxnSpPr/>
          <p:nvPr/>
        </p:nvCxnSpPr>
        <p:spPr>
          <a:xfrm flipV="1">
            <a:off x="4191065" y="4071944"/>
            <a:ext cx="236639" cy="5582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55"/>
          <p:cNvCxnSpPr/>
          <p:nvPr/>
        </p:nvCxnSpPr>
        <p:spPr>
          <a:xfrm flipH="1">
            <a:off x="5895632" y="2861491"/>
            <a:ext cx="452436" cy="2856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58"/>
          <p:cNvCxnSpPr/>
          <p:nvPr/>
        </p:nvCxnSpPr>
        <p:spPr>
          <a:xfrm flipH="1" flipV="1">
            <a:off x="5455269" y="3850465"/>
            <a:ext cx="318016" cy="3891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62"/>
          <p:cNvCxnSpPr/>
          <p:nvPr/>
        </p:nvCxnSpPr>
        <p:spPr>
          <a:xfrm flipH="1">
            <a:off x="2892505" y="3629628"/>
            <a:ext cx="615515" cy="13317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65"/>
          <p:cNvCxnSpPr/>
          <p:nvPr/>
        </p:nvCxnSpPr>
        <p:spPr>
          <a:xfrm flipV="1">
            <a:off x="5895631" y="2522029"/>
            <a:ext cx="518295" cy="2032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uvola 71"/>
          <p:cNvSpPr/>
          <p:nvPr/>
        </p:nvSpPr>
        <p:spPr>
          <a:xfrm>
            <a:off x="1238724" y="2234890"/>
            <a:ext cx="1387458" cy="908829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NREN</a:t>
            </a:r>
            <a:endParaRPr lang="en-GB" dirty="0"/>
          </a:p>
        </p:txBody>
      </p:sp>
      <p:cxnSp>
        <p:nvCxnSpPr>
          <p:cNvPr id="28" name="Connettore 1 78"/>
          <p:cNvCxnSpPr>
            <a:endCxn id="5" idx="2"/>
          </p:cNvCxnSpPr>
          <p:nvPr/>
        </p:nvCxnSpPr>
        <p:spPr>
          <a:xfrm>
            <a:off x="2450218" y="2345997"/>
            <a:ext cx="834141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79"/>
          <p:cNvCxnSpPr/>
          <p:nvPr/>
        </p:nvCxnSpPr>
        <p:spPr>
          <a:xfrm>
            <a:off x="2457215" y="2878771"/>
            <a:ext cx="1021210" cy="32786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87"/>
          <p:cNvCxnSpPr/>
          <p:nvPr/>
        </p:nvCxnSpPr>
        <p:spPr>
          <a:xfrm flipH="1" flipV="1">
            <a:off x="2602932" y="3020437"/>
            <a:ext cx="626212" cy="2168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90"/>
          <p:cNvCxnSpPr/>
          <p:nvPr/>
        </p:nvCxnSpPr>
        <p:spPr>
          <a:xfrm>
            <a:off x="2719323" y="2861491"/>
            <a:ext cx="594552" cy="20028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92"/>
          <p:cNvCxnSpPr/>
          <p:nvPr/>
        </p:nvCxnSpPr>
        <p:spPr>
          <a:xfrm flipV="1">
            <a:off x="2875068" y="3515445"/>
            <a:ext cx="584075" cy="12944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94"/>
          <p:cNvCxnSpPr/>
          <p:nvPr/>
        </p:nvCxnSpPr>
        <p:spPr>
          <a:xfrm flipH="1">
            <a:off x="3990975" y="4064020"/>
            <a:ext cx="181415" cy="45188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97"/>
          <p:cNvCxnSpPr/>
          <p:nvPr/>
        </p:nvCxnSpPr>
        <p:spPr>
          <a:xfrm flipV="1">
            <a:off x="5851905" y="2725295"/>
            <a:ext cx="425391" cy="272392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99"/>
          <p:cNvCxnSpPr/>
          <p:nvPr/>
        </p:nvCxnSpPr>
        <p:spPr>
          <a:xfrm flipH="1">
            <a:off x="5822606" y="2406554"/>
            <a:ext cx="502894" cy="20396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102"/>
          <p:cNvCxnSpPr/>
          <p:nvPr/>
        </p:nvCxnSpPr>
        <p:spPr>
          <a:xfrm>
            <a:off x="5263988" y="3993906"/>
            <a:ext cx="352576" cy="410343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105"/>
          <p:cNvCxnSpPr>
            <a:stCxn id="18" idx="1"/>
            <a:endCxn id="18" idx="3"/>
          </p:cNvCxnSpPr>
          <p:nvPr/>
        </p:nvCxnSpPr>
        <p:spPr>
          <a:xfrm>
            <a:off x="3154828" y="5218918"/>
            <a:ext cx="696349" cy="0"/>
          </a:xfrm>
          <a:prstGeom prst="line">
            <a:avLst/>
          </a:prstGeom>
          <a:ln w="317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90"/>
          <p:cNvCxnSpPr/>
          <p:nvPr/>
        </p:nvCxnSpPr>
        <p:spPr>
          <a:xfrm>
            <a:off x="2626182" y="2258899"/>
            <a:ext cx="579713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90"/>
          <p:cNvCxnSpPr/>
          <p:nvPr/>
        </p:nvCxnSpPr>
        <p:spPr>
          <a:xfrm>
            <a:off x="5851905" y="2092555"/>
            <a:ext cx="510130" cy="8278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94"/>
          <p:cNvCxnSpPr/>
          <p:nvPr/>
        </p:nvCxnSpPr>
        <p:spPr>
          <a:xfrm flipH="1">
            <a:off x="2626182" y="2434963"/>
            <a:ext cx="588124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94"/>
          <p:cNvCxnSpPr/>
          <p:nvPr/>
        </p:nvCxnSpPr>
        <p:spPr>
          <a:xfrm flipH="1" flipV="1">
            <a:off x="5851905" y="1972644"/>
            <a:ext cx="510130" cy="69548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/>
          <p:cNvGrpSpPr/>
          <p:nvPr/>
        </p:nvGrpSpPr>
        <p:grpSpPr>
          <a:xfrm>
            <a:off x="7096239" y="4938849"/>
            <a:ext cx="1554620" cy="960318"/>
            <a:chOff x="8726381" y="4643301"/>
            <a:chExt cx="2293553" cy="1291832"/>
          </a:xfrm>
        </p:grpSpPr>
        <p:sp>
          <p:nvSpPr>
            <p:cNvPr id="42" name="Rounded Rectangle 41"/>
            <p:cNvSpPr/>
            <p:nvPr/>
          </p:nvSpPr>
          <p:spPr>
            <a:xfrm>
              <a:off x="8726381" y="5012633"/>
              <a:ext cx="2293553" cy="9225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  <p:cxnSp>
          <p:nvCxnSpPr>
            <p:cNvPr id="43" name="Connettore 2 58"/>
            <p:cNvCxnSpPr/>
            <p:nvPr/>
          </p:nvCxnSpPr>
          <p:spPr>
            <a:xfrm flipV="1">
              <a:off x="8857043" y="5719834"/>
              <a:ext cx="608271" cy="618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58"/>
            <p:cNvCxnSpPr/>
            <p:nvPr/>
          </p:nvCxnSpPr>
          <p:spPr>
            <a:xfrm flipV="1">
              <a:off x="8849531" y="5457240"/>
              <a:ext cx="608271" cy="6185"/>
            </a:xfrm>
            <a:prstGeom prst="straightConnector1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2 58"/>
            <p:cNvCxnSpPr/>
            <p:nvPr/>
          </p:nvCxnSpPr>
          <p:spPr>
            <a:xfrm flipV="1">
              <a:off x="8831665" y="5194646"/>
              <a:ext cx="608271" cy="6185"/>
            </a:xfrm>
            <a:prstGeom prst="straightConnector1">
              <a:avLst/>
            </a:prstGeom>
            <a:ln w="25400">
              <a:solidFill>
                <a:schemeClr val="bg2">
                  <a:lumMod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800042" y="4643301"/>
              <a:ext cx="1878230" cy="331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/>
                <a:t>BGP announcements</a:t>
              </a:r>
              <a:endParaRPr lang="en-GB" sz="1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439936" y="5009270"/>
              <a:ext cx="1414331" cy="2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No tag</a:t>
              </a:r>
              <a:endParaRPr lang="en-GB" sz="8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9435156" y="5295842"/>
              <a:ext cx="1414331" cy="2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NREN tag</a:t>
              </a:r>
              <a:endParaRPr lang="en-GB" sz="8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435156" y="5577935"/>
              <a:ext cx="1584778" cy="2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Cloud Provider tag</a:t>
              </a:r>
              <a:endParaRPr lang="en-GB" sz="8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493106" y="5365719"/>
            <a:ext cx="103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CSP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22481" y="4450467"/>
            <a:ext cx="103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CSP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695651" y="5541694"/>
            <a:ext cx="10386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CSP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84" y="1919080"/>
            <a:ext cx="1003300" cy="457200"/>
          </a:xfrm>
          <a:prstGeom prst="rect">
            <a:avLst/>
          </a:prstGeom>
        </p:spPr>
      </p:pic>
      <p:pic>
        <p:nvPicPr>
          <p:cNvPr id="195" name="Picture 1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2" y="3020262"/>
            <a:ext cx="395592" cy="654325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9" y="3037134"/>
            <a:ext cx="413216" cy="753491"/>
          </a:xfrm>
          <a:prstGeom prst="rect">
            <a:avLst/>
          </a:prstGeom>
        </p:spPr>
      </p:pic>
      <p:pic>
        <p:nvPicPr>
          <p:cNvPr id="197" name="Picture 19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02" y="3375951"/>
            <a:ext cx="472766" cy="652126"/>
          </a:xfrm>
          <a:prstGeom prst="rect">
            <a:avLst/>
          </a:prstGeom>
        </p:spPr>
      </p:pic>
      <p:pic>
        <p:nvPicPr>
          <p:cNvPr id="198" name="Picture 19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1" y="2182522"/>
            <a:ext cx="905752" cy="905752"/>
          </a:xfrm>
          <a:prstGeom prst="rect">
            <a:avLst/>
          </a:prstGeom>
        </p:spPr>
      </p:pic>
      <p:pic>
        <p:nvPicPr>
          <p:cNvPr id="219" name="Picture 2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79" y="1700707"/>
            <a:ext cx="893946" cy="893946"/>
          </a:xfrm>
          <a:prstGeom prst="rect">
            <a:avLst/>
          </a:prstGeom>
        </p:spPr>
      </p:pic>
      <p:pic>
        <p:nvPicPr>
          <p:cNvPr id="220" name="Picture 2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66" y="2527983"/>
            <a:ext cx="419888" cy="847968"/>
          </a:xfrm>
          <a:prstGeom prst="rect">
            <a:avLst/>
          </a:prstGeom>
        </p:spPr>
      </p:pic>
      <p:pic>
        <p:nvPicPr>
          <p:cNvPr id="221" name="Picture 2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930" y="2792163"/>
            <a:ext cx="413216" cy="834495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07" y="2784854"/>
            <a:ext cx="395592" cy="724668"/>
          </a:xfrm>
          <a:prstGeom prst="rect">
            <a:avLst/>
          </a:prstGeom>
        </p:spPr>
      </p:pic>
      <p:sp>
        <p:nvSpPr>
          <p:cNvPr id="223" name="Left-Right Arrow 222"/>
          <p:cNvSpPr/>
          <p:nvPr/>
        </p:nvSpPr>
        <p:spPr>
          <a:xfrm>
            <a:off x="931462" y="2690649"/>
            <a:ext cx="311971" cy="156765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4" name="Left-Right Arrow 223"/>
          <p:cNvSpPr/>
          <p:nvPr/>
        </p:nvSpPr>
        <p:spPr>
          <a:xfrm>
            <a:off x="7880008" y="2234890"/>
            <a:ext cx="311971" cy="156765"/>
          </a:xfrm>
          <a:prstGeom prst="leftRightArrow">
            <a:avLst/>
          </a:prstGeom>
          <a:solidFill>
            <a:srgbClr val="ED1556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7" name="Group 236"/>
          <p:cNvGrpSpPr/>
          <p:nvPr/>
        </p:nvGrpSpPr>
        <p:grpSpPr>
          <a:xfrm>
            <a:off x="2054187" y="3851555"/>
            <a:ext cx="5510618" cy="1532879"/>
            <a:chOff x="2054187" y="3851555"/>
            <a:chExt cx="5510618" cy="1532879"/>
          </a:xfrm>
        </p:grpSpPr>
        <p:grpSp>
          <p:nvGrpSpPr>
            <p:cNvPr id="225" name="Group 224"/>
            <p:cNvGrpSpPr/>
            <p:nvPr/>
          </p:nvGrpSpPr>
          <p:grpSpPr>
            <a:xfrm>
              <a:off x="2054187" y="4940352"/>
              <a:ext cx="361668" cy="444082"/>
              <a:chOff x="381670" y="3717820"/>
              <a:chExt cx="361668" cy="444082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381670" y="3717820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480311" y="3807884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602494" y="3898425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229" name="Group 228"/>
            <p:cNvGrpSpPr/>
            <p:nvPr/>
          </p:nvGrpSpPr>
          <p:grpSpPr>
            <a:xfrm>
              <a:off x="5883766" y="4758244"/>
              <a:ext cx="361668" cy="444082"/>
              <a:chOff x="381670" y="3717820"/>
              <a:chExt cx="361668" cy="444082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381670" y="3717820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480311" y="3807884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602494" y="3898425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7203137" y="3851555"/>
              <a:ext cx="361668" cy="444082"/>
              <a:chOff x="381670" y="3717820"/>
              <a:chExt cx="361668" cy="444082"/>
            </a:xfrm>
          </p:grpSpPr>
          <p:sp>
            <p:nvSpPr>
              <p:cNvPr id="234" name="Rectangle 233"/>
              <p:cNvSpPr/>
              <p:nvPr/>
            </p:nvSpPr>
            <p:spPr>
              <a:xfrm>
                <a:off x="381670" y="3717820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480311" y="3807884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602494" y="3898425"/>
                <a:ext cx="140844" cy="263477"/>
              </a:xfrm>
              <a:prstGeom prst="rect">
                <a:avLst/>
              </a:prstGeom>
              <a:solidFill>
                <a:srgbClr val="ED1556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  <p:sp>
        <p:nvSpPr>
          <p:cNvPr id="238" name="TextBox 237"/>
          <p:cNvSpPr txBox="1"/>
          <p:nvPr/>
        </p:nvSpPr>
        <p:spPr>
          <a:xfrm>
            <a:off x="2218634" y="3051713"/>
            <a:ext cx="512447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</a:rPr>
              <a:t>BGP-based routing overlay</a:t>
            </a:r>
            <a:endParaRPr lang="el-GR" sz="3200" b="1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8955" y="6056110"/>
            <a:ext cx="30256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/>
              <a:t>(*) figure by E. Capone, GEANT Ltd.</a:t>
            </a:r>
            <a:endParaRPr lang="el-GR" sz="1400" i="1" dirty="0"/>
          </a:p>
        </p:txBody>
      </p:sp>
    </p:spTree>
    <p:extLst>
      <p:ext uri="{BB962C8B-B14F-4D97-AF65-F5344CB8AC3E}">
        <p14:creationId xmlns:p14="http://schemas.microsoft.com/office/powerpoint/2010/main" val="742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animBg="1"/>
      <p:bldP spid="224" grpId="0" animBg="1"/>
      <p:bldP spid="2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78023" y="6599868"/>
            <a:ext cx="555766" cy="274873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r>
              <a:rPr lang="en-GB" smtClean="0"/>
              <a:t>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2108" y="74646"/>
            <a:ext cx="7209065" cy="1325563"/>
          </a:xfrm>
        </p:spPr>
        <p:txBody>
          <a:bodyPr/>
          <a:lstStyle/>
          <a:p>
            <a:r>
              <a:rPr lang="en-US" dirty="0" smtClean="0"/>
              <a:t>L2 private access to CSP resources</a:t>
            </a:r>
            <a:br>
              <a:rPr lang="en-US" dirty="0" smtClean="0"/>
            </a:br>
            <a:r>
              <a:rPr lang="en-US" sz="2400" dirty="0">
                <a:solidFill>
                  <a:srgbClr val="ED1556"/>
                </a:solidFill>
              </a:rPr>
              <a:t>Solution at the data plane</a:t>
            </a:r>
            <a:endParaRPr lang="el-GR" sz="2400" dirty="0">
              <a:solidFill>
                <a:srgbClr val="ED1556"/>
              </a:solidFill>
            </a:endParaRPr>
          </a:p>
        </p:txBody>
      </p:sp>
      <p:sp>
        <p:nvSpPr>
          <p:cNvPr id="7" name="Nuvola 3"/>
          <p:cNvSpPr/>
          <p:nvPr/>
        </p:nvSpPr>
        <p:spPr>
          <a:xfrm>
            <a:off x="2993686" y="2759396"/>
            <a:ext cx="2686830" cy="2295213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8" name="Nuvola 9"/>
          <p:cNvSpPr/>
          <p:nvPr/>
        </p:nvSpPr>
        <p:spPr>
          <a:xfrm>
            <a:off x="1318009" y="3362728"/>
            <a:ext cx="1821837" cy="1629991"/>
          </a:xfrm>
          <a:prstGeom prst="cloud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pic>
        <p:nvPicPr>
          <p:cNvPr id="10" name="Picture 2" descr="D:\Box Sync\Vincenzo Capone\LHCONE Meeting Taipei\cloud-ico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82" y="3488647"/>
            <a:ext cx="2237562" cy="17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Box Sync\Vincenzo Capone\LHCONE Meeting Taipei\networking_icons-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07" y="3607170"/>
            <a:ext cx="1429369" cy="142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6" y="3741439"/>
            <a:ext cx="986093" cy="986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945" y="3210375"/>
            <a:ext cx="1003300" cy="457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270" y="2739518"/>
            <a:ext cx="9144000" cy="2954956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Can 13"/>
          <p:cNvSpPr/>
          <p:nvPr/>
        </p:nvSpPr>
        <p:spPr>
          <a:xfrm rot="16200000">
            <a:off x="3941798" y="1059005"/>
            <a:ext cx="407778" cy="5842531"/>
          </a:xfrm>
          <a:prstGeom prst="can">
            <a:avLst>
              <a:gd name="adj" fmla="val 79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Can 16"/>
          <p:cNvSpPr/>
          <p:nvPr/>
        </p:nvSpPr>
        <p:spPr>
          <a:xfrm rot="16200000">
            <a:off x="3941798" y="1604478"/>
            <a:ext cx="407778" cy="5842532"/>
          </a:xfrm>
          <a:prstGeom prst="can">
            <a:avLst>
              <a:gd name="adj" fmla="val 79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9" name="Group 18"/>
          <p:cNvGrpSpPr/>
          <p:nvPr/>
        </p:nvGrpSpPr>
        <p:grpSpPr>
          <a:xfrm>
            <a:off x="7650114" y="3819561"/>
            <a:ext cx="539393" cy="865065"/>
            <a:chOff x="381670" y="3717820"/>
            <a:chExt cx="361668" cy="444082"/>
          </a:xfrm>
        </p:grpSpPr>
        <p:sp>
          <p:nvSpPr>
            <p:cNvPr id="20" name="Rectangle 19"/>
            <p:cNvSpPr/>
            <p:nvPr/>
          </p:nvSpPr>
          <p:spPr>
            <a:xfrm>
              <a:off x="381670" y="3717820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0311" y="3807884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2494" y="3898425"/>
              <a:ext cx="140844" cy="263477"/>
            </a:xfrm>
            <a:prstGeom prst="rect">
              <a:avLst/>
            </a:prstGeom>
            <a:solidFill>
              <a:srgbClr val="ED1556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81066" y="3438975"/>
            <a:ext cx="89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NREN</a:t>
            </a:r>
            <a:endParaRPr lang="el-GR" b="1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34" y="3861955"/>
            <a:ext cx="663789" cy="6637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" y="1587507"/>
            <a:ext cx="600551" cy="828391"/>
          </a:xfrm>
          <a:prstGeom prst="rect">
            <a:avLst/>
          </a:prstGeom>
        </p:spPr>
      </p:pic>
      <p:pic>
        <p:nvPicPr>
          <p:cNvPr id="30" name="Picture 2" descr="Αποτέλεσμα εικόνας για web page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03" y="1232636"/>
            <a:ext cx="1332907" cy="13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n 17"/>
          <p:cNvSpPr/>
          <p:nvPr/>
        </p:nvSpPr>
        <p:spPr>
          <a:xfrm rot="16200000">
            <a:off x="4252421" y="520345"/>
            <a:ext cx="133048" cy="6811065"/>
          </a:xfrm>
          <a:prstGeom prst="can">
            <a:avLst>
              <a:gd name="adj" fmla="val 792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Can 22"/>
          <p:cNvSpPr/>
          <p:nvPr/>
        </p:nvSpPr>
        <p:spPr>
          <a:xfrm rot="16200000">
            <a:off x="4396759" y="1030710"/>
            <a:ext cx="133048" cy="7123118"/>
          </a:xfrm>
          <a:prstGeom prst="can">
            <a:avLst>
              <a:gd name="adj" fmla="val 7929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66" name="Group 65"/>
          <p:cNvGrpSpPr/>
          <p:nvPr/>
        </p:nvGrpSpPr>
        <p:grpSpPr>
          <a:xfrm>
            <a:off x="4017703" y="4184161"/>
            <a:ext cx="5071649" cy="2298454"/>
            <a:chOff x="4054195" y="3662825"/>
            <a:chExt cx="5071649" cy="2298454"/>
          </a:xfrm>
        </p:grpSpPr>
        <p:cxnSp>
          <p:nvCxnSpPr>
            <p:cNvPr id="35" name="Straight Arrow Connector 34"/>
            <p:cNvCxnSpPr>
              <a:stCxn id="40" idx="0"/>
            </p:cNvCxnSpPr>
            <p:nvPr/>
          </p:nvCxnSpPr>
          <p:spPr>
            <a:xfrm flipH="1" flipV="1">
              <a:off x="6276885" y="4206197"/>
              <a:ext cx="313135" cy="831752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6746103" y="3662825"/>
              <a:ext cx="1" cy="1371819"/>
            </a:xfrm>
            <a:prstGeom prst="straightConnector1">
              <a:avLst/>
            </a:prstGeom>
            <a:ln w="5715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4054195" y="5037949"/>
              <a:ext cx="507164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Primary (&amp; backup) provider L2 VPNs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S-VLAN tag 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Utilizing different technologies across domains</a:t>
              </a:r>
              <a:endParaRPr lang="el-GR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349046" y="1946838"/>
            <a:ext cx="5637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ED1556"/>
                </a:solidFill>
              </a:rPr>
              <a:t>‘CSP order ID’ and ‘S-VLAN’</a:t>
            </a:r>
            <a:endParaRPr lang="el-GR" dirty="0">
              <a:solidFill>
                <a:srgbClr val="ED1556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22634" y="3992402"/>
            <a:ext cx="3895069" cy="2209909"/>
            <a:chOff x="177281" y="3458934"/>
            <a:chExt cx="3895069" cy="2209909"/>
          </a:xfrm>
        </p:grpSpPr>
        <p:cxnSp>
          <p:nvCxnSpPr>
            <p:cNvPr id="41" name="Straight Arrow Connector 40"/>
            <p:cNvCxnSpPr/>
            <p:nvPr/>
          </p:nvCxnSpPr>
          <p:spPr>
            <a:xfrm flipH="1" flipV="1">
              <a:off x="1781225" y="4150602"/>
              <a:ext cx="343590" cy="803243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2359813" y="3458934"/>
              <a:ext cx="305133" cy="1494911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177281" y="5022512"/>
              <a:ext cx="3895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Primary &amp; backup customer circuits</a:t>
              </a:r>
            </a:p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en-US" dirty="0" smtClean="0">
                  <a:solidFill>
                    <a:schemeClr val="accent2">
                      <a:lumMod val="50000"/>
                    </a:schemeClr>
                  </a:solidFill>
                </a:rPr>
                <a:t>C-VLAN tag</a:t>
              </a:r>
            </a:p>
          </p:txBody>
        </p:sp>
      </p:grpSp>
      <p:cxnSp>
        <p:nvCxnSpPr>
          <p:cNvPr id="71" name="Straight Arrow Connector 70"/>
          <p:cNvCxnSpPr/>
          <p:nvPr/>
        </p:nvCxnSpPr>
        <p:spPr>
          <a:xfrm flipV="1">
            <a:off x="1041789" y="1763486"/>
            <a:ext cx="6133452" cy="9330"/>
          </a:xfrm>
          <a:prstGeom prst="straightConnector1">
            <a:avLst/>
          </a:prstGeom>
          <a:ln w="38100">
            <a:solidFill>
              <a:srgbClr val="ED15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041789" y="1919213"/>
            <a:ext cx="6133452" cy="0"/>
          </a:xfrm>
          <a:prstGeom prst="straightConnector1">
            <a:avLst/>
          </a:prstGeom>
          <a:ln w="38100">
            <a:solidFill>
              <a:srgbClr val="ED15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30" idx="2"/>
          </p:cNvCxnSpPr>
          <p:nvPr/>
        </p:nvCxnSpPr>
        <p:spPr>
          <a:xfrm flipH="1">
            <a:off x="7997609" y="2565543"/>
            <a:ext cx="21848" cy="1414727"/>
          </a:xfrm>
          <a:prstGeom prst="straightConnector1">
            <a:avLst/>
          </a:prstGeom>
          <a:ln w="38100">
            <a:solidFill>
              <a:srgbClr val="ED155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120971" y="1919213"/>
            <a:ext cx="91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CSP portal</a:t>
            </a:r>
            <a:endParaRPr lang="el-GR" dirty="0"/>
          </a:p>
        </p:txBody>
      </p:sp>
      <p:grpSp>
        <p:nvGrpSpPr>
          <p:cNvPr id="90" name="Group 89"/>
          <p:cNvGrpSpPr/>
          <p:nvPr/>
        </p:nvGrpSpPr>
        <p:grpSpPr>
          <a:xfrm>
            <a:off x="5411375" y="2144325"/>
            <a:ext cx="2361922" cy="1462845"/>
            <a:chOff x="5411375" y="2144325"/>
            <a:chExt cx="2361922" cy="1462845"/>
          </a:xfrm>
        </p:grpSpPr>
        <p:cxnSp>
          <p:nvCxnSpPr>
            <p:cNvPr id="82" name="Straight Arrow Connector 81"/>
            <p:cNvCxnSpPr/>
            <p:nvPr/>
          </p:nvCxnSpPr>
          <p:spPr>
            <a:xfrm flipH="1">
              <a:off x="6607131" y="3245547"/>
              <a:ext cx="1" cy="361623"/>
            </a:xfrm>
            <a:prstGeom prst="straightConnector1">
              <a:avLst/>
            </a:prstGeom>
            <a:ln w="2857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Group 87"/>
            <p:cNvGrpSpPr/>
            <p:nvPr/>
          </p:nvGrpSpPr>
          <p:grpSpPr>
            <a:xfrm>
              <a:off x="5411375" y="2144325"/>
              <a:ext cx="2361922" cy="1153681"/>
              <a:chOff x="5411375" y="2144603"/>
              <a:chExt cx="2361922" cy="1262532"/>
            </a:xfrm>
          </p:grpSpPr>
          <p:sp>
            <p:nvSpPr>
              <p:cNvPr id="87" name="Oval 86"/>
              <p:cNvSpPr/>
              <p:nvPr/>
            </p:nvSpPr>
            <p:spPr>
              <a:xfrm>
                <a:off x="5411375" y="2144603"/>
                <a:ext cx="2361922" cy="120106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491324" y="2228280"/>
                <a:ext cx="2124407" cy="1178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S-VLAN provides the service ID at the physical connection point </a:t>
                </a:r>
                <a:endParaRPr lang="el-GR" sz="1600" dirty="0"/>
              </a:p>
            </p:txBody>
          </p:sp>
        </p:grpSp>
      </p:grpSp>
      <p:cxnSp>
        <p:nvCxnSpPr>
          <p:cNvPr id="103" name="Straight Arrow Connector 102"/>
          <p:cNvCxnSpPr/>
          <p:nvPr/>
        </p:nvCxnSpPr>
        <p:spPr>
          <a:xfrm>
            <a:off x="2848704" y="3082592"/>
            <a:ext cx="144982" cy="658847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2070168" y="2397096"/>
            <a:ext cx="1267108" cy="62035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6" name="TextBox 105"/>
          <p:cNvSpPr txBox="1"/>
          <p:nvPr/>
        </p:nvSpPr>
        <p:spPr>
          <a:xfrm>
            <a:off x="2063544" y="2435251"/>
            <a:ext cx="128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End-to-End </a:t>
            </a:r>
            <a:r>
              <a:rPr lang="en-US" sz="1600" dirty="0" err="1" smtClean="0"/>
              <a:t>QinQ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5401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7" grpId="0" animBg="1"/>
      <p:bldP spid="18" grpId="0" animBg="1"/>
      <p:bldP spid="23" grpId="0" animBg="1"/>
      <p:bldP spid="64" grpId="0"/>
      <p:bldP spid="80" grpId="0"/>
      <p:bldP spid="105" grpId="0" animBg="1"/>
      <p:bldP spid="106" grpId="0"/>
    </p:bld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GN4PROJ-13-15</_dlc_DocId>
    <_dlc_DocIdUrl xmlns="e7019c98-23ef-46f8-8434-cfd3a3bc7393">
      <Url>https://intranet.geant.org/help-and-support/_layouts/15/DocIdRedir.aspx?ID=GN4PROJ-13-15</Url>
      <Description>GN4PROJ-13-15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066747-570A-4F20-8196-85E59A24DCB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C20ADEA-794D-4870-AD04-907F6C2AB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schemas.microsoft.com/sharepoint/v3"/>
    <ds:schemaRef ds:uri="http://purl.org/dc/terms/"/>
    <ds:schemaRef ds:uri="e7019c98-23ef-46f8-8434-cfd3a3bc7393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4589</TotalTime>
  <Words>1394</Words>
  <Application>Microsoft Office PowerPoint</Application>
  <PresentationFormat>On-screen Show (4:3)</PresentationFormat>
  <Paragraphs>316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Bradley Hand ITC</vt:lpstr>
      <vt:lpstr>Calibri</vt:lpstr>
      <vt:lpstr>Verdana</vt:lpstr>
      <vt:lpstr>Wingdings</vt:lpstr>
      <vt:lpstr>GEANT Association</vt:lpstr>
      <vt:lpstr>PowerPoint Presentation</vt:lpstr>
      <vt:lpstr>eInfrastructure interoperation In this talk... </vt:lpstr>
      <vt:lpstr>The drive for interoperation Forecasts and expectations</vt:lpstr>
      <vt:lpstr>Digitizing European Industry European Cloud Initiative</vt:lpstr>
      <vt:lpstr>A shared high-speed connectivity substrate</vt:lpstr>
      <vt:lpstr>Accessing Cloud Service Provider resources</vt:lpstr>
      <vt:lpstr>NREN service stack for CSP services’ delivery</vt:lpstr>
      <vt:lpstr>IP access to CSP resources Solution at the data plane (*)</vt:lpstr>
      <vt:lpstr>L2 private access to CSP resources Solution at the data plane</vt:lpstr>
      <vt:lpstr>User expectations</vt:lpstr>
      <vt:lpstr>Short-term plan: ‘two-stops’ shop</vt:lpstr>
      <vt:lpstr>Long-term plan: one-stop shop</vt:lpstr>
      <vt:lpstr>What is the orchestrator?</vt:lpstr>
      <vt:lpstr>Network and Cloud SP: Fulfilling orders</vt:lpstr>
      <vt:lpstr>Network and Cloud SP: B2B operations</vt:lpstr>
      <vt:lpstr>Adopting standards Application Programming Interfaces</vt:lpstr>
      <vt:lpstr>A flexible model Opt-in interoperability</vt:lpstr>
      <vt:lpstr>Network connectivity provisioning Technologies at GÉANT/NRENs</vt:lpstr>
      <vt:lpstr>An eInfrastructure interoperation scenario</vt:lpstr>
      <vt:lpstr>A business case for GÉANT/NRENs </vt:lpstr>
      <vt:lpstr>GÉANT’s Pan-European tender for IaaS services Multi-provider interoperability is inevitable</vt:lpstr>
      <vt:lpstr>Conclusions</vt:lpstr>
      <vt:lpstr>PowerPoint Presentation</vt:lpstr>
    </vt:vector>
  </TitlesOfParts>
  <Company>DANTE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Neringa</cp:lastModifiedBy>
  <cp:revision>232</cp:revision>
  <cp:lastPrinted>2015-05-01T10:30:08Z</cp:lastPrinted>
  <dcterms:created xsi:type="dcterms:W3CDTF">2015-04-29T14:13:57Z</dcterms:created>
  <dcterms:modified xsi:type="dcterms:W3CDTF">2016-09-28T07:44:54Z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5dfef42f-72c4-4868-8596-52062fbf522b</vt:lpwstr>
  </property>
</Properties>
</file>