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1"/>
  </p:notesMasterIdLst>
  <p:handoutMasterIdLst>
    <p:handoutMasterId r:id="rId32"/>
  </p:handoutMasterIdLst>
  <p:sldIdLst>
    <p:sldId id="280" r:id="rId4"/>
    <p:sldId id="403" r:id="rId5"/>
    <p:sldId id="427" r:id="rId6"/>
    <p:sldId id="439" r:id="rId7"/>
    <p:sldId id="428" r:id="rId8"/>
    <p:sldId id="430" r:id="rId9"/>
    <p:sldId id="456" r:id="rId10"/>
    <p:sldId id="443" r:id="rId11"/>
    <p:sldId id="460" r:id="rId12"/>
    <p:sldId id="444" r:id="rId13"/>
    <p:sldId id="445" r:id="rId14"/>
    <p:sldId id="438" r:id="rId15"/>
    <p:sldId id="432" r:id="rId16"/>
    <p:sldId id="459" r:id="rId17"/>
    <p:sldId id="450" r:id="rId18"/>
    <p:sldId id="451" r:id="rId19"/>
    <p:sldId id="420" r:id="rId20"/>
    <p:sldId id="447" r:id="rId21"/>
    <p:sldId id="448" r:id="rId22"/>
    <p:sldId id="449" r:id="rId23"/>
    <p:sldId id="452" r:id="rId24"/>
    <p:sldId id="446" r:id="rId25"/>
    <p:sldId id="436" r:id="rId26"/>
    <p:sldId id="423" r:id="rId27"/>
    <p:sldId id="454" r:id="rId28"/>
    <p:sldId id="455" r:id="rId29"/>
    <p:sldId id="389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1D"/>
    <a:srgbClr val="0066B0"/>
    <a:srgbClr val="6C9FCA"/>
    <a:srgbClr val="4F8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88790" autoAdjust="0"/>
  </p:normalViewPr>
  <p:slideViewPr>
    <p:cSldViewPr showGuides="1"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820,000 CPU Cores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+23.6%</a:t>
          </a:r>
          <a:endParaRPr lang="en-US" sz="2400" b="1" dirty="0">
            <a:solidFill>
              <a:schemeClr val="accent2"/>
            </a:solidFill>
          </a:endParaRP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smtClean="0"/>
            <a:t>560 </a:t>
          </a:r>
          <a:r>
            <a:rPr lang="en-US" sz="2000" dirty="0" smtClean="0"/>
            <a:t>PB of disk and tape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22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dirty="0" smtClean="0"/>
            <a:t>48,000 users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+21%</a:t>
          </a:r>
          <a:endParaRPr lang="en-US" sz="2400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+4,000 research papers</a:t>
          </a:r>
        </a:p>
        <a:p>
          <a:r>
            <a:rPr lang="en-US" sz="2400" b="1" dirty="0" smtClean="0">
              <a:solidFill>
                <a:srgbClr val="C0504D"/>
              </a:solidFill>
            </a:rPr>
            <a:t>&gt; 790 in 2015</a:t>
          </a:r>
          <a:endParaRPr lang="en-US" sz="2400" b="1" dirty="0">
            <a:solidFill>
              <a:srgbClr val="C0504D"/>
            </a:solidFill>
          </a:endParaRPr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 custLinFactNeighborX="-20560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-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5C8C3-0DD9-422F-A9F1-290479A5C594}" type="presOf" srcId="{9DD5EDA7-5357-8B48-A822-D5B162C42736}" destId="{957EF3AD-C1DA-0A44-9FA3-60B4F8F1F0F8}" srcOrd="0" destOrd="0" presId="urn:microsoft.com/office/officeart/2005/8/layout/venn3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49BBBA8B-A573-447A-9C49-E4A82E26482A}" type="presOf" srcId="{9CF41761-903D-7D40-9577-257CFA1C4D86}" destId="{212FCDFA-01F2-F64C-A673-E0887006648A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EC17BBEF-F39F-4BF1-BFDB-480B96336384}" type="presOf" srcId="{BC2C4EA6-FB4C-BB44-98C1-967B3CED5661}" destId="{34AC6EAF-F695-4747-B01D-5BB0D645049A}" srcOrd="0" destOrd="0" presId="urn:microsoft.com/office/officeart/2005/8/layout/venn3"/>
    <dgm:cxn modelId="{3F27AE83-9FD7-4166-9EDD-BDC49BA743EF}" type="presOf" srcId="{E79C6363-7A0C-764E-B6A1-7A5FB4953E19}" destId="{95A1A57D-A270-8441-B21C-58B5835C604D}" srcOrd="0" destOrd="0" presId="urn:microsoft.com/office/officeart/2005/8/layout/venn3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6016787E-13A5-44A0-B3D2-412A244B2B8B}" type="presOf" srcId="{D85037C1-3B71-4C4A-BB3F-C8477188FA26}" destId="{C4F95CC9-F779-5641-AA76-4BC8D9EFFE15}" srcOrd="0" destOrd="0" presId="urn:microsoft.com/office/officeart/2005/8/layout/venn3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5E857CA7-AFBB-4F27-BCAA-6447B2212A9A}" type="presOf" srcId="{E8FD6218-CD90-FC4F-8E27-31DF7C2BC85F}" destId="{37E8E445-6177-774C-8932-018B60C0AED4}" srcOrd="0" destOrd="0" presId="urn:microsoft.com/office/officeart/2005/8/layout/venn3"/>
    <dgm:cxn modelId="{4FCB59E0-1934-4854-8F94-6817E8F8EA13}" type="presOf" srcId="{A6D2C70D-DC1A-F54A-A4DE-46E33913B027}" destId="{7E89ECF7-0371-8C43-AF9C-18A74B71E2F3}" srcOrd="0" destOrd="0" presId="urn:microsoft.com/office/officeart/2005/8/layout/venn3"/>
    <dgm:cxn modelId="{80E4D3A9-CF6D-4488-990E-ED74435ABDD3}" type="presParOf" srcId="{7E89ECF7-0371-8C43-AF9C-18A74B71E2F3}" destId="{957EF3AD-C1DA-0A44-9FA3-60B4F8F1F0F8}" srcOrd="0" destOrd="0" presId="urn:microsoft.com/office/officeart/2005/8/layout/venn3"/>
    <dgm:cxn modelId="{B55D6F53-D966-4690-8499-26356D419CEB}" type="presParOf" srcId="{7E89ECF7-0371-8C43-AF9C-18A74B71E2F3}" destId="{409537A0-6579-1D46-AEA8-1D877B88F03B}" srcOrd="1" destOrd="0" presId="urn:microsoft.com/office/officeart/2005/8/layout/venn3"/>
    <dgm:cxn modelId="{2D10EB22-D03E-4C24-B8E2-B57BEF74FD1C}" type="presParOf" srcId="{7E89ECF7-0371-8C43-AF9C-18A74B71E2F3}" destId="{C4F95CC9-F779-5641-AA76-4BC8D9EFFE15}" srcOrd="2" destOrd="0" presId="urn:microsoft.com/office/officeart/2005/8/layout/venn3"/>
    <dgm:cxn modelId="{B6941D89-F566-4382-A89E-6160CDEDB20D}" type="presParOf" srcId="{7E89ECF7-0371-8C43-AF9C-18A74B71E2F3}" destId="{96A37397-9E5B-7D45-B2B2-26F8DD3D4223}" srcOrd="3" destOrd="0" presId="urn:microsoft.com/office/officeart/2005/8/layout/venn3"/>
    <dgm:cxn modelId="{E0F5DC38-68D4-450C-A03D-8D4F0E39F77B}" type="presParOf" srcId="{7E89ECF7-0371-8C43-AF9C-18A74B71E2F3}" destId="{34AC6EAF-F695-4747-B01D-5BB0D645049A}" srcOrd="4" destOrd="0" presId="urn:microsoft.com/office/officeart/2005/8/layout/venn3"/>
    <dgm:cxn modelId="{EF3C178E-C269-4D5E-B4E7-6A84C47DC111}" type="presParOf" srcId="{7E89ECF7-0371-8C43-AF9C-18A74B71E2F3}" destId="{680B7888-20E9-7D4B-93A2-0751B261C528}" srcOrd="5" destOrd="0" presId="urn:microsoft.com/office/officeart/2005/8/layout/venn3"/>
    <dgm:cxn modelId="{1D2D7276-D5F4-473E-B5F9-E5F617B5E94D}" type="presParOf" srcId="{7E89ECF7-0371-8C43-AF9C-18A74B71E2F3}" destId="{37E8E445-6177-774C-8932-018B60C0AED4}" srcOrd="6" destOrd="0" presId="urn:microsoft.com/office/officeart/2005/8/layout/venn3"/>
    <dgm:cxn modelId="{5662A5F5-3792-45F3-B53E-CB69C4A6BD4E}" type="presParOf" srcId="{7E89ECF7-0371-8C43-AF9C-18A74B71E2F3}" destId="{DA4D8BFE-327C-A240-A08B-753399AF31F4}" srcOrd="7" destOrd="0" presId="urn:microsoft.com/office/officeart/2005/8/layout/venn3"/>
    <dgm:cxn modelId="{51F7E24A-C3BE-4EC4-8DDB-7D0C5AC438CC}" type="presParOf" srcId="{7E89ECF7-0371-8C43-AF9C-18A74B71E2F3}" destId="{212FCDFA-01F2-F64C-A673-E0887006648A}" srcOrd="8" destOrd="0" presId="urn:microsoft.com/office/officeart/2005/8/layout/venn3"/>
    <dgm:cxn modelId="{26C138C6-A431-4C45-A586-460EFE6E49D4}" type="presParOf" srcId="{7E89ECF7-0371-8C43-AF9C-18A74B71E2F3}" destId="{2C17A508-3452-6C4E-BB59-F16102A0E606}" srcOrd="9" destOrd="0" presId="urn:microsoft.com/office/officeart/2005/8/layout/venn3"/>
    <dgm:cxn modelId="{90032085-28D1-42CE-94EC-786C2C98A23E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17D9B-4A06-4113-822F-DE84396B17C3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20FEC21-77F0-4748-BEB7-A4E4D3BAE977}">
      <dgm:prSet phldrT="[Tekst]"/>
      <dgm:spPr/>
      <dgm:t>
        <a:bodyPr/>
        <a:lstStyle/>
        <a:p>
          <a:r>
            <a:rPr lang="en-GB" noProof="0" smtClean="0"/>
            <a:t>Request submission</a:t>
          </a:r>
          <a:endParaRPr lang="en-GB" noProof="0"/>
        </a:p>
      </dgm:t>
    </dgm:pt>
    <dgm:pt modelId="{9043053C-1C28-48B6-8281-CDEECDED4D18}" type="parTrans" cxnId="{EE8930CA-0E01-4DA9-A410-4CDD70B66404}">
      <dgm:prSet/>
      <dgm:spPr/>
      <dgm:t>
        <a:bodyPr/>
        <a:lstStyle/>
        <a:p>
          <a:endParaRPr lang="en-GB" noProof="0"/>
        </a:p>
      </dgm:t>
    </dgm:pt>
    <dgm:pt modelId="{1B13BB47-D35C-4E3F-895C-B1EDF1F4F243}" type="sibTrans" cxnId="{EE8930CA-0E01-4DA9-A410-4CDD70B66404}">
      <dgm:prSet/>
      <dgm:spPr/>
      <dgm:t>
        <a:bodyPr/>
        <a:lstStyle/>
        <a:p>
          <a:endParaRPr lang="en-GB" noProof="0"/>
        </a:p>
      </dgm:t>
    </dgm:pt>
    <dgm:pt modelId="{FF5750FC-A735-4A0A-B1FB-FA3A491BF7C8}">
      <dgm:prSet phldrT="[Tekst]"/>
      <dgm:spPr/>
      <dgm:t>
        <a:bodyPr/>
        <a:lstStyle/>
        <a:p>
          <a:r>
            <a:rPr lang="en-GB" noProof="0" dirty="0" smtClean="0"/>
            <a:t>Matchmaking</a:t>
          </a:r>
          <a:endParaRPr lang="en-GB" noProof="0" dirty="0"/>
        </a:p>
      </dgm:t>
    </dgm:pt>
    <dgm:pt modelId="{3C8EBF0E-37FF-4B16-B02E-D9F6EB7F029A}" type="parTrans" cxnId="{5281AEE4-1DD1-4ABD-85CC-8229E90C0EAD}">
      <dgm:prSet/>
      <dgm:spPr/>
      <dgm:t>
        <a:bodyPr/>
        <a:lstStyle/>
        <a:p>
          <a:endParaRPr lang="en-GB" noProof="0"/>
        </a:p>
      </dgm:t>
    </dgm:pt>
    <dgm:pt modelId="{44E10298-D45B-488E-9D23-64073ADA0A8A}" type="sibTrans" cxnId="{5281AEE4-1DD1-4ABD-85CC-8229E90C0EAD}">
      <dgm:prSet/>
      <dgm:spPr/>
      <dgm:t>
        <a:bodyPr/>
        <a:lstStyle/>
        <a:p>
          <a:endParaRPr lang="en-GB" noProof="0"/>
        </a:p>
      </dgm:t>
    </dgm:pt>
    <dgm:pt modelId="{C362146E-7A43-44C2-AF3E-6BC8370DA76B}">
      <dgm:prSet phldrT="[Tekst]"/>
      <dgm:spPr/>
      <dgm:t>
        <a:bodyPr/>
        <a:lstStyle/>
        <a:p>
          <a:r>
            <a:rPr lang="en-GB" noProof="0" smtClean="0"/>
            <a:t>Propose &amp;</a:t>
          </a:r>
          <a:br>
            <a:rPr lang="en-GB" noProof="0" smtClean="0"/>
          </a:br>
          <a:r>
            <a:rPr lang="en-GB" noProof="0" smtClean="0"/>
            <a:t>Sign</a:t>
          </a:r>
          <a:br>
            <a:rPr lang="en-GB" noProof="0" smtClean="0"/>
          </a:br>
          <a:r>
            <a:rPr lang="en-GB" noProof="0" smtClean="0"/>
            <a:t>OLAs</a:t>
          </a:r>
          <a:endParaRPr lang="en-GB" noProof="0"/>
        </a:p>
      </dgm:t>
    </dgm:pt>
    <dgm:pt modelId="{6A26BE8D-D0F7-47E9-8B7D-6C7AEBC269EF}" type="parTrans" cxnId="{5C046E6D-51CB-4B55-A7BE-82C8033B2185}">
      <dgm:prSet/>
      <dgm:spPr/>
      <dgm:t>
        <a:bodyPr/>
        <a:lstStyle/>
        <a:p>
          <a:endParaRPr lang="en-GB" noProof="0"/>
        </a:p>
      </dgm:t>
    </dgm:pt>
    <dgm:pt modelId="{B6D53864-4B81-4780-8604-377ADC698E79}" type="sibTrans" cxnId="{5C046E6D-51CB-4B55-A7BE-82C8033B2185}">
      <dgm:prSet/>
      <dgm:spPr/>
      <dgm:t>
        <a:bodyPr/>
        <a:lstStyle/>
        <a:p>
          <a:endParaRPr lang="en-GB" noProof="0"/>
        </a:p>
      </dgm:t>
    </dgm:pt>
    <dgm:pt modelId="{11DC445C-F69D-4944-9D37-44D2A5A3E15F}">
      <dgm:prSet phldrT="[Tekst]"/>
      <dgm:spPr/>
      <dgm:t>
        <a:bodyPr/>
        <a:lstStyle/>
        <a:p>
          <a:r>
            <a:rPr lang="en-GB" noProof="0" smtClean="0"/>
            <a:t>Creating SLA</a:t>
          </a:r>
          <a:endParaRPr lang="en-GB" noProof="0"/>
        </a:p>
      </dgm:t>
    </dgm:pt>
    <dgm:pt modelId="{973E3285-761C-4E9A-A424-44EF6192712D}" type="parTrans" cxnId="{A4B74793-7A55-4FA5-9501-BC24EA76DFDE}">
      <dgm:prSet/>
      <dgm:spPr/>
      <dgm:t>
        <a:bodyPr/>
        <a:lstStyle/>
        <a:p>
          <a:endParaRPr lang="en-GB" noProof="0"/>
        </a:p>
      </dgm:t>
    </dgm:pt>
    <dgm:pt modelId="{111BEE86-5BC9-4FFB-821D-B97E3ED14684}" type="sibTrans" cxnId="{A4B74793-7A55-4FA5-9501-BC24EA76DFDE}">
      <dgm:prSet/>
      <dgm:spPr/>
      <dgm:t>
        <a:bodyPr/>
        <a:lstStyle/>
        <a:p>
          <a:endParaRPr lang="en-GB" noProof="0"/>
        </a:p>
      </dgm:t>
    </dgm:pt>
    <dgm:pt modelId="{9B6F0671-2022-4AFB-8BAD-9C9608C11A9D}">
      <dgm:prSet phldrT="[Tekst]"/>
      <dgm:spPr/>
      <dgm:t>
        <a:bodyPr/>
        <a:lstStyle/>
        <a:p>
          <a:r>
            <a:rPr lang="en-GB" noProof="0" smtClean="0"/>
            <a:t>Propose &amp; Sign SLA</a:t>
          </a:r>
          <a:endParaRPr lang="en-GB" noProof="0"/>
        </a:p>
      </dgm:t>
    </dgm:pt>
    <dgm:pt modelId="{BAE35388-093F-431B-9E8A-C3B225B73A9A}" type="parTrans" cxnId="{C97B3BBB-F84E-4C25-8052-0DE1836C638E}">
      <dgm:prSet/>
      <dgm:spPr/>
      <dgm:t>
        <a:bodyPr/>
        <a:lstStyle/>
        <a:p>
          <a:endParaRPr lang="en-GB" noProof="0"/>
        </a:p>
      </dgm:t>
    </dgm:pt>
    <dgm:pt modelId="{5CEECED0-2AB1-47EF-8741-CA5C28B8145B}" type="sibTrans" cxnId="{C97B3BBB-F84E-4C25-8052-0DE1836C638E}">
      <dgm:prSet/>
      <dgm:spPr/>
      <dgm:t>
        <a:bodyPr/>
        <a:lstStyle/>
        <a:p>
          <a:endParaRPr lang="en-GB" noProof="0"/>
        </a:p>
      </dgm:t>
    </dgm:pt>
    <dgm:pt modelId="{FBD9F2B0-ABAD-4722-9E71-D7AC9D384062}" type="pres">
      <dgm:prSet presAssocID="{C2417D9B-4A06-4113-822F-DE84396B17C3}" presName="Name0" presStyleCnt="0">
        <dgm:presLayoutVars>
          <dgm:dir/>
          <dgm:animLvl val="lvl"/>
          <dgm:resizeHandles val="exact"/>
        </dgm:presLayoutVars>
      </dgm:prSet>
      <dgm:spPr/>
    </dgm:pt>
    <dgm:pt modelId="{72458736-0193-4040-AD76-E8A4EFA70D83}" type="pres">
      <dgm:prSet presAssocID="{F20FEC21-77F0-4748-BEB7-A4E4D3BAE97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DF26E6-3B79-463D-A2D3-297F7750D57E}" type="pres">
      <dgm:prSet presAssocID="{1B13BB47-D35C-4E3F-895C-B1EDF1F4F243}" presName="parTxOnlySpace" presStyleCnt="0"/>
      <dgm:spPr/>
    </dgm:pt>
    <dgm:pt modelId="{E130F6AE-7EDC-4AB7-B7E1-916C84720581}" type="pres">
      <dgm:prSet presAssocID="{FF5750FC-A735-4A0A-B1FB-FA3A491BF7C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2D86C-4864-45AF-A4C8-230CA5A10D50}" type="pres">
      <dgm:prSet presAssocID="{44E10298-D45B-488E-9D23-64073ADA0A8A}" presName="parTxOnlySpace" presStyleCnt="0"/>
      <dgm:spPr/>
    </dgm:pt>
    <dgm:pt modelId="{0C956212-C20F-4FE4-BC80-BB307C0A7094}" type="pres">
      <dgm:prSet presAssocID="{C362146E-7A43-44C2-AF3E-6BC8370DA76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4C3ADF-E0BA-4CC7-8078-BDA979F2578B}" type="pres">
      <dgm:prSet presAssocID="{B6D53864-4B81-4780-8604-377ADC698E79}" presName="parTxOnlySpace" presStyleCnt="0"/>
      <dgm:spPr/>
    </dgm:pt>
    <dgm:pt modelId="{0B070BFA-FBE8-40B3-BAEB-5FA39B33A31E}" type="pres">
      <dgm:prSet presAssocID="{11DC445C-F69D-4944-9D37-44D2A5A3E15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CFABE0-7ABC-453C-AACD-A372F407A5B8}" type="pres">
      <dgm:prSet presAssocID="{111BEE86-5BC9-4FFB-821D-B97E3ED14684}" presName="parTxOnlySpace" presStyleCnt="0"/>
      <dgm:spPr/>
    </dgm:pt>
    <dgm:pt modelId="{72DD6D07-2B3F-45D7-A5CF-5CC98406802F}" type="pres">
      <dgm:prSet presAssocID="{9B6F0671-2022-4AFB-8BAD-9C9608C11A9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B9AC66-D353-43B7-8F26-261A37F26E4A}" type="presOf" srcId="{11DC445C-F69D-4944-9D37-44D2A5A3E15F}" destId="{0B070BFA-FBE8-40B3-BAEB-5FA39B33A31E}" srcOrd="0" destOrd="0" presId="urn:microsoft.com/office/officeart/2005/8/layout/chevron1"/>
    <dgm:cxn modelId="{1A555C70-B350-4925-B463-C05472BBA5EB}" type="presOf" srcId="{9B6F0671-2022-4AFB-8BAD-9C9608C11A9D}" destId="{72DD6D07-2B3F-45D7-A5CF-5CC98406802F}" srcOrd="0" destOrd="0" presId="urn:microsoft.com/office/officeart/2005/8/layout/chevron1"/>
    <dgm:cxn modelId="{AA5F5DF0-66CA-412B-B9E3-BC36568D34F1}" type="presOf" srcId="{F20FEC21-77F0-4748-BEB7-A4E4D3BAE977}" destId="{72458736-0193-4040-AD76-E8A4EFA70D83}" srcOrd="0" destOrd="0" presId="urn:microsoft.com/office/officeart/2005/8/layout/chevron1"/>
    <dgm:cxn modelId="{A4B74793-7A55-4FA5-9501-BC24EA76DFDE}" srcId="{C2417D9B-4A06-4113-822F-DE84396B17C3}" destId="{11DC445C-F69D-4944-9D37-44D2A5A3E15F}" srcOrd="3" destOrd="0" parTransId="{973E3285-761C-4E9A-A424-44EF6192712D}" sibTransId="{111BEE86-5BC9-4FFB-821D-B97E3ED14684}"/>
    <dgm:cxn modelId="{C97B3BBB-F84E-4C25-8052-0DE1836C638E}" srcId="{C2417D9B-4A06-4113-822F-DE84396B17C3}" destId="{9B6F0671-2022-4AFB-8BAD-9C9608C11A9D}" srcOrd="4" destOrd="0" parTransId="{BAE35388-093F-431B-9E8A-C3B225B73A9A}" sibTransId="{5CEECED0-2AB1-47EF-8741-CA5C28B8145B}"/>
    <dgm:cxn modelId="{5C046E6D-51CB-4B55-A7BE-82C8033B2185}" srcId="{C2417D9B-4A06-4113-822F-DE84396B17C3}" destId="{C362146E-7A43-44C2-AF3E-6BC8370DA76B}" srcOrd="2" destOrd="0" parTransId="{6A26BE8D-D0F7-47E9-8B7D-6C7AEBC269EF}" sibTransId="{B6D53864-4B81-4780-8604-377ADC698E79}"/>
    <dgm:cxn modelId="{FEB82DD4-3D8F-4719-86BC-7DFC77E6D752}" type="presOf" srcId="{FF5750FC-A735-4A0A-B1FB-FA3A491BF7C8}" destId="{E130F6AE-7EDC-4AB7-B7E1-916C84720581}" srcOrd="0" destOrd="0" presId="urn:microsoft.com/office/officeart/2005/8/layout/chevron1"/>
    <dgm:cxn modelId="{A1B696F6-0A58-4A28-AAFE-E00E403CEBED}" type="presOf" srcId="{C362146E-7A43-44C2-AF3E-6BC8370DA76B}" destId="{0C956212-C20F-4FE4-BC80-BB307C0A7094}" srcOrd="0" destOrd="0" presId="urn:microsoft.com/office/officeart/2005/8/layout/chevron1"/>
    <dgm:cxn modelId="{EE8930CA-0E01-4DA9-A410-4CDD70B66404}" srcId="{C2417D9B-4A06-4113-822F-DE84396B17C3}" destId="{F20FEC21-77F0-4748-BEB7-A4E4D3BAE977}" srcOrd="0" destOrd="0" parTransId="{9043053C-1C28-48B6-8281-CDEECDED4D18}" sibTransId="{1B13BB47-D35C-4E3F-895C-B1EDF1F4F243}"/>
    <dgm:cxn modelId="{5281AEE4-1DD1-4ABD-85CC-8229E90C0EAD}" srcId="{C2417D9B-4A06-4113-822F-DE84396B17C3}" destId="{FF5750FC-A735-4A0A-B1FB-FA3A491BF7C8}" srcOrd="1" destOrd="0" parTransId="{3C8EBF0E-37FF-4B16-B02E-D9F6EB7F029A}" sibTransId="{44E10298-D45B-488E-9D23-64073ADA0A8A}"/>
    <dgm:cxn modelId="{D916AB0B-CAB5-4DB6-B690-1DBF3F8538AE}" type="presOf" srcId="{C2417D9B-4A06-4113-822F-DE84396B17C3}" destId="{FBD9F2B0-ABAD-4722-9E71-D7AC9D384062}" srcOrd="0" destOrd="0" presId="urn:microsoft.com/office/officeart/2005/8/layout/chevron1"/>
    <dgm:cxn modelId="{FBC746D5-A912-4DDD-B19D-D413BB80B251}" type="presParOf" srcId="{FBD9F2B0-ABAD-4722-9E71-D7AC9D384062}" destId="{72458736-0193-4040-AD76-E8A4EFA70D83}" srcOrd="0" destOrd="0" presId="urn:microsoft.com/office/officeart/2005/8/layout/chevron1"/>
    <dgm:cxn modelId="{19FFE18E-D58E-4C93-A7C8-369E9D522B86}" type="presParOf" srcId="{FBD9F2B0-ABAD-4722-9E71-D7AC9D384062}" destId="{80DF26E6-3B79-463D-A2D3-297F7750D57E}" srcOrd="1" destOrd="0" presId="urn:microsoft.com/office/officeart/2005/8/layout/chevron1"/>
    <dgm:cxn modelId="{18245D84-2EC0-4418-AC17-F803C087553B}" type="presParOf" srcId="{FBD9F2B0-ABAD-4722-9E71-D7AC9D384062}" destId="{E130F6AE-7EDC-4AB7-B7E1-916C84720581}" srcOrd="2" destOrd="0" presId="urn:microsoft.com/office/officeart/2005/8/layout/chevron1"/>
    <dgm:cxn modelId="{5B5BCB2A-488B-4891-95A3-D17A2EEE3CDE}" type="presParOf" srcId="{FBD9F2B0-ABAD-4722-9E71-D7AC9D384062}" destId="{D532D86C-4864-45AF-A4C8-230CA5A10D50}" srcOrd="3" destOrd="0" presId="urn:microsoft.com/office/officeart/2005/8/layout/chevron1"/>
    <dgm:cxn modelId="{5715C483-1BBF-46F6-BD4E-7E400E8F2F42}" type="presParOf" srcId="{FBD9F2B0-ABAD-4722-9E71-D7AC9D384062}" destId="{0C956212-C20F-4FE4-BC80-BB307C0A7094}" srcOrd="4" destOrd="0" presId="urn:microsoft.com/office/officeart/2005/8/layout/chevron1"/>
    <dgm:cxn modelId="{39450E63-D2ED-4851-BFCD-C36213A97459}" type="presParOf" srcId="{FBD9F2B0-ABAD-4722-9E71-D7AC9D384062}" destId="{B44C3ADF-E0BA-4CC7-8078-BDA979F2578B}" srcOrd="5" destOrd="0" presId="urn:microsoft.com/office/officeart/2005/8/layout/chevron1"/>
    <dgm:cxn modelId="{2ACC10AF-33ED-4ABB-BFE7-99A3E7F28385}" type="presParOf" srcId="{FBD9F2B0-ABAD-4722-9E71-D7AC9D384062}" destId="{0B070BFA-FBE8-40B3-BAEB-5FA39B33A31E}" srcOrd="6" destOrd="0" presId="urn:microsoft.com/office/officeart/2005/8/layout/chevron1"/>
    <dgm:cxn modelId="{7E4D6055-093D-41B8-A30A-D7ABA6442873}" type="presParOf" srcId="{FBD9F2B0-ABAD-4722-9E71-D7AC9D384062}" destId="{1FCFABE0-7ABC-453C-AACD-A372F407A5B8}" srcOrd="7" destOrd="0" presId="urn:microsoft.com/office/officeart/2005/8/layout/chevron1"/>
    <dgm:cxn modelId="{414F883A-9B8C-4115-9060-867CA62182D9}" type="presParOf" srcId="{FBD9F2B0-ABAD-4722-9E71-D7AC9D384062}" destId="{72DD6D07-2B3F-45D7-A5CF-5CC98406802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0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820,000 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+23.6%</a:t>
          </a:r>
          <a:endParaRPr lang="en-US" sz="2400" b="1" kern="1200" dirty="0">
            <a:solidFill>
              <a:schemeClr val="accent2"/>
            </a:solidFill>
          </a:endParaRPr>
        </a:p>
      </dsp:txBody>
      <dsp:txXfrm>
        <a:off x="260318" y="1395723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560 </a:t>
          </a:r>
          <a:r>
            <a:rPr lang="en-US" sz="2000" kern="1200" dirty="0" smtClean="0"/>
            <a:t>PB of disk and tape storage</a:t>
          </a:r>
          <a:endParaRPr lang="en-US" sz="2000" kern="1200" dirty="0"/>
        </a:p>
      </dsp:txBody>
      <dsp:txXfrm>
        <a:off x="1683455" y="1395723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14098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Cloud providers</a:t>
          </a:r>
          <a:endParaRPr lang="en-US" sz="2000" kern="1200" dirty="0"/>
        </a:p>
      </dsp:txBody>
      <dsp:txXfrm>
        <a:off x="3105508" y="1401304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395723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48,000 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+21%</a:t>
          </a:r>
          <a:endParaRPr lang="en-US" sz="2400" kern="1200" dirty="0"/>
        </a:p>
      </dsp:txBody>
      <dsp:txXfrm>
        <a:off x="5949614" y="1395723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+4,000 research papers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504D"/>
              </a:solidFill>
            </a:rPr>
            <a:t>&gt; 790 in 2015</a:t>
          </a:r>
          <a:endParaRPr lang="en-US" sz="2400" b="1" kern="1200" dirty="0">
            <a:solidFill>
              <a:srgbClr val="C0504D"/>
            </a:solidFill>
          </a:endParaRPr>
        </a:p>
      </dsp:txBody>
      <dsp:txXfrm>
        <a:off x="7371666" y="1395723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58736-0193-4040-AD76-E8A4EFA70D83}">
      <dsp:nvSpPr>
        <dsp:cNvPr id="0" name=""/>
        <dsp:cNvSpPr/>
      </dsp:nvSpPr>
      <dsp:spPr>
        <a:xfrm>
          <a:off x="2191" y="7454"/>
          <a:ext cx="1950435" cy="7801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smtClean="0"/>
            <a:t>Request submission</a:t>
          </a:r>
          <a:endParaRPr lang="en-GB" sz="1500" kern="1200" noProof="0"/>
        </a:p>
      </dsp:txBody>
      <dsp:txXfrm>
        <a:off x="392278" y="7454"/>
        <a:ext cx="1170261" cy="780174"/>
      </dsp:txXfrm>
    </dsp:sp>
    <dsp:sp modelId="{E130F6AE-7EDC-4AB7-B7E1-916C84720581}">
      <dsp:nvSpPr>
        <dsp:cNvPr id="0" name=""/>
        <dsp:cNvSpPr/>
      </dsp:nvSpPr>
      <dsp:spPr>
        <a:xfrm>
          <a:off x="1757583" y="7454"/>
          <a:ext cx="1950435" cy="780174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Matchmaking</a:t>
          </a:r>
          <a:endParaRPr lang="en-GB" sz="1500" kern="1200" noProof="0" dirty="0"/>
        </a:p>
      </dsp:txBody>
      <dsp:txXfrm>
        <a:off x="2147670" y="7454"/>
        <a:ext cx="1170261" cy="780174"/>
      </dsp:txXfrm>
    </dsp:sp>
    <dsp:sp modelId="{0C956212-C20F-4FE4-BC80-BB307C0A7094}">
      <dsp:nvSpPr>
        <dsp:cNvPr id="0" name=""/>
        <dsp:cNvSpPr/>
      </dsp:nvSpPr>
      <dsp:spPr>
        <a:xfrm>
          <a:off x="3512976" y="7454"/>
          <a:ext cx="1950435" cy="78017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smtClean="0"/>
            <a:t>Propose &amp;</a:t>
          </a:r>
          <a:br>
            <a:rPr lang="en-GB" sz="1500" kern="1200" noProof="0" smtClean="0"/>
          </a:br>
          <a:r>
            <a:rPr lang="en-GB" sz="1500" kern="1200" noProof="0" smtClean="0"/>
            <a:t>Sign</a:t>
          </a:r>
          <a:br>
            <a:rPr lang="en-GB" sz="1500" kern="1200" noProof="0" smtClean="0"/>
          </a:br>
          <a:r>
            <a:rPr lang="en-GB" sz="1500" kern="1200" noProof="0" smtClean="0"/>
            <a:t>OLAs</a:t>
          </a:r>
          <a:endParaRPr lang="en-GB" sz="1500" kern="1200" noProof="0"/>
        </a:p>
      </dsp:txBody>
      <dsp:txXfrm>
        <a:off x="3903063" y="7454"/>
        <a:ext cx="1170261" cy="780174"/>
      </dsp:txXfrm>
    </dsp:sp>
    <dsp:sp modelId="{0B070BFA-FBE8-40B3-BAEB-5FA39B33A31E}">
      <dsp:nvSpPr>
        <dsp:cNvPr id="0" name=""/>
        <dsp:cNvSpPr/>
      </dsp:nvSpPr>
      <dsp:spPr>
        <a:xfrm>
          <a:off x="5268368" y="7454"/>
          <a:ext cx="1950435" cy="780174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smtClean="0"/>
            <a:t>Creating SLA</a:t>
          </a:r>
          <a:endParaRPr lang="en-GB" sz="1500" kern="1200" noProof="0"/>
        </a:p>
      </dsp:txBody>
      <dsp:txXfrm>
        <a:off x="5658455" y="7454"/>
        <a:ext cx="1170261" cy="780174"/>
      </dsp:txXfrm>
    </dsp:sp>
    <dsp:sp modelId="{72DD6D07-2B3F-45D7-A5CF-5CC98406802F}">
      <dsp:nvSpPr>
        <dsp:cNvPr id="0" name=""/>
        <dsp:cNvSpPr/>
      </dsp:nvSpPr>
      <dsp:spPr>
        <a:xfrm>
          <a:off x="7023760" y="7454"/>
          <a:ext cx="1950435" cy="78017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smtClean="0"/>
            <a:t>Propose &amp; Sign SLA</a:t>
          </a:r>
          <a:endParaRPr lang="en-GB" sz="1500" kern="1200" noProof="0"/>
        </a:p>
      </dsp:txBody>
      <dsp:txXfrm>
        <a:off x="7413847" y="7454"/>
        <a:ext cx="1170261" cy="780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432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18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18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182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46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4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44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9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81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altLang="en-US" baseline="0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5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2E766-55CD-4F27-B559-A294CD30CAE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57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Status report of the LToS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Status report of the LToS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Status report of the LToS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 services for the long tail of science</a:t>
            </a:r>
            <a:br>
              <a:rPr lang="en-US" dirty="0" smtClean="0"/>
            </a:br>
            <a:r>
              <a:rPr lang="en-US" dirty="0" smtClean="0"/>
              <a:t>FIM4R – CERN February 3</a:t>
            </a:r>
            <a:r>
              <a:rPr lang="en-US" baseline="30000" dirty="0" smtClean="0"/>
              <a:t>rd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iki.egi.eu/wiki/Long-tail_of_science#Presentations_about_the_platform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Status report of the LToS</a:t>
            </a:r>
            <a:endParaRPr lang="en-GB" dirty="0"/>
          </a:p>
        </p:txBody>
      </p:sp>
      <p:sp>
        <p:nvSpPr>
          <p:cNvPr id="9" name="Tekstvak 21"/>
          <p:cNvSpPr txBox="1"/>
          <p:nvPr userDrawn="1"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9/28/2016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7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 smtClean="0">
              <a:solidFill>
                <a:srgbClr val="0066B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 smtClean="0">
                <a:solidFill>
                  <a:srgbClr val="0066B0"/>
                </a:solidFill>
              </a:rPr>
              <a:t>Wiki</a:t>
            </a:r>
            <a:r>
              <a:rPr lang="it-IT" sz="1800" dirty="0" smtClean="0">
                <a:solidFill>
                  <a:srgbClr val="0066B0"/>
                </a:solidFill>
              </a:rPr>
              <a:t> </a:t>
            </a:r>
            <a:r>
              <a:rPr lang="it-IT" sz="1800" dirty="0" smtClean="0">
                <a:solidFill>
                  <a:srgbClr val="0066B0"/>
                </a:solidFill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Candara" panose="020E0502030303020204" pitchFamily="34" charset="0"/>
                <a:hlinkClick r:id="rId5"/>
              </a:rPr>
              <a:t>https://wiki.egi.eu/wiki/Long-tail_of_science</a:t>
            </a:r>
            <a:endParaRPr lang="en-GB" sz="1800" dirty="0" smtClean="0">
              <a:solidFill>
                <a:srgbClr val="0066B0"/>
              </a:solidFill>
            </a:endParaRPr>
          </a:p>
          <a:p>
            <a:pPr algn="l"/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iuseppe.larocca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1.wdp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access.egi.e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2773" TargetMode="External"/><Relationship Id="rId2" Type="http://schemas.openxmlformats.org/officeDocument/2006/relationships/hyperlink" Target="https://documents.egi.eu/public/ShowDocument?docid=277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sgf/" TargetMode="External"/><Relationship Id="rId4" Type="http://schemas.openxmlformats.org/officeDocument/2006/relationships/hyperlink" Target="http://www.catania-science-gateways.i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oc.egi.eu/portal/index.php?Page_Type=Site&amp;id=1585" TargetMode="External"/><Relationship Id="rId3" Type="http://schemas.openxmlformats.org/officeDocument/2006/relationships/hyperlink" Target="https://documents.egi.eu/public/ShowDocument?docid=2782" TargetMode="External"/><Relationship Id="rId7" Type="http://schemas.openxmlformats.org/officeDocument/2006/relationships/hyperlink" Target="https://ggus.eu/index.php?mode=ticket_info&amp;ticket_id=120427" TargetMode="External"/><Relationship Id="rId2" Type="http://schemas.openxmlformats.org/officeDocument/2006/relationships/hyperlink" Target="https://goc.egi.eu/portal/index.php?Page_Type=Site&amp;id=1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c.egi.eu/portal/index.php?Page_Type=Site&amp;id=1565" TargetMode="External"/><Relationship Id="rId5" Type="http://schemas.openxmlformats.org/officeDocument/2006/relationships/hyperlink" Target="https://ggus.eu/?mode=ticket_info&amp;ticket_id=123795" TargetMode="External"/><Relationship Id="rId10" Type="http://schemas.openxmlformats.org/officeDocument/2006/relationships/image" Target="../media/image82.png"/><Relationship Id="rId4" Type="http://schemas.openxmlformats.org/officeDocument/2006/relationships/hyperlink" Target="http://argo.egi.eu/lavoisier/status_report-site?report=OPS-MONITOR-Critical&amp;accept=html" TargetMode="External"/><Relationship Id="rId9" Type="http://schemas.openxmlformats.org/officeDocument/2006/relationships/hyperlink" Target="https://ggus.eu/index.php?mode=ticket_info&amp;ticket_id=12048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86.jpeg"/><Relationship Id="rId5" Type="http://schemas.openxmlformats.org/officeDocument/2006/relationships/image" Target="../media/image62.png"/><Relationship Id="rId10" Type="http://schemas.openxmlformats.org/officeDocument/2006/relationships/image" Target="../media/image85.png"/><Relationship Id="rId4" Type="http://schemas.openxmlformats.org/officeDocument/2006/relationships/image" Target="../media/image66.jpeg"/><Relationship Id="rId9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jpg"/><Relationship Id="rId40" Type="http://schemas.openxmlformats.org/officeDocument/2006/relationships/image" Target="../media/image42.png"/><Relationship Id="rId45" Type="http://schemas.openxmlformats.org/officeDocument/2006/relationships/image" Target="../media/image47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jp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g"/><Relationship Id="rId30" Type="http://schemas.openxmlformats.org/officeDocument/2006/relationships/image" Target="../media/image32.png"/><Relationship Id="rId35" Type="http://schemas.openxmlformats.org/officeDocument/2006/relationships/image" Target="../media/image37.jpg"/><Relationship Id="rId43" Type="http://schemas.openxmlformats.org/officeDocument/2006/relationships/image" Target="../media/image45.jpg"/><Relationship Id="rId48" Type="http://schemas.openxmlformats.org/officeDocument/2006/relationships/image" Target="../media/image50.jp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5.gif"/><Relationship Id="rId10" Type="http://schemas.microsoft.com/office/2007/relationships/diagramDrawing" Target="../diagrams/drawing1.xml"/><Relationship Id="rId4" Type="http://schemas.openxmlformats.org/officeDocument/2006/relationships/image" Target="../media/image5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59.png"/><Relationship Id="rId5" Type="http://schemas.openxmlformats.org/officeDocument/2006/relationships/image" Target="../media/image58.gif"/><Relationship Id="rId10" Type="http://schemas.microsoft.com/office/2007/relationships/diagramDrawing" Target="../diagrams/drawing2.xml"/><Relationship Id="rId4" Type="http://schemas.openxmlformats.org/officeDocument/2006/relationships/image" Target="../media/image57.jpe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40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Serving the long tail</a:t>
            </a:r>
            <a:endParaRPr lang="en-GB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55576" y="2852936"/>
            <a:ext cx="6400800" cy="1080120"/>
          </a:xfrm>
        </p:spPr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Giuseppe La Rocca</a:t>
            </a:r>
            <a:br>
              <a:rPr lang="en-GB" dirty="0" smtClean="0">
                <a:latin typeface="Candara" panose="020E0502030303020204" pitchFamily="34" charset="0"/>
              </a:rPr>
            </a:br>
            <a:r>
              <a:rPr lang="en-GB" dirty="0" smtClean="0">
                <a:latin typeface="Candara" panose="020E0502030303020204" pitchFamily="34" charset="0"/>
                <a:hlinkClick r:id="rId2"/>
              </a:rPr>
              <a:t>giuseppe.larocca@egi.eu</a:t>
            </a:r>
            <a:endParaRPr lang="en-GB" dirty="0" smtClean="0">
              <a:latin typeface="Candara" panose="020E0502030303020204" pitchFamily="34" charset="0"/>
            </a:endParaRPr>
          </a:p>
          <a:p>
            <a:endParaRPr lang="en-GB" dirty="0" smtClean="0"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Technical Outreach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Expert</a:t>
            </a:r>
            <a:endParaRPr lang="en-GB" sz="18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2"/>
          <p:cNvSpPr>
            <a:spLocks noGrp="1"/>
          </p:cNvSpPr>
          <p:nvPr>
            <p:ph sz="half" idx="2"/>
          </p:nvPr>
        </p:nvSpPr>
        <p:spPr>
          <a:xfrm>
            <a:off x="156862" y="1308896"/>
            <a:ext cx="8796578" cy="5072432"/>
          </a:xfrm>
        </p:spPr>
        <p:txBody>
          <a:bodyPr/>
          <a:lstStyle/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Streamlined </a:t>
            </a:r>
            <a:r>
              <a:rPr lang="en-GB" sz="2400" b="1" dirty="0">
                <a:latin typeface="Candara" panose="020E0502030303020204" pitchFamily="34" charset="0"/>
              </a:rPr>
              <a:t>access</a:t>
            </a:r>
            <a:r>
              <a:rPr lang="en-GB" sz="2400" dirty="0">
                <a:latin typeface="Candara" panose="020E0502030303020204" pitchFamily="34" charset="0"/>
              </a:rPr>
              <a:t> and resource allocation for users who cannot access to national services </a:t>
            </a:r>
            <a:r>
              <a:rPr lang="en-GB" sz="2400" dirty="0" smtClean="0">
                <a:latin typeface="Candara" panose="020E0502030303020204" pitchFamily="34" charset="0"/>
              </a:rPr>
              <a:t>available</a:t>
            </a:r>
          </a:p>
          <a:p>
            <a:pPr lvl="1" algn="just"/>
            <a:r>
              <a:rPr lang="en-GB" sz="2000" dirty="0" smtClean="0">
                <a:latin typeface="Candara" panose="020E0502030303020204" pitchFamily="34" charset="0"/>
              </a:rPr>
              <a:t>No</a:t>
            </a:r>
            <a:r>
              <a:rPr lang="it-IT" sz="2000" dirty="0" smtClean="0">
                <a:latin typeface="Candara" panose="020E0502030303020204" pitchFamily="34" charset="0"/>
              </a:rPr>
              <a:t> </a:t>
            </a:r>
            <a:r>
              <a:rPr lang="en-GB" sz="2000" dirty="0" smtClean="0">
                <a:latin typeface="Candara" panose="020E0502030303020204" pitchFamily="34" charset="0"/>
              </a:rPr>
              <a:t>need for specialized relationship with an NGI, NREN or CA</a:t>
            </a:r>
          </a:p>
          <a:p>
            <a:pPr lvl="1" algn="just"/>
            <a:r>
              <a:rPr lang="en-GB" sz="2000" dirty="0" smtClean="0">
                <a:latin typeface="Candara" panose="020E0502030303020204" pitchFamily="34" charset="0"/>
              </a:rPr>
              <a:t>No need to establish a Registration Authority at user’s</a:t>
            </a:r>
            <a:r>
              <a:rPr lang="it-IT" sz="2000" dirty="0" smtClean="0">
                <a:latin typeface="Candara" panose="020E0502030303020204" pitchFamily="34" charset="0"/>
              </a:rPr>
              <a:t> </a:t>
            </a:r>
            <a:r>
              <a:rPr lang="en-GB" sz="2000" dirty="0" smtClean="0">
                <a:latin typeface="Candara" panose="020E0502030303020204" pitchFamily="34" charset="0"/>
              </a:rPr>
              <a:t>institute</a:t>
            </a:r>
          </a:p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100% coverage</a:t>
            </a:r>
            <a:r>
              <a:rPr lang="en-GB" sz="2400" dirty="0" smtClean="0">
                <a:latin typeface="Candara" panose="020E0502030303020204" pitchFamily="34" charset="0"/>
              </a:rPr>
              <a:t>: anyone with internet access can become a user</a:t>
            </a:r>
          </a:p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Secure</a:t>
            </a:r>
            <a:r>
              <a:rPr lang="en-GB" sz="2400" dirty="0" smtClean="0">
                <a:latin typeface="Candara" panose="020E0502030303020204" pitchFamily="34" charset="0"/>
              </a:rPr>
              <a:t>: provide acceptable level of tracking of users and user activities</a:t>
            </a:r>
          </a:p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Scalable</a:t>
            </a:r>
            <a:r>
              <a:rPr lang="en-GB" sz="2400" dirty="0" smtClean="0">
                <a:latin typeface="Candara" panose="020E0502030303020204" pitchFamily="34" charset="0"/>
              </a:rPr>
              <a:t>: can scale up to support large number of resource providers, technology providers, users and use case</a:t>
            </a:r>
          </a:p>
          <a:p>
            <a:pPr lvl="1" algn="just"/>
            <a:r>
              <a:rPr lang="en-GB" sz="2000" dirty="0" smtClean="0">
                <a:latin typeface="Candara" panose="020E0502030303020204" pitchFamily="34" charset="0"/>
              </a:rPr>
              <a:t>Resource providers can join with their own resources</a:t>
            </a:r>
          </a:p>
          <a:p>
            <a:pPr lvl="1" algn="just"/>
            <a:r>
              <a:rPr lang="en-US" sz="2000" dirty="0" smtClean="0">
                <a:latin typeface="Candara" panose="020E0502030303020204" pitchFamily="34" charset="0"/>
              </a:rPr>
              <a:t>Science Gateways/VRE </a:t>
            </a:r>
            <a:r>
              <a:rPr lang="en-US" sz="2000" dirty="0">
                <a:latin typeface="Candara" panose="020E0502030303020204" pitchFamily="34" charset="0"/>
              </a:rPr>
              <a:t>providers </a:t>
            </a:r>
            <a:r>
              <a:rPr lang="en-US" sz="2000" dirty="0" smtClean="0">
                <a:latin typeface="Candara" panose="020E0502030303020204" pitchFamily="34" charset="0"/>
              </a:rPr>
              <a:t>can </a:t>
            </a:r>
            <a:r>
              <a:rPr lang="en-US" sz="2000" dirty="0">
                <a:latin typeface="Candara" panose="020E0502030303020204" pitchFamily="34" charset="0"/>
              </a:rPr>
              <a:t>join with custom </a:t>
            </a:r>
            <a:r>
              <a:rPr lang="en-US" sz="2000" dirty="0" smtClean="0">
                <a:latin typeface="Candara" panose="020E0502030303020204" pitchFamily="34" charset="0"/>
              </a:rPr>
              <a:t>tools</a:t>
            </a:r>
            <a:endParaRPr lang="en-GB" sz="2000" dirty="0" smtClean="0">
              <a:latin typeface="Candara" panose="020E0502030303020204" pitchFamily="34" charset="0"/>
            </a:endParaRPr>
          </a:p>
          <a:p>
            <a:pPr algn="just"/>
            <a:r>
              <a:rPr lang="en-GB" sz="2400" b="1" dirty="0">
                <a:latin typeface="Candara" panose="020E0502030303020204" pitchFamily="34" charset="0"/>
              </a:rPr>
              <a:t>User-centric</a:t>
            </a:r>
            <a:r>
              <a:rPr lang="en-GB" sz="2400" dirty="0">
                <a:latin typeface="Candara" panose="020E0502030303020204" pitchFamily="34" charset="0"/>
              </a:rPr>
              <a:t>: user support is available through the </a:t>
            </a:r>
            <a:r>
              <a:rPr lang="en-GB" sz="2400" dirty="0" smtClean="0">
                <a:latin typeface="Candara" panose="020E0502030303020204" pitchFamily="34" charset="0"/>
              </a:rPr>
              <a:t>NGIs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850106"/>
          </a:xfrm>
        </p:spPr>
        <p:txBody>
          <a:bodyPr>
            <a:noAutofit/>
          </a:bodyPr>
          <a:lstStyle/>
          <a:p>
            <a:r>
              <a:rPr lang="en-US" dirty="0" smtClean="0"/>
              <a:t>Requirements for a </a:t>
            </a:r>
            <a:br>
              <a:rPr lang="en-US" dirty="0" smtClean="0"/>
            </a:br>
            <a:r>
              <a:rPr lang="en-US" dirty="0" smtClean="0"/>
              <a:t>Long Tail of Science platform</a:t>
            </a:r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2"/>
          <p:cNvSpPr>
            <a:spLocks noGrp="1"/>
          </p:cNvSpPr>
          <p:nvPr>
            <p:ph sz="half" idx="2"/>
          </p:nvPr>
        </p:nvSpPr>
        <p:spPr>
          <a:xfrm>
            <a:off x="156862" y="1308896"/>
            <a:ext cx="8796578" cy="5072432"/>
          </a:xfrm>
        </p:spPr>
        <p:txBody>
          <a:bodyPr/>
          <a:lstStyle/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Reuse </a:t>
            </a:r>
            <a:r>
              <a:rPr lang="en-GB" sz="2400" dirty="0" smtClean="0">
                <a:latin typeface="Candara" panose="020E0502030303020204" pitchFamily="34" charset="0"/>
              </a:rPr>
              <a:t>existing technology building blocks as much as possible</a:t>
            </a:r>
          </a:p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Traceability</a:t>
            </a:r>
            <a:r>
              <a:rPr lang="it-IT" sz="2400" b="1" dirty="0" smtClean="0">
                <a:latin typeface="Candara" panose="020E0502030303020204" pitchFamily="34" charset="0"/>
              </a:rPr>
              <a:t> </a:t>
            </a:r>
            <a:r>
              <a:rPr lang="it-IT" sz="2400" dirty="0" smtClean="0">
                <a:latin typeface="Candara" panose="020E0502030303020204" pitchFamily="34" charset="0"/>
              </a:rPr>
              <a:t>of </a:t>
            </a:r>
            <a:r>
              <a:rPr lang="en-GB" sz="2400" dirty="0" smtClean="0">
                <a:latin typeface="Candara" panose="020E0502030303020204" pitchFamily="34" charset="0"/>
              </a:rPr>
              <a:t>scientific publications/user stories from the long-tail platform</a:t>
            </a:r>
          </a:p>
          <a:p>
            <a:pPr lvl="1" algn="just"/>
            <a:r>
              <a:rPr lang="en-GB" sz="2000" dirty="0" smtClean="0">
                <a:latin typeface="Candara" panose="020E0502030303020204" pitchFamily="34" charset="0"/>
              </a:rPr>
              <a:t>With EGI acknowledgement</a:t>
            </a:r>
          </a:p>
          <a:p>
            <a:pPr algn="just"/>
            <a:r>
              <a:rPr lang="en-GB" sz="2400" b="1" dirty="0" smtClean="0">
                <a:latin typeface="Candara" panose="020E0502030303020204" pitchFamily="34" charset="0"/>
              </a:rPr>
              <a:t>Easier</a:t>
            </a:r>
            <a:r>
              <a:rPr lang="en-GB" sz="2400" dirty="0" smtClean="0">
                <a:latin typeface="Candara" panose="020E0502030303020204" pitchFamily="34" charset="0"/>
              </a:rPr>
              <a:t> to involve new users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850106"/>
          </a:xfrm>
        </p:spPr>
        <p:txBody>
          <a:bodyPr>
            <a:noAutofit/>
          </a:bodyPr>
          <a:lstStyle/>
          <a:p>
            <a:r>
              <a:rPr lang="en-US" dirty="0" smtClean="0"/>
              <a:t>Requirements for a </a:t>
            </a:r>
            <a:br>
              <a:rPr lang="en-US" dirty="0" smtClean="0"/>
            </a:br>
            <a:r>
              <a:rPr lang="en-US" dirty="0" smtClean="0"/>
              <a:t>Long Tail of Science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482065" y="3212976"/>
            <a:ext cx="4558202" cy="3202270"/>
            <a:chOff x="4211960" y="2500018"/>
            <a:chExt cx="4946605" cy="3246236"/>
          </a:xfrm>
        </p:grpSpPr>
        <p:pic>
          <p:nvPicPr>
            <p:cNvPr id="7" name="Picture 12" descr="http://www.eu-emi.eu/image/image_gallery?uuid=b241911a-8d40-4f49-8b5d-3789250404a6&amp;groupId=14057&amp;t=12918981231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127" y="3568062"/>
              <a:ext cx="453196" cy="26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9"/>
            <p:cNvSpPr/>
            <p:nvPr/>
          </p:nvSpPr>
          <p:spPr>
            <a:xfrm>
              <a:off x="6629548" y="3096075"/>
              <a:ext cx="2062414" cy="15024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Resource pool with cloud, HTC and </a:t>
              </a:r>
              <a:br>
                <a:rPr lang="en-GB" sz="1600" dirty="0" smtClean="0">
                  <a:solidFill>
                    <a:schemeClr val="tx1"/>
                  </a:solidFill>
                </a:rPr>
              </a:br>
              <a:r>
                <a:rPr lang="en-GB" sz="1600" dirty="0" smtClean="0">
                  <a:solidFill>
                    <a:schemeClr val="tx1"/>
                  </a:solidFill>
                </a:rPr>
                <a:t>storage sites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30"/>
            <p:cNvSpPr/>
            <p:nvPr/>
          </p:nvSpPr>
          <p:spPr>
            <a:xfrm>
              <a:off x="6775620" y="2544338"/>
              <a:ext cx="823045" cy="751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Science gateway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34"/>
            <p:cNvSpPr/>
            <p:nvPr/>
          </p:nvSpPr>
          <p:spPr>
            <a:xfrm>
              <a:off x="7748309" y="2544338"/>
              <a:ext cx="823045" cy="7512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Science gateway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35"/>
            <p:cNvSpPr/>
            <p:nvPr/>
          </p:nvSpPr>
          <p:spPr>
            <a:xfrm>
              <a:off x="6772423" y="4432232"/>
              <a:ext cx="823045" cy="7512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Science gateway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36"/>
            <p:cNvSpPr/>
            <p:nvPr/>
          </p:nvSpPr>
          <p:spPr>
            <a:xfrm>
              <a:off x="7745112" y="4432232"/>
              <a:ext cx="823045" cy="7512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Science gateway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37"/>
            <p:cNvSpPr/>
            <p:nvPr/>
          </p:nvSpPr>
          <p:spPr>
            <a:xfrm>
              <a:off x="5546200" y="3494364"/>
              <a:ext cx="1073538" cy="7512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User Registration Portal</a:t>
              </a:r>
              <a:endParaRPr lang="en-GB" sz="1200" dirty="0"/>
            </a:p>
          </p:txBody>
        </p:sp>
        <p:cxnSp>
          <p:nvCxnSpPr>
            <p:cNvPr id="14" name="Straight Arrow Connector 38"/>
            <p:cNvCxnSpPr/>
            <p:nvPr/>
          </p:nvCxnSpPr>
          <p:spPr>
            <a:xfrm>
              <a:off x="5035005" y="3888435"/>
              <a:ext cx="5111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1960" y="3569486"/>
              <a:ext cx="598578" cy="600971"/>
            </a:xfrm>
            <a:prstGeom prst="rect">
              <a:avLst/>
            </a:prstGeom>
          </p:spPr>
        </p:pic>
        <p:pic>
          <p:nvPicPr>
            <p:cNvPr id="16" name="Picture 4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0042" y="3569486"/>
              <a:ext cx="598578" cy="600971"/>
            </a:xfrm>
            <a:prstGeom prst="rect">
              <a:avLst/>
            </a:prstGeom>
          </p:spPr>
        </p:pic>
        <p:pic>
          <p:nvPicPr>
            <p:cNvPr id="17" name="Picture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6427" y="3794850"/>
              <a:ext cx="598578" cy="600971"/>
            </a:xfrm>
            <a:prstGeom prst="rect">
              <a:avLst/>
            </a:prstGeom>
          </p:spPr>
        </p:pic>
        <p:sp>
          <p:nvSpPr>
            <p:cNvPr id="18" name="TextBox 42"/>
            <p:cNvSpPr txBox="1"/>
            <p:nvPr/>
          </p:nvSpPr>
          <p:spPr>
            <a:xfrm>
              <a:off x="8549960" y="4446900"/>
              <a:ext cx="584852" cy="717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/>
                <a:t>…</a:t>
              </a:r>
              <a:endParaRPr lang="en-GB" sz="4000" dirty="0"/>
            </a:p>
          </p:txBody>
        </p:sp>
        <p:cxnSp>
          <p:nvCxnSpPr>
            <p:cNvPr id="19" name="Straight Arrow Connector 43"/>
            <p:cNvCxnSpPr/>
            <p:nvPr/>
          </p:nvCxnSpPr>
          <p:spPr>
            <a:xfrm flipV="1">
              <a:off x="6061018" y="4245578"/>
              <a:ext cx="0" cy="3202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4"/>
            <p:cNvSpPr txBox="1"/>
            <p:nvPr/>
          </p:nvSpPr>
          <p:spPr>
            <a:xfrm>
              <a:off x="4353024" y="4373139"/>
              <a:ext cx="699665" cy="343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Users</a:t>
              </a:r>
              <a:endParaRPr lang="en-GB" sz="1600" i="1" dirty="0"/>
            </a:p>
          </p:txBody>
        </p:sp>
        <p:sp>
          <p:nvSpPr>
            <p:cNvPr id="21" name="TextBox 45"/>
            <p:cNvSpPr txBox="1"/>
            <p:nvPr/>
          </p:nvSpPr>
          <p:spPr>
            <a:xfrm>
              <a:off x="5551974" y="5403052"/>
              <a:ext cx="1431408" cy="343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Support team</a:t>
              </a:r>
              <a:endParaRPr lang="en-GB" sz="1600" i="1" dirty="0"/>
            </a:p>
          </p:txBody>
        </p:sp>
        <p:pic>
          <p:nvPicPr>
            <p:cNvPr id="22" name="Picture 4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4000" y="4598503"/>
              <a:ext cx="598578" cy="600971"/>
            </a:xfrm>
            <a:prstGeom prst="rect">
              <a:avLst/>
            </a:prstGeom>
          </p:spPr>
        </p:pic>
        <p:pic>
          <p:nvPicPr>
            <p:cNvPr id="23" name="Picture 4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2082" y="4598503"/>
              <a:ext cx="598578" cy="600971"/>
            </a:xfrm>
            <a:prstGeom prst="rect">
              <a:avLst/>
            </a:prstGeom>
          </p:spPr>
        </p:pic>
        <p:pic>
          <p:nvPicPr>
            <p:cNvPr id="25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8467" y="4823868"/>
              <a:ext cx="598578" cy="600971"/>
            </a:xfrm>
            <a:prstGeom prst="rect">
              <a:avLst/>
            </a:prstGeom>
          </p:spPr>
        </p:pic>
        <p:sp>
          <p:nvSpPr>
            <p:cNvPr id="26" name="TextBox 49"/>
            <p:cNvSpPr txBox="1"/>
            <p:nvPr/>
          </p:nvSpPr>
          <p:spPr>
            <a:xfrm>
              <a:off x="8573713" y="2500018"/>
              <a:ext cx="584852" cy="717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/>
                <a:t>…</a:t>
              </a:r>
              <a:endParaRPr lang="en-GB" sz="4000" dirty="0"/>
            </a:p>
          </p:txBody>
        </p:sp>
        <p:pic>
          <p:nvPicPr>
            <p:cNvPr id="27" name="Picture 6" descr="https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020" y="3272333"/>
              <a:ext cx="237294" cy="24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images.dailytech.com/frontpage/fp__G_is_For_Google_New_Logo_Thum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96" y="2927316"/>
              <a:ext cx="314185" cy="32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Services for the long-tail of science</a:t>
            </a:r>
            <a:endParaRPr lang="en-GB" dirty="0"/>
          </a:p>
        </p:txBody>
      </p:sp>
      <p:sp>
        <p:nvSpPr>
          <p:cNvPr id="24" name="Content Placeholder 22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8796578" cy="4784400"/>
          </a:xfrm>
        </p:spPr>
        <p:txBody>
          <a:bodyPr/>
          <a:lstStyle/>
          <a:p>
            <a:pPr marL="266700" indent="-266700" algn="just"/>
            <a:r>
              <a:rPr lang="en-GB" sz="2000" dirty="0" smtClean="0">
                <a:latin typeface="Candara" panose="020E0502030303020204" pitchFamily="34" charset="0"/>
              </a:rPr>
              <a:t>The platform for supporting the long-tail of science is composed by the main technical components: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An </a:t>
            </a:r>
            <a:r>
              <a:rPr lang="en-GB" sz="2000" b="1" dirty="0" smtClean="0">
                <a:latin typeface="Candara" panose="020E0502030303020204" pitchFamily="34" charset="0"/>
              </a:rPr>
              <a:t>User Registration Portal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  <a:r>
              <a:rPr lang="en-GB" sz="2000" b="1" dirty="0" smtClean="0">
                <a:latin typeface="Candara" panose="020E0502030303020204" pitchFamily="34" charset="0"/>
              </a:rPr>
              <a:t>(URP)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 catch-all </a:t>
            </a:r>
            <a:r>
              <a:rPr lang="en-GB" sz="2000" b="1" dirty="0" smtClean="0">
                <a:latin typeface="Candara" panose="020E0502030303020204" pitchFamily="34" charset="0"/>
              </a:rPr>
              <a:t>VO</a:t>
            </a:r>
            <a:endParaRPr lang="en-GB" sz="2000" dirty="0" smtClean="0">
              <a:latin typeface="Candara" panose="020E0502030303020204" pitchFamily="34" charset="0"/>
            </a:endParaRP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 </a:t>
            </a:r>
            <a:r>
              <a:rPr lang="en-GB" sz="2000" b="1" dirty="0" smtClean="0">
                <a:latin typeface="Candara" panose="020E0502030303020204" pitchFamily="34" charset="0"/>
              </a:rPr>
              <a:t>pool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  <a:r>
              <a:rPr lang="en-GB" sz="2000" b="1" dirty="0" smtClean="0">
                <a:latin typeface="Candara" panose="020E0502030303020204" pitchFamily="34" charset="0"/>
              </a:rPr>
              <a:t>of</a:t>
            </a:r>
            <a:r>
              <a:rPr lang="en-GB" sz="2000" dirty="0" smtClean="0">
                <a:latin typeface="Candara" panose="020E0502030303020204" pitchFamily="34" charset="0"/>
              </a:rPr>
              <a:t> grid/cloud-based </a:t>
            </a:r>
            <a:r>
              <a:rPr lang="en-GB" sz="2000" b="1" dirty="0" smtClean="0">
                <a:latin typeface="Candara" panose="020E0502030303020204" pitchFamily="34" charset="0"/>
              </a:rPr>
              <a:t>resources</a:t>
            </a:r>
            <a:r>
              <a:rPr lang="en-GB" sz="2000" dirty="0" smtClean="0">
                <a:latin typeface="Candara" panose="020E0502030303020204" pitchFamily="34" charset="0"/>
              </a:rPr>
              <a:t> where the catch-all VO is pre-enabled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 set of </a:t>
            </a:r>
            <a:r>
              <a:rPr lang="en-GB" sz="2000" b="1" dirty="0" smtClean="0">
                <a:latin typeface="Candara" panose="020E0502030303020204" pitchFamily="34" charset="0"/>
              </a:rPr>
              <a:t>Science Gateways and Portals</a:t>
            </a:r>
            <a:endParaRPr lang="en-GB" sz="2000" dirty="0" smtClean="0">
              <a:latin typeface="Candara" panose="020E0502030303020204" pitchFamily="34" charset="0"/>
            </a:endParaRP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 </a:t>
            </a:r>
            <a:r>
              <a:rPr lang="en-GB" sz="2000" b="1" dirty="0" smtClean="0">
                <a:latin typeface="Candara" panose="020E0502030303020204" pitchFamily="34" charset="0"/>
              </a:rPr>
              <a:t>X.509 Credentials Management</a:t>
            </a:r>
            <a:r>
              <a:rPr lang="en-GB" sz="2000" dirty="0" smtClean="0">
                <a:latin typeface="Candara" panose="020E0502030303020204" pitchFamily="34" charset="0"/>
              </a:rPr>
              <a:t> system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User Registration Portal (URP)</a:t>
            </a:r>
            <a:endParaRPr lang="en-GB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784976" cy="786507"/>
          </a:xfrm>
          <a:noFill/>
        </p:spPr>
        <p:txBody>
          <a:bodyPr/>
          <a:lstStyle/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The </a:t>
            </a:r>
            <a:r>
              <a:rPr lang="en-GB" sz="2000" b="1" dirty="0" smtClean="0">
                <a:latin typeface="Candara" panose="020E0502030303020204" pitchFamily="34" charset="0"/>
              </a:rPr>
              <a:t>URP</a:t>
            </a:r>
            <a:r>
              <a:rPr lang="en-GB" sz="2000" dirty="0" smtClean="0">
                <a:latin typeface="Candara" panose="020E0502030303020204" pitchFamily="34" charset="0"/>
              </a:rPr>
              <a:t> is the entry point to access the platform and uses available services</a:t>
            </a: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16832"/>
            <a:ext cx="1008112" cy="100811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11960" y="1783978"/>
            <a:ext cx="1889956" cy="122413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User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Registration Portal (URP)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sz="1600" b="1" dirty="0" smtClean="0">
                <a:latin typeface="Candara" panose="020E0502030303020204" pitchFamily="34" charset="0"/>
              </a:rPr>
              <a:t>access.egi.eu</a:t>
            </a:r>
            <a:endParaRPr lang="en-US" b="1" dirty="0">
              <a:latin typeface="Candara" panose="020E0502030303020204" pitchFamily="34" charset="0"/>
            </a:endParaRPr>
          </a:p>
        </p:txBody>
      </p:sp>
      <p:cxnSp>
        <p:nvCxnSpPr>
          <p:cNvPr id="14" name="Straight Arrow Connector 17"/>
          <p:cNvCxnSpPr/>
          <p:nvPr/>
        </p:nvCxnSpPr>
        <p:spPr>
          <a:xfrm>
            <a:off x="2272105" y="2576066"/>
            <a:ext cx="21558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6026"/>
            <a:ext cx="1000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272105" y="1988840"/>
            <a:ext cx="1075759" cy="325984"/>
            <a:chOff x="1768049" y="2132856"/>
            <a:chExt cx="1075759" cy="325984"/>
          </a:xfrm>
        </p:grpSpPr>
        <p:pic>
          <p:nvPicPr>
            <p:cNvPr id="16" name="Picture 12" descr="http://www.eu-emi.eu/image/image_gallery?uuid=b241911a-8d40-4f49-8b5d-3789250404a6&amp;groupId=14057&amp;t=12918981231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612" y="2154454"/>
              <a:ext cx="453196" cy="26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376" y="2172745"/>
              <a:ext cx="237294" cy="24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://images.dailytech.com/frontpage/fp__G_is_For_Google_New_Logo_Thum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049" y="2132856"/>
              <a:ext cx="314185" cy="32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Vertical Scroll 37"/>
          <p:cNvSpPr/>
          <p:nvPr/>
        </p:nvSpPr>
        <p:spPr>
          <a:xfrm>
            <a:off x="3419872" y="1722335"/>
            <a:ext cx="720080" cy="698553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URP AUP</a:t>
            </a:r>
            <a:endParaRPr lang="en-US" sz="1400" dirty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51520" y="3140968"/>
            <a:ext cx="8784976" cy="136257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The user </a:t>
            </a:r>
            <a:r>
              <a:rPr lang="en-GB" sz="2000" u="sng" dirty="0" smtClean="0">
                <a:latin typeface="Candara" panose="020E0502030303020204" pitchFamily="34" charset="0"/>
              </a:rPr>
              <a:t>can</a:t>
            </a:r>
            <a:r>
              <a:rPr lang="en-GB" sz="2000" dirty="0" smtClean="0">
                <a:latin typeface="Candara" panose="020E0502030303020204" pitchFamily="34" charset="0"/>
              </a:rPr>
              <a:t>: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Log in using his/her social accounts or using the EGI SSO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Provide additional information about their contacts, institutions and research topic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Submit a request for resource allocation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251520" y="4437112"/>
            <a:ext cx="8784976" cy="100811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EGI /NGIs </a:t>
            </a:r>
            <a:r>
              <a:rPr lang="en-GB" sz="2000" u="sng" dirty="0" smtClean="0">
                <a:latin typeface="Candara" panose="020E0502030303020204" pitchFamily="34" charset="0"/>
              </a:rPr>
              <a:t>can</a:t>
            </a:r>
            <a:r>
              <a:rPr lang="en-GB" sz="2000" dirty="0" smtClean="0">
                <a:latin typeface="Candara" panose="020E0502030303020204" pitchFamily="34" charset="0"/>
              </a:rPr>
              <a:t>: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Approve the user’s request, or suspend the user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Check the user’s usage of resource</a:t>
            </a: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251520" y="5517232"/>
            <a:ext cx="8784976" cy="100811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If user’s request is approved an </a:t>
            </a:r>
            <a:r>
              <a:rPr lang="en-GB" sz="2000" b="1" dirty="0" smtClean="0">
                <a:latin typeface="Candara" panose="020E0502030303020204" pitchFamily="34" charset="0"/>
              </a:rPr>
              <a:t>unique UID</a:t>
            </a:r>
            <a:r>
              <a:rPr lang="en-GB" sz="2000" dirty="0" smtClean="0">
                <a:latin typeface="Candara" panose="020E0502030303020204" pitchFamily="34" charset="0"/>
              </a:rPr>
              <a:t> is assigned to identify the user in the platform</a:t>
            </a: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23" name="TextBox 50"/>
          <p:cNvSpPr txBox="1"/>
          <p:nvPr/>
        </p:nvSpPr>
        <p:spPr>
          <a:xfrm>
            <a:off x="6562079" y="226758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User UID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page: </a:t>
            </a:r>
            <a:r>
              <a:rPr lang="en-GB" sz="3200" dirty="0">
                <a:hlinkClick r:id="rId2"/>
              </a:rPr>
              <a:t>http://access.egi.eu</a:t>
            </a:r>
            <a:r>
              <a:rPr lang="en-GB" sz="3200" dirty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" y="1412776"/>
            <a:ext cx="8320924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3" y="1772816"/>
            <a:ext cx="4214541" cy="440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atch-all VO and the Infrastructure</a:t>
            </a:r>
            <a:endParaRPr lang="en-GB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7504" y="1196752"/>
            <a:ext cx="8687504" cy="1008112"/>
          </a:xfrm>
          <a:noFill/>
        </p:spPr>
        <p:txBody>
          <a:bodyPr/>
          <a:lstStyle/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A </a:t>
            </a:r>
            <a:r>
              <a:rPr lang="en-GB" sz="2000" b="1" dirty="0">
                <a:latin typeface="Candara" panose="020E0502030303020204" pitchFamily="34" charset="0"/>
              </a:rPr>
              <a:t>catch-all VO </a:t>
            </a:r>
            <a:r>
              <a:rPr lang="en-GB" sz="2000" dirty="0" smtClean="0">
                <a:latin typeface="Candara" panose="020E0502030303020204" pitchFamily="34" charset="0"/>
              </a:rPr>
              <a:t>Virtual </a:t>
            </a:r>
            <a:r>
              <a:rPr lang="en-GB" sz="2000" dirty="0">
                <a:latin typeface="Candara" panose="020E0502030303020204" pitchFamily="34" charset="0"/>
              </a:rPr>
              <a:t>Organization (vo.access.egi.eu) under which all the activities of the </a:t>
            </a:r>
            <a:r>
              <a:rPr lang="en-GB" sz="2000" dirty="0" err="1" smtClean="0">
                <a:latin typeface="Candara" panose="020E0502030303020204" pitchFamily="34" charset="0"/>
              </a:rPr>
              <a:t>LToS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  <a:r>
              <a:rPr lang="en-GB" sz="2000" dirty="0">
                <a:latin typeface="Candara" panose="020E0502030303020204" pitchFamily="34" charset="0"/>
              </a:rPr>
              <a:t>users are performed and accounted </a:t>
            </a:r>
            <a:r>
              <a:rPr lang="en-GB" sz="2000" dirty="0" smtClean="0">
                <a:latin typeface="Candara" panose="020E0502030303020204" pitchFamily="34" charset="0"/>
              </a:rPr>
              <a:t>for has been created in the Operations Portal</a:t>
            </a:r>
          </a:p>
          <a:p>
            <a:pPr lvl="1" algn="just"/>
            <a:r>
              <a:rPr lang="it-IT" sz="1600" dirty="0" smtClean="0">
                <a:latin typeface="Candara" panose="020E0502030303020204" pitchFamily="34" charset="0"/>
              </a:rPr>
              <a:t>VO ID card</a:t>
            </a: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07504" y="2780928"/>
            <a:ext cx="4752528" cy="158417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latin typeface="Candara" panose="020E0502030303020204" pitchFamily="34" charset="0"/>
              </a:rPr>
              <a:t>pre-allocated pool of resources</a:t>
            </a:r>
            <a:r>
              <a:rPr lang="en-GB" sz="2000" dirty="0">
                <a:latin typeface="Candara" panose="020E0502030303020204" pitchFamily="34" charset="0"/>
              </a:rPr>
              <a:t> is operated by various geographically distributed EGI Resource </a:t>
            </a:r>
            <a:r>
              <a:rPr lang="en-GB" sz="2000" dirty="0" smtClean="0">
                <a:latin typeface="Candara" panose="020E0502030303020204" pitchFamily="34" charset="0"/>
              </a:rPr>
              <a:t>Centres 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both </a:t>
            </a:r>
            <a:r>
              <a:rPr lang="en-GB" sz="1600" dirty="0">
                <a:latin typeface="Candara" panose="020E0502030303020204" pitchFamily="34" charset="0"/>
              </a:rPr>
              <a:t>cloud and HTC </a:t>
            </a:r>
            <a:r>
              <a:rPr lang="en-GB" sz="1600" dirty="0" smtClean="0">
                <a:latin typeface="Candara" panose="020E0502030303020204" pitchFamily="34" charset="0"/>
              </a:rPr>
              <a:t>resource centres have </a:t>
            </a:r>
            <a:r>
              <a:rPr lang="en-GB" sz="1600" dirty="0">
                <a:latin typeface="Candara" panose="020E0502030303020204" pitchFamily="34" charset="0"/>
              </a:rPr>
              <a:t>accepted to enable the vo.access.egi.eu VO on their resources. </a:t>
            </a: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5091476" y="3284984"/>
            <a:ext cx="3368956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720080" cy="5878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63691"/>
            <a:ext cx="1008112" cy="4200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32" y="4581128"/>
            <a:ext cx="957660" cy="5176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10" y="4581128"/>
            <a:ext cx="849770" cy="4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>
            <a:normAutofit/>
          </a:bodyPr>
          <a:lstStyle/>
          <a:p>
            <a:r>
              <a:rPr lang="en-GB" smtClean="0"/>
              <a:t>OLA agreements </a:t>
            </a:r>
            <a:r>
              <a:rPr lang="en-GB" dirty="0" smtClean="0"/>
              <a:t>with resource providers</a:t>
            </a:r>
            <a:endParaRPr lang="en-GB" dirty="0"/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145096" y="1484784"/>
            <a:ext cx="8867016" cy="432048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2000" b="1" dirty="0">
                <a:latin typeface="Candara" panose="020E0502030303020204" pitchFamily="34" charset="0"/>
              </a:rPr>
              <a:t>OLA </a:t>
            </a:r>
            <a:r>
              <a:rPr lang="en-GB" sz="2000" b="1" dirty="0" smtClean="0">
                <a:latin typeface="Candara" panose="020E0502030303020204" pitchFamily="34" charset="0"/>
              </a:rPr>
              <a:t>agreements with </a:t>
            </a:r>
            <a:r>
              <a:rPr lang="en-GB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Cloud</a:t>
            </a:r>
            <a:r>
              <a:rPr lang="en-GB" sz="2000" b="1" dirty="0" smtClean="0">
                <a:latin typeface="Candara" panose="020E0502030303020204" pitchFamily="34" charset="0"/>
              </a:rPr>
              <a:t> resource providers</a:t>
            </a:r>
            <a:endParaRPr lang="en-GB" sz="1400" dirty="0">
              <a:latin typeface="Candara" panose="020E0502030303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GB" sz="1400" dirty="0" smtClean="0">
              <a:latin typeface="Candara" panose="020E0502030303020204" pitchFamily="34" charset="0"/>
            </a:endParaRPr>
          </a:p>
          <a:p>
            <a:pPr marL="857250" lvl="1" indent="-457200"/>
            <a:endParaRPr lang="en-GB" sz="14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7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56288"/>
              </p:ext>
            </p:extLst>
          </p:nvPr>
        </p:nvGraphicFramePr>
        <p:xfrm>
          <a:off x="323528" y="1929541"/>
          <a:ext cx="8424935" cy="143285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4256"/>
                <a:gridCol w="4824536"/>
                <a:gridCol w="1296143"/>
              </a:tblGrid>
              <a:tr h="26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Cloud Provider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Resources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 Status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INFN-CATANIA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20 vCPU cores,</a:t>
                      </a:r>
                      <a:r>
                        <a:rPr lang="en-GB" sz="1800" baseline="0" dirty="0" smtClean="0">
                          <a:effectLst/>
                        </a:rPr>
                        <a:t> 50GB RAM, 1TB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hlinkClick r:id="rId2"/>
                        </a:rPr>
                        <a:t>Signed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INFN-BARI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vCPU cores, 30GB RAM, 1TB storage</a:t>
                      </a:r>
                      <a:endParaRPr lang="en-US" sz="18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Signed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CESGA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 vCPU cores, 64GB RAM,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2TB of storage</a:t>
                      </a:r>
                      <a:endParaRPr lang="en-US" sz="18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Signed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ontent Placeholder 6"/>
          <p:cNvSpPr txBox="1">
            <a:spLocks/>
          </p:cNvSpPr>
          <p:nvPr/>
        </p:nvSpPr>
        <p:spPr>
          <a:xfrm>
            <a:off x="145096" y="3744528"/>
            <a:ext cx="8867016" cy="43204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Candara" panose="020E0502030303020204" pitchFamily="34" charset="0"/>
              </a:rPr>
              <a:t>OLA agreements with </a:t>
            </a:r>
            <a:r>
              <a:rPr lang="en-GB" sz="2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HTC</a:t>
            </a:r>
            <a:r>
              <a:rPr lang="en-GB" sz="2000" b="1" dirty="0" smtClean="0">
                <a:latin typeface="Candara" panose="020E0502030303020204" pitchFamily="34" charset="0"/>
              </a:rPr>
              <a:t> resource providers</a:t>
            </a:r>
            <a:endParaRPr lang="en-GB" sz="1400" dirty="0" smtClean="0">
              <a:latin typeface="Candara" panose="020E0502030303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GB" sz="1400" dirty="0" smtClean="0">
              <a:latin typeface="Candara" panose="020E0502030303020204" pitchFamily="34" charset="0"/>
            </a:endParaRPr>
          </a:p>
          <a:p>
            <a:pPr marL="857250" lvl="1" indent="-457200"/>
            <a:endParaRPr lang="en-GB" sz="14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023"/>
              </p:ext>
            </p:extLst>
          </p:nvPr>
        </p:nvGraphicFramePr>
        <p:xfrm>
          <a:off x="323528" y="4200960"/>
          <a:ext cx="8424935" cy="17483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4256"/>
                <a:gridCol w="4824536"/>
                <a:gridCol w="1296143"/>
              </a:tblGrid>
              <a:tr h="26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HTC Provider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Resources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 Status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INFN-CATANIA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1M HEPSPEC, 1GB RAM per core,</a:t>
                      </a:r>
                      <a:r>
                        <a:rPr lang="en-GB" sz="1800" baseline="0" dirty="0" smtClean="0">
                          <a:effectLst/>
                        </a:rPr>
                        <a:t> 100GB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hlinkClick r:id="rId2"/>
                        </a:rPr>
                        <a:t>Signed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INFN-BARI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0.5M HEPSPEC, 2GB RAM per core, 100GB </a:t>
                      </a:r>
                      <a:r>
                        <a:rPr lang="en-GB" sz="18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storage</a:t>
                      </a:r>
                      <a:endParaRPr lang="en-GB" sz="18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Signed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CYFRONET-LCG2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5M HEPSPEC, 3GB RAM per core, 500GB </a:t>
                      </a:r>
                      <a:r>
                        <a:rPr lang="en-GB" sz="180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storage</a:t>
                      </a:r>
                      <a:endParaRPr lang="en-GB" sz="18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Signed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BEgrid</a:t>
                      </a:r>
                      <a:r>
                        <a:rPr lang="it-I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-ULB-VUB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5M HEPSPEC, 2GB RAM per core, 500GB storage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Signed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336688"/>
            <a:ext cx="257620" cy="2507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746202"/>
            <a:ext cx="257620" cy="2507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068960"/>
            <a:ext cx="257620" cy="2507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618410"/>
            <a:ext cx="257620" cy="2507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013176"/>
            <a:ext cx="257620" cy="250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338490"/>
            <a:ext cx="257620" cy="2507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650906"/>
            <a:ext cx="257620" cy="2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50106"/>
          </a:xfrm>
        </p:spPr>
        <p:txBody>
          <a:bodyPr>
            <a:noAutofit/>
          </a:bodyPr>
          <a:lstStyle/>
          <a:p>
            <a:r>
              <a:rPr lang="en-GB" dirty="0" smtClean="0"/>
              <a:t>Science Gateways and portals</a:t>
            </a:r>
            <a:br>
              <a:rPr lang="en-GB" dirty="0" smtClean="0"/>
            </a:br>
            <a:r>
              <a:rPr lang="en-GB" dirty="0" smtClean="0"/>
              <a:t>for serving the long tail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87504" cy="2808312"/>
          </a:xfrm>
          <a:noFill/>
        </p:spPr>
        <p:txBody>
          <a:bodyPr/>
          <a:lstStyle/>
          <a:p>
            <a:pPr algn="just"/>
            <a:r>
              <a:rPr lang="en-GB" sz="2000" dirty="0">
                <a:latin typeface="Candara" panose="020E0502030303020204" pitchFamily="34" charset="0"/>
              </a:rPr>
              <a:t>The users can </a:t>
            </a:r>
            <a:r>
              <a:rPr lang="en-GB" sz="2000" dirty="0" smtClean="0">
                <a:latin typeface="Candara" panose="020E0502030303020204" pitchFamily="34" charset="0"/>
              </a:rPr>
              <a:t>access EGI </a:t>
            </a:r>
            <a:r>
              <a:rPr lang="en-GB" sz="2000" dirty="0">
                <a:latin typeface="Candara" panose="020E0502030303020204" pitchFamily="34" charset="0"/>
              </a:rPr>
              <a:t>resources through </a:t>
            </a:r>
            <a:r>
              <a:rPr lang="en-GB" sz="2000" dirty="0" smtClean="0">
                <a:latin typeface="Candara" panose="020E0502030303020204" pitchFamily="34" charset="0"/>
              </a:rPr>
              <a:t>dedicated </a:t>
            </a:r>
            <a:r>
              <a:rPr lang="en-GB" sz="2000" b="1" dirty="0" smtClean="0">
                <a:latin typeface="Candara" panose="020E0502030303020204" pitchFamily="34" charset="0"/>
              </a:rPr>
              <a:t>Science Gateways</a:t>
            </a:r>
            <a:r>
              <a:rPr lang="en-GB" sz="2000" dirty="0" smtClean="0">
                <a:latin typeface="Candara" panose="020E0502030303020204" pitchFamily="34" charset="0"/>
              </a:rPr>
              <a:t> deployed specifically </a:t>
            </a:r>
            <a:r>
              <a:rPr lang="en-GB" sz="2000" dirty="0">
                <a:latin typeface="Candara" panose="020E0502030303020204" pitchFamily="34" charset="0"/>
              </a:rPr>
              <a:t>for this use case </a:t>
            </a:r>
            <a:r>
              <a:rPr lang="en-GB" sz="2000" dirty="0" smtClean="0">
                <a:latin typeface="Candara" panose="020E0502030303020204" pitchFamily="34" charset="0"/>
              </a:rPr>
              <a:t>and integrated </a:t>
            </a:r>
            <a:r>
              <a:rPr lang="en-GB" sz="2000" dirty="0">
                <a:latin typeface="Candara" panose="020E0502030303020204" pitchFamily="34" charset="0"/>
              </a:rPr>
              <a:t>with the </a:t>
            </a:r>
            <a:r>
              <a:rPr lang="en-GB" sz="2000" dirty="0" smtClean="0">
                <a:latin typeface="Candara" panose="020E0502030303020204" pitchFamily="34" charset="0"/>
              </a:rPr>
              <a:t>User Management Portal</a:t>
            </a:r>
          </a:p>
          <a:p>
            <a:pPr algn="just"/>
            <a:endParaRPr lang="en-GB" sz="2000" dirty="0" smtClean="0">
              <a:latin typeface="Candara" panose="020E0502030303020204" pitchFamily="34" charset="0"/>
            </a:endParaRPr>
          </a:p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Science Gateways in the </a:t>
            </a:r>
            <a:r>
              <a:rPr lang="en-GB" sz="2000" dirty="0" err="1" smtClean="0">
                <a:latin typeface="Candara" panose="020E0502030303020204" pitchFamily="34" charset="0"/>
              </a:rPr>
              <a:t>LToS</a:t>
            </a:r>
            <a:r>
              <a:rPr lang="en-GB" sz="2000" dirty="0" smtClean="0">
                <a:latin typeface="Candara" panose="020E0502030303020204" pitchFamily="34" charset="0"/>
              </a:rPr>
              <a:t> are configured to </a:t>
            </a:r>
            <a:r>
              <a:rPr lang="en-GB" sz="2000" b="1" dirty="0" smtClean="0">
                <a:latin typeface="Candara" panose="020E0502030303020204" pitchFamily="34" charset="0"/>
              </a:rPr>
              <a:t>consume</a:t>
            </a:r>
            <a:r>
              <a:rPr lang="en-GB" sz="2000" dirty="0" smtClean="0">
                <a:latin typeface="Candara" panose="020E0502030303020204" pitchFamily="34" charset="0"/>
              </a:rPr>
              <a:t> authorization information from the User Registration Portal (user UID) and </a:t>
            </a:r>
            <a:r>
              <a:rPr lang="en-GB" sz="2000" b="1" dirty="0" smtClean="0">
                <a:latin typeface="Candara" panose="020E0502030303020204" pitchFamily="34" charset="0"/>
              </a:rPr>
              <a:t>generate</a:t>
            </a:r>
            <a:r>
              <a:rPr lang="en-GB" sz="2000" dirty="0" smtClean="0">
                <a:latin typeface="Candara" panose="020E0502030303020204" pitchFamily="34" charset="0"/>
              </a:rPr>
              <a:t> short-term proxies from robot certificates</a:t>
            </a:r>
          </a:p>
          <a:p>
            <a:pPr algn="just"/>
            <a:endParaRPr lang="en-GB" sz="2000" dirty="0" smtClean="0">
              <a:latin typeface="Candara" panose="020E0502030303020204" pitchFamily="34" charset="0"/>
            </a:endParaRPr>
          </a:p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For the traceability of user identities proxies have been extended creating </a:t>
            </a:r>
            <a:r>
              <a:rPr lang="en-GB" sz="2000" b="1" dirty="0" smtClean="0">
                <a:latin typeface="Candara" panose="020E0502030303020204" pitchFamily="34" charset="0"/>
              </a:rPr>
              <a:t>Per-User Sub-Proxies (PUSP)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50106"/>
          </a:xfrm>
        </p:spPr>
        <p:txBody>
          <a:bodyPr>
            <a:noAutofit/>
          </a:bodyPr>
          <a:lstStyle/>
          <a:p>
            <a:r>
              <a:rPr lang="en-GB" dirty="0" smtClean="0"/>
              <a:t>Science Gateways and portals</a:t>
            </a:r>
            <a:br>
              <a:rPr lang="en-GB" dirty="0" smtClean="0"/>
            </a:br>
            <a:r>
              <a:rPr lang="en-GB" dirty="0" smtClean="0"/>
              <a:t>for serving the long tail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8687504" cy="792088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 smtClean="0">
                <a:latin typeface="Candara" panose="020E0502030303020204" pitchFamily="34" charset="0"/>
              </a:rPr>
              <a:t>Catania Science Gateway (CSG)</a:t>
            </a:r>
            <a:r>
              <a:rPr lang="en-GB" sz="2000" dirty="0">
                <a:latin typeface="Candara" panose="020E0502030303020204" pitchFamily="34" charset="0"/>
              </a:rPr>
              <a:t> </a:t>
            </a:r>
            <a:r>
              <a:rPr lang="en-GB" sz="2000" dirty="0" smtClean="0">
                <a:latin typeface="Candara" panose="020E0502030303020204" pitchFamily="34" charset="0"/>
              </a:rPr>
              <a:t>provides small groups/researchers with the possibility to seamlessly execute scientific applications on the resources supporting the catch-all VO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93" y="2276872"/>
            <a:ext cx="4510323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228248" y="5589240"/>
            <a:ext cx="4343752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u="sng" dirty="0">
                <a:hlinkClick r:id="rId4"/>
              </a:rPr>
              <a:t>http://www.catania-science-gateways.it</a:t>
            </a:r>
            <a:r>
              <a:rPr lang="en-GB" sz="1400" u="sng" dirty="0" smtClean="0">
                <a:hlinkClick r:id="rId4"/>
              </a:rPr>
              <a:t>/</a:t>
            </a:r>
            <a:endParaRPr lang="en-GB" sz="1400" u="sng" dirty="0" smtClean="0"/>
          </a:p>
          <a:p>
            <a:pPr marL="0" indent="0">
              <a:buNone/>
            </a:pPr>
            <a:r>
              <a:rPr lang="it-IT" sz="1400" u="sng" dirty="0">
                <a:hlinkClick r:id="rId5"/>
              </a:rPr>
              <a:t>https://github.com/csgf/</a:t>
            </a:r>
            <a:endParaRPr lang="en-GB" sz="1400" dirty="0" smtClean="0">
              <a:latin typeface="Candara" panose="020E050203030302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3528" y="2564904"/>
            <a:ext cx="3808040" cy="25922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Candara" panose="020E0502030303020204" pitchFamily="34" charset="0"/>
              </a:rPr>
              <a:t>Jointly developed</a:t>
            </a:r>
            <a:r>
              <a:rPr lang="it-IT" sz="2000" dirty="0" smtClean="0">
                <a:latin typeface="Candara" panose="020E0502030303020204" pitchFamily="34" charset="0"/>
              </a:rPr>
              <a:t> by </a:t>
            </a:r>
            <a:r>
              <a:rPr lang="en-GB" sz="2000" dirty="0" smtClean="0">
                <a:latin typeface="Candara" panose="020E0502030303020204" pitchFamily="34" charset="0"/>
              </a:rPr>
              <a:t>the Division of Catania of the </a:t>
            </a:r>
            <a:r>
              <a:rPr lang="en-GB" sz="2000" b="1" dirty="0" smtClean="0">
                <a:latin typeface="Candara" panose="020E0502030303020204" pitchFamily="34" charset="0"/>
              </a:rPr>
              <a:t>Italian National Instituted for Nuclear Physics (INFN)</a:t>
            </a:r>
            <a:r>
              <a:rPr lang="en-GB" sz="2000" dirty="0" smtClean="0">
                <a:latin typeface="Candara" panose="020E0502030303020204" pitchFamily="34" charset="0"/>
              </a:rPr>
              <a:t> and by the Department of Physics and Astronomy of the University of Catania</a:t>
            </a:r>
          </a:p>
        </p:txBody>
      </p:sp>
    </p:spTree>
    <p:extLst>
      <p:ext uri="{BB962C8B-B14F-4D97-AF65-F5344CB8AC3E}">
        <p14:creationId xmlns:p14="http://schemas.microsoft.com/office/powerpoint/2010/main" val="198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50106"/>
          </a:xfrm>
        </p:spPr>
        <p:txBody>
          <a:bodyPr>
            <a:noAutofit/>
          </a:bodyPr>
          <a:lstStyle/>
          <a:p>
            <a:r>
              <a:rPr lang="en-GB" dirty="0" smtClean="0"/>
              <a:t>Science Gateways and portals</a:t>
            </a:r>
            <a:br>
              <a:rPr lang="en-GB" dirty="0" smtClean="0"/>
            </a:br>
            <a:r>
              <a:rPr lang="en-GB" dirty="0" smtClean="0"/>
              <a:t>for serving the long tail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87504" cy="792088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 smtClean="0">
                <a:latin typeface="Candara" panose="020E0502030303020204" pitchFamily="34" charset="0"/>
              </a:rPr>
              <a:t>WS-PGRADE/</a:t>
            </a:r>
            <a:r>
              <a:rPr lang="en-GB" sz="2000" b="1" dirty="0" err="1" smtClean="0">
                <a:latin typeface="Candara" panose="020E0502030303020204" pitchFamily="34" charset="0"/>
              </a:rPr>
              <a:t>gUSE</a:t>
            </a:r>
            <a:r>
              <a:rPr lang="en-GB" sz="2000" dirty="0" smtClean="0">
                <a:latin typeface="Candara" panose="020E0502030303020204" pitchFamily="34" charset="0"/>
              </a:rPr>
              <a:t> Science Gateway offers a workflow-oriented Science Gateway framework with different customization methodologies. </a:t>
            </a:r>
          </a:p>
          <a:p>
            <a:pPr marL="0" indent="0" algn="just">
              <a:buNone/>
            </a:pPr>
            <a:r>
              <a:rPr lang="it-IT" sz="2000" dirty="0">
                <a:latin typeface="Candara" panose="020E0502030303020204" pitchFamily="34" charset="0"/>
              </a:rPr>
              <a:t> </a:t>
            </a:r>
            <a:r>
              <a:rPr lang="it-IT" sz="2000" dirty="0" smtClean="0">
                <a:latin typeface="Candara" panose="020E0502030303020204" pitchFamily="34" charset="0"/>
              </a:rPr>
              <a:t> - </a:t>
            </a:r>
            <a:r>
              <a:rPr lang="en-GB" sz="2000" dirty="0" smtClean="0">
                <a:latin typeface="Candara" panose="020E0502030303020204" pitchFamily="34" charset="0"/>
              </a:rPr>
              <a:t>Developed by MTA SZTAKI and released under the Apache 2.0 license.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5898894" cy="33123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e 3"/>
          <p:cNvSpPr/>
          <p:nvPr/>
        </p:nvSpPr>
        <p:spPr>
          <a:xfrm>
            <a:off x="1031416" y="2769880"/>
            <a:ext cx="505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4953000" cy="3095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70" y="4883121"/>
            <a:ext cx="4917926" cy="1426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0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12776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Some introductory concepts and driving consideration</a:t>
            </a:r>
          </a:p>
          <a:p>
            <a:pPr algn="just"/>
            <a:endParaRPr lang="it-IT" sz="2400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Overview of the EGI platform serving the long tail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ndara" panose="020E0502030303020204" pitchFamily="34" charset="0"/>
              </a:rPr>
              <a:t>Services available in the platform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ndara" panose="020E0502030303020204" pitchFamily="34" charset="0"/>
              </a:rPr>
              <a:t>Progresses of the platform since April 2016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GB" sz="2400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ndara" panose="020E0502030303020204" pitchFamily="34" charset="0"/>
              </a:rPr>
              <a:t>Roadmap for the next months</a:t>
            </a:r>
          </a:p>
        </p:txBody>
      </p:sp>
    </p:spTree>
    <p:extLst>
      <p:ext uri="{BB962C8B-B14F-4D97-AF65-F5344CB8AC3E}">
        <p14:creationId xmlns:p14="http://schemas.microsoft.com/office/powerpoint/2010/main" val="8612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50106"/>
          </a:xfrm>
        </p:spPr>
        <p:txBody>
          <a:bodyPr>
            <a:noAutofit/>
          </a:bodyPr>
          <a:lstStyle/>
          <a:p>
            <a:r>
              <a:rPr lang="en-GB" dirty="0" smtClean="0"/>
              <a:t>Science Gateways and portals</a:t>
            </a:r>
            <a:br>
              <a:rPr lang="en-GB" dirty="0" smtClean="0"/>
            </a:br>
            <a:r>
              <a:rPr lang="en-GB" dirty="0" smtClean="0"/>
              <a:t>for serving the long tail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87504" cy="792088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n-GB" sz="2000" dirty="0">
                <a:latin typeface="Candara" panose="020E0502030303020204" pitchFamily="34" charset="0"/>
              </a:rPr>
              <a:t>The </a:t>
            </a:r>
            <a:r>
              <a:rPr lang="en-GB" sz="2000" b="1" dirty="0" smtClean="0">
                <a:latin typeface="Candara" panose="020E0502030303020204" pitchFamily="34" charset="0"/>
              </a:rPr>
              <a:t>Elastic Cloud Computing Cluster (EC3) </a:t>
            </a:r>
            <a:r>
              <a:rPr lang="en-GB" sz="2000" dirty="0" smtClean="0">
                <a:latin typeface="Candara" panose="020E0502030303020204" pitchFamily="34" charset="0"/>
              </a:rPr>
              <a:t> is an open-source software platform to dynamically deploy complex scientific virtual computing infrastructures on top of Infrastructure as a Service Clouds</a:t>
            </a:r>
          </a:p>
          <a:p>
            <a:pPr marL="0" indent="0" algn="just">
              <a:buNone/>
            </a:pPr>
            <a:r>
              <a:rPr lang="it-IT" sz="2000" dirty="0">
                <a:latin typeface="Candara" panose="020E0502030303020204" pitchFamily="34" charset="0"/>
              </a:rPr>
              <a:t> </a:t>
            </a:r>
            <a:r>
              <a:rPr lang="it-IT" sz="2000" dirty="0" smtClean="0">
                <a:latin typeface="Candara" panose="020E0502030303020204" pitchFamily="34" charset="0"/>
              </a:rPr>
              <a:t> - </a:t>
            </a:r>
            <a:r>
              <a:rPr lang="en-GB" sz="2000" dirty="0" smtClean="0">
                <a:latin typeface="Candara" panose="020E0502030303020204" pitchFamily="34" charset="0"/>
              </a:rPr>
              <a:t>Developed by the </a:t>
            </a:r>
            <a:r>
              <a:rPr lang="en-GB" sz="2000" b="1" dirty="0" smtClean="0">
                <a:latin typeface="Candara" panose="020E0502030303020204" pitchFamily="34" charset="0"/>
              </a:rPr>
              <a:t>Polytechnic University of Valencia</a:t>
            </a:r>
            <a:r>
              <a:rPr lang="en-GB" sz="2000" dirty="0" smtClean="0">
                <a:latin typeface="Candara" panose="020E0502030303020204" pitchFamily="34" charset="0"/>
              </a:rPr>
              <a:t> (UPV)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2" y="2996952"/>
            <a:ext cx="473805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e 9"/>
          <p:cNvSpPr/>
          <p:nvPr/>
        </p:nvSpPr>
        <p:spPr>
          <a:xfrm>
            <a:off x="1728256" y="4953360"/>
            <a:ext cx="1163176" cy="45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10" y="3284984"/>
            <a:ext cx="4738054" cy="2948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e 11"/>
          <p:cNvSpPr/>
          <p:nvPr/>
        </p:nvSpPr>
        <p:spPr>
          <a:xfrm>
            <a:off x="4847840" y="5463512"/>
            <a:ext cx="1163176" cy="45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59" y="2514232"/>
            <a:ext cx="1770529" cy="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OLAs with service providers</a:t>
            </a:r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44080" y="1340768"/>
            <a:ext cx="8867016" cy="43204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Candara" panose="020E0502030303020204" pitchFamily="34" charset="0"/>
              </a:rPr>
              <a:t>OLA agreements with service providers</a:t>
            </a:r>
            <a:endParaRPr lang="en-GB" sz="1400" dirty="0" smtClean="0">
              <a:latin typeface="Candara" panose="020E0502030303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GB" sz="1400" dirty="0" smtClean="0">
              <a:latin typeface="Candara" panose="020E0502030303020204" pitchFamily="34" charset="0"/>
            </a:endParaRPr>
          </a:p>
          <a:p>
            <a:pPr marL="857250" lvl="1" indent="-457200"/>
            <a:endParaRPr lang="en-GB" sz="14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dirty="0" smtClean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29511"/>
              </p:ext>
            </p:extLst>
          </p:nvPr>
        </p:nvGraphicFramePr>
        <p:xfrm>
          <a:off x="323528" y="1831506"/>
          <a:ext cx="8568951" cy="41326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4"/>
                <a:gridCol w="1337051"/>
                <a:gridCol w="1471261"/>
                <a:gridCol w="1584176"/>
                <a:gridCol w="1800199"/>
              </a:tblGrid>
              <a:tr h="26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Service</a:t>
                      </a:r>
                      <a:br>
                        <a:rPr lang="en-GB" sz="1800" dirty="0" smtClean="0">
                          <a:effectLst/>
                          <a:latin typeface="+mj-lt"/>
                        </a:rPr>
                      </a:br>
                      <a:r>
                        <a:rPr lang="en-GB" sz="1800" dirty="0" smtClean="0">
                          <a:effectLst/>
                          <a:latin typeface="+mj-lt"/>
                        </a:rPr>
                        <a:t>component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GOCDB </a:t>
                      </a:r>
                      <a:br>
                        <a:rPr lang="en-GB" sz="1800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n-GB" sz="1800" noProof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registration</a:t>
                      </a:r>
                      <a:endParaRPr lang="en-GB" sz="18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OLA Status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 in ARGO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GGUS </a:t>
                      </a:r>
                      <a:br>
                        <a:rPr lang="en-GB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n-GB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Support Unit</a:t>
                      </a:r>
                      <a:endParaRPr lang="en-GB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User Registration Portal (URP) </a:t>
                      </a:r>
                      <a:br>
                        <a:rPr lang="en-GB" sz="1800" dirty="0" smtClean="0">
                          <a:effectLst/>
                          <a:latin typeface="+mj-lt"/>
                        </a:rPr>
                      </a:b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2"/>
                        </a:rPr>
                        <a:t>Registered</a:t>
                      </a:r>
                      <a:endParaRPr lang="en-GB" sz="1600" baseline="0" dirty="0" smtClean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3"/>
                        </a:rPr>
                        <a:t>Signed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4"/>
                        </a:rPr>
                        <a:t>Active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  <a:hlinkClick r:id="rId5"/>
                        </a:rPr>
                        <a:t>Created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CSG </a:t>
                      </a:r>
                      <a:b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(Catania Science Gateway)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6"/>
                        </a:rPr>
                        <a:t>Registered</a:t>
                      </a:r>
                      <a:endParaRPr lang="en-GB" sz="1600" kern="1200" baseline="0" dirty="0" smtClean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aseline="0" dirty="0" smtClean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3"/>
                        </a:rPr>
                        <a:t>Signed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4"/>
                        </a:rPr>
                        <a:t>Active</a:t>
                      </a:r>
                      <a:endParaRPr lang="en-GB" sz="16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  <a:hlinkClick r:id="rId7"/>
                        </a:rPr>
                        <a:t>Created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WS-PGRADE/</a:t>
                      </a:r>
                      <a:r>
                        <a:rPr lang="en-GB" sz="1800" dirty="0" err="1" smtClean="0">
                          <a:effectLst/>
                          <a:latin typeface="+mj-lt"/>
                        </a:rPr>
                        <a:t>gUSE</a:t>
                      </a:r>
                      <a:endParaRPr lang="en-GB" sz="18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8"/>
                        </a:rPr>
                        <a:t>Registered</a:t>
                      </a:r>
                      <a:endParaRPr lang="en-GB" sz="1600" kern="1200" baseline="0" dirty="0" smtClean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aseline="0" dirty="0" smtClean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aseline="0" dirty="0" smtClean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In progress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  <a:hlinkClick r:id="rId4"/>
                        </a:rPr>
                        <a:t>Active</a:t>
                      </a:r>
                      <a:endParaRPr lang="en-US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  <a:hlinkClick r:id="rId9"/>
                        </a:rPr>
                        <a:t>Created</a:t>
                      </a:r>
                      <a:endParaRPr lang="en-US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EC3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it-IT" sz="1600" baseline="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 setup</a:t>
                      </a:r>
                      <a:endParaRPr lang="en-GB" sz="1600" dirty="0" smtClean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Under setup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Under setup</a:t>
                      </a:r>
                      <a:endParaRPr lang="en-US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Under setup</a:t>
                      </a:r>
                      <a:endParaRPr lang="en-US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QCG-Portal</a:t>
                      </a:r>
                      <a:endParaRPr lang="en-GB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Candara" panose="020E0502030303020204" pitchFamily="34" charset="0"/>
                          <a:ea typeface="Calibri"/>
                          <a:cs typeface="Times New Roman"/>
                        </a:rPr>
                        <a:t>Expressed interest – working in progress</a:t>
                      </a:r>
                      <a:endParaRPr lang="en-GB" sz="1600" noProof="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kern="1200" noProof="0" dirty="0">
                        <a:solidFill>
                          <a:schemeClr val="dk1"/>
                        </a:solidFill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ndara" panose="020E05020303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40" y="2809418"/>
            <a:ext cx="515239" cy="50149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39" y="3861048"/>
            <a:ext cx="515239" cy="5014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95" y="4725144"/>
            <a:ext cx="515239" cy="50149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515239" cy="50149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7501"/>
            <a:ext cx="515239" cy="50149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9" y="2852936"/>
            <a:ext cx="515239" cy="5014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17" y="3861048"/>
            <a:ext cx="515239" cy="50149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01" y="3861048"/>
            <a:ext cx="515239" cy="50149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61048"/>
            <a:ext cx="515239" cy="50149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99709"/>
            <a:ext cx="515239" cy="50149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7" y="4797152"/>
            <a:ext cx="515239" cy="5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85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X.509 Credential Management system</a:t>
            </a:r>
            <a:endParaRPr lang="en-GB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8687504" cy="3024336"/>
          </a:xfrm>
          <a:noFill/>
        </p:spPr>
        <p:txBody>
          <a:bodyPr/>
          <a:lstStyle/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A </a:t>
            </a:r>
            <a:r>
              <a:rPr lang="en-GB" sz="2000" b="1" dirty="0" smtClean="0">
                <a:latin typeface="Candara" panose="020E0502030303020204" pitchFamily="34" charset="0"/>
              </a:rPr>
              <a:t>X.509 Credentials Management</a:t>
            </a:r>
            <a:r>
              <a:rPr lang="en-GB" sz="2000" dirty="0" smtClean="0">
                <a:latin typeface="Candara" panose="020E0502030303020204" pitchFamily="34" charset="0"/>
              </a:rPr>
              <a:t> system </a:t>
            </a:r>
            <a:r>
              <a:rPr lang="en-GB" sz="2000" dirty="0">
                <a:latin typeface="Candara" panose="020E0502030303020204" pitchFamily="34" charset="0"/>
              </a:rPr>
              <a:t>is directly contacted by the SGs to generate a per-user-sub-proxy (PUSP</a:t>
            </a:r>
            <a:r>
              <a:rPr lang="en-GB" sz="2000" dirty="0" smtClean="0">
                <a:latin typeface="Candara" panose="020E0502030303020204" pitchFamily="34" charset="0"/>
              </a:rPr>
              <a:t>) </a:t>
            </a:r>
            <a:r>
              <a:rPr lang="en-GB" sz="2000" dirty="0">
                <a:latin typeface="Candara" panose="020E0502030303020204" pitchFamily="34" charset="0"/>
              </a:rPr>
              <a:t>from a robot </a:t>
            </a:r>
            <a:r>
              <a:rPr lang="en-GB" sz="2000" dirty="0" smtClean="0">
                <a:latin typeface="Candara" panose="020E0502030303020204" pitchFamily="34" charset="0"/>
              </a:rPr>
              <a:t>certificate. </a:t>
            </a: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Permission </a:t>
            </a:r>
            <a:r>
              <a:rPr lang="en-GB" sz="1600" dirty="0">
                <a:latin typeface="Candara" panose="020E0502030303020204" pitchFamily="34" charset="0"/>
              </a:rPr>
              <a:t>to request robot certificate proxies is granted only to the </a:t>
            </a:r>
            <a:r>
              <a:rPr lang="en-GB" sz="1600" dirty="0" smtClean="0">
                <a:latin typeface="Candara" panose="020E0502030303020204" pitchFamily="34" charset="0"/>
              </a:rPr>
              <a:t>Science Gateways and portals integrated </a:t>
            </a:r>
            <a:r>
              <a:rPr lang="en-GB" sz="1600" dirty="0">
                <a:latin typeface="Candara" panose="020E0502030303020204" pitchFamily="34" charset="0"/>
              </a:rPr>
              <a:t>in the </a:t>
            </a:r>
            <a:r>
              <a:rPr lang="en-GB" sz="1600" dirty="0" err="1" smtClean="0">
                <a:latin typeface="Candara" panose="020E0502030303020204" pitchFamily="34" charset="0"/>
              </a:rPr>
              <a:t>LToS</a:t>
            </a:r>
            <a:r>
              <a:rPr lang="en-GB" sz="1600" dirty="0" smtClean="0">
                <a:latin typeface="Candara" panose="020E0502030303020204" pitchFamily="34" charset="0"/>
              </a:rPr>
              <a:t> </a:t>
            </a:r>
            <a:r>
              <a:rPr lang="en-GB" sz="1600" dirty="0">
                <a:latin typeface="Candara" panose="020E0502030303020204" pitchFamily="34" charset="0"/>
              </a:rPr>
              <a:t>platform and only when the user accessing the SG is authorized. </a:t>
            </a:r>
            <a:endParaRPr lang="en-GB" sz="1600" dirty="0" smtClean="0">
              <a:latin typeface="Candara" panose="020E0502030303020204" pitchFamily="34" charset="0"/>
            </a:endParaRPr>
          </a:p>
          <a:p>
            <a:pPr marL="457200" lvl="1" indent="0" algn="just">
              <a:buNone/>
            </a:pPr>
            <a:endParaRPr lang="en-GB" sz="1600" dirty="0" smtClean="0">
              <a:latin typeface="Candara" panose="020E0502030303020204" pitchFamily="34" charset="0"/>
            </a:endParaRPr>
          </a:p>
          <a:p>
            <a:pPr algn="just"/>
            <a:r>
              <a:rPr lang="en-GB" sz="2000" b="1" dirty="0" smtClean="0">
                <a:latin typeface="Candara" panose="020E0502030303020204" pitchFamily="34" charset="0"/>
              </a:rPr>
              <a:t>Per-User Sub-Proxy </a:t>
            </a:r>
            <a:r>
              <a:rPr lang="en-GB" sz="2000" b="1" dirty="0">
                <a:latin typeface="Candara" panose="020E0502030303020204" pitchFamily="34" charset="0"/>
              </a:rPr>
              <a:t>(</a:t>
            </a:r>
            <a:r>
              <a:rPr lang="en-GB" sz="2000" b="1" dirty="0" smtClean="0">
                <a:latin typeface="Candara" panose="020E0502030303020204" pitchFamily="34" charset="0"/>
              </a:rPr>
              <a:t>PUSP)</a:t>
            </a:r>
            <a:r>
              <a:rPr lang="en-GB" sz="2000" dirty="0" smtClean="0">
                <a:latin typeface="Candara" panose="020E0502030303020204" pitchFamily="34" charset="0"/>
              </a:rPr>
              <a:t> allows </a:t>
            </a:r>
            <a:r>
              <a:rPr lang="en-GB" sz="2000" dirty="0">
                <a:latin typeface="Candara" panose="020E0502030303020204" pitchFamily="34" charset="0"/>
              </a:rPr>
              <a:t>identification of the individual users that operate using a common robot certificate. </a:t>
            </a:r>
            <a:endParaRPr lang="en-GB" sz="2000" dirty="0" smtClean="0">
              <a:latin typeface="Candara" panose="020E0502030303020204" pitchFamily="34" charset="0"/>
            </a:endParaRPr>
          </a:p>
          <a:p>
            <a:pPr lvl="1" algn="just"/>
            <a:r>
              <a:rPr lang="en-GB" sz="1600" dirty="0" smtClean="0">
                <a:latin typeface="Candara" panose="020E0502030303020204" pitchFamily="34" charset="0"/>
              </a:rPr>
              <a:t>This </a:t>
            </a:r>
            <a:r>
              <a:rPr lang="en-GB" sz="1600" dirty="0">
                <a:latin typeface="Candara" panose="020E0502030303020204" pitchFamily="34" charset="0"/>
              </a:rPr>
              <a:t>is achieved by creating a proxy credential from the robot credential </a:t>
            </a:r>
            <a:r>
              <a:rPr lang="en-GB" sz="1600" dirty="0" smtClean="0">
                <a:latin typeface="Candara" panose="020E0502030303020204" pitchFamily="34" charset="0"/>
              </a:rPr>
              <a:t>containing </a:t>
            </a:r>
            <a:r>
              <a:rPr lang="en-GB" sz="1600" dirty="0">
                <a:latin typeface="Candara" panose="020E0502030303020204" pitchFamily="34" charset="0"/>
              </a:rPr>
              <a:t>user-identifying information in its additional proxy CN field. </a:t>
            </a: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763688" y="5059044"/>
            <a:ext cx="4824536" cy="1286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arrotondato 8"/>
          <p:cNvSpPr/>
          <p:nvPr/>
        </p:nvSpPr>
        <p:spPr>
          <a:xfrm>
            <a:off x="1979712" y="5264632"/>
            <a:ext cx="2880320" cy="86409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Robot Certificate info</a:t>
            </a:r>
            <a:endParaRPr lang="en-GB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895464" y="5264632"/>
            <a:ext cx="1440160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User UID</a:t>
            </a:r>
            <a:endParaRPr lang="en-GB" sz="2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51720" y="46531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ndara" panose="020E0502030303020204" pitchFamily="34" charset="0"/>
              </a:rPr>
              <a:t>Per User Sub Proxy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6960456" y="4675764"/>
            <a:ext cx="2076040" cy="1345524"/>
          </a:xfrm>
          <a:prstGeom prst="wedgeRectCallout">
            <a:avLst>
              <a:gd name="adj1" fmla="val -82618"/>
              <a:gd name="adj2" fmla="val 3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For the </a:t>
            </a:r>
            <a:r>
              <a:rPr lang="en-GB" sz="1600" dirty="0" err="1" smtClean="0"/>
              <a:t>LToS</a:t>
            </a:r>
            <a:r>
              <a:rPr lang="en-GB" sz="1600" dirty="0" smtClean="0"/>
              <a:t> platform, the UID is provided by the URP. The user will have the same UID using different SGs.</a:t>
            </a:r>
            <a:endParaRPr lang="en-GB" sz="1600" dirty="0"/>
          </a:p>
        </p:txBody>
      </p:sp>
      <p:sp>
        <p:nvSpPr>
          <p:cNvPr id="13" name="Fumetto 1 12"/>
          <p:cNvSpPr/>
          <p:nvPr/>
        </p:nvSpPr>
        <p:spPr>
          <a:xfrm>
            <a:off x="179512" y="4819756"/>
            <a:ext cx="1368152" cy="1345524"/>
          </a:xfrm>
          <a:prstGeom prst="wedgeRectCallout">
            <a:avLst>
              <a:gd name="adj1" fmla="val 82177"/>
              <a:gd name="adj2" fmla="val 1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 Robot DN is the same for every user of the Science Gateway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90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13"/>
          <p:cNvSpPr/>
          <p:nvPr/>
        </p:nvSpPr>
        <p:spPr>
          <a:xfrm>
            <a:off x="4716016" y="3429000"/>
            <a:ext cx="1152128" cy="864096"/>
          </a:xfrm>
          <a:prstGeom prst="roundRect">
            <a:avLst/>
          </a:prstGeom>
          <a:solidFill>
            <a:srgbClr val="FF221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Science Gateway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130622"/>
            <a:ext cx="7344816" cy="850106"/>
          </a:xfrm>
        </p:spPr>
        <p:txBody>
          <a:bodyPr>
            <a:noAutofit/>
          </a:bodyPr>
          <a:lstStyle/>
          <a:p>
            <a:r>
              <a:rPr lang="en-US" dirty="0" smtClean="0"/>
              <a:t>The Long Tail of Science platform: </a:t>
            </a:r>
            <a:br>
              <a:rPr lang="en-US" dirty="0" smtClean="0"/>
            </a:br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88223" y="3573016"/>
            <a:ext cx="1440161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X.509 Credential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Management</a:t>
            </a:r>
            <a:r>
              <a:rPr lang="en-US" sz="1600" dirty="0" smtClean="0">
                <a:solidFill>
                  <a:schemeClr val="tx1"/>
                </a:solidFill>
              </a:rPr>
              <a:t> System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16832"/>
            <a:ext cx="1008112" cy="100811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11960" y="1628800"/>
            <a:ext cx="1889956" cy="122413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User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Registration Portal (URP)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sz="1600" b="1" dirty="0" smtClean="0">
                <a:latin typeface="Candara" panose="020E0502030303020204" pitchFamily="34" charset="0"/>
              </a:rPr>
              <a:t>access.egi.eu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4008" y="3573016"/>
            <a:ext cx="1152128" cy="864096"/>
          </a:xfrm>
          <a:prstGeom prst="roundRect">
            <a:avLst/>
          </a:prstGeom>
          <a:solidFill>
            <a:srgbClr val="FF221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Science Gateway</a:t>
            </a: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1475656" y="2240868"/>
            <a:ext cx="2736304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>
            <a:off x="5156938" y="2852936"/>
            <a:ext cx="6313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2" idx="0"/>
          </p:cNvCxnSpPr>
          <p:nvPr/>
        </p:nvCxnSpPr>
        <p:spPr>
          <a:xfrm flipH="1">
            <a:off x="5083302" y="4437112"/>
            <a:ext cx="136770" cy="827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>
            <a:off x="1475656" y="2564904"/>
            <a:ext cx="316835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973333" y="1340768"/>
            <a:ext cx="6084168" cy="3384376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484784"/>
            <a:ext cx="864096" cy="864096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6829546" y="2636912"/>
            <a:ext cx="1774902" cy="759282"/>
          </a:xfrm>
          <a:prstGeom prst="wedgeRoundRectCallout">
            <a:avLst>
              <a:gd name="adj1" fmla="val -21395"/>
              <a:gd name="adj2" fmla="val 7053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Local robot (OR hosted by INFN </a:t>
            </a:r>
            <a:r>
              <a:rPr lang="en-US" sz="1600" b="1" dirty="0" err="1" smtClean="0"/>
              <a:t>eToken</a:t>
            </a:r>
            <a:r>
              <a:rPr lang="en-US" sz="1600" b="1" dirty="0" smtClean="0"/>
              <a:t> server)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29546" y="2267580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Support team</a:t>
            </a:r>
            <a:endParaRPr lang="en-US" dirty="0"/>
          </a:p>
        </p:txBody>
      </p:sp>
      <p:sp>
        <p:nvSpPr>
          <p:cNvPr id="38" name="Vertical Scroll 37"/>
          <p:cNvSpPr/>
          <p:nvPr/>
        </p:nvSpPr>
        <p:spPr>
          <a:xfrm>
            <a:off x="3491880" y="1434303"/>
            <a:ext cx="1008112" cy="698553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URP AUP</a:t>
            </a:r>
            <a:endParaRPr lang="en-US" sz="1400" dirty="0"/>
          </a:p>
        </p:txBody>
      </p:sp>
      <p:pic>
        <p:nvPicPr>
          <p:cNvPr id="40" name="Picture 12" descr="http://www.eu-emi.eu/image/image_gallery?uuid=b241911a-8d40-4f49-8b5d-3789250404a6&amp;groupId=14057&amp;t=1291898123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7687"/>
            <a:ext cx="453196" cy="2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upload.wikimedia.org/wikipedia/commons/thumb/c/c2/F_icon.svg/2000px-F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73" y="1511958"/>
            <a:ext cx="237294" cy="2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ages.dailytech.com/frontpage/fp__G_is_For_Google_New_Logo_Thu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49" y="1166941"/>
            <a:ext cx="314185" cy="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560770" y="2996952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UserID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(String)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7" idx="1"/>
            <a:endCxn id="14" idx="3"/>
          </p:cNvCxnSpPr>
          <p:nvPr/>
        </p:nvCxnSpPr>
        <p:spPr>
          <a:xfrm flipH="1" flipV="1">
            <a:off x="5796136" y="4005064"/>
            <a:ext cx="792087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97009" y="357301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PUSP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48937" y="478786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PUSP = Per-User Sub-Proxy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Picture 12" descr="http://www.eu-emi.eu/image/image_gallery?uuid=b241911a-8d40-4f49-8b5d-3789250404a6&amp;groupId=14057&amp;t=1291898123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5690"/>
            <a:ext cx="453196" cy="2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s://upload.wikimedia.org/wikipedia/commons/thumb/c/c2/F_icon.svg/2000px-F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65" y="3269961"/>
            <a:ext cx="237294" cy="2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http://images.dailytech.com/frontpage/fp__G_is_For_Google_New_Logo_Thu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41" y="2924944"/>
            <a:ext cx="314185" cy="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Vertical Scroll 63"/>
          <p:cNvSpPr/>
          <p:nvPr/>
        </p:nvSpPr>
        <p:spPr>
          <a:xfrm>
            <a:off x="3419872" y="4077030"/>
            <a:ext cx="1152128" cy="79213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Science Gateway AUP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04248" y="5086925"/>
            <a:ext cx="182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ndara" panose="020E0502030303020204" pitchFamily="34" charset="0"/>
              </a:rPr>
              <a:t>c</a:t>
            </a:r>
            <a:r>
              <a:rPr lang="en-GB" sz="1600" b="1" dirty="0" smtClean="0">
                <a:latin typeface="Candara" panose="020E0502030303020204" pitchFamily="34" charset="0"/>
              </a:rPr>
              <a:t>atch-all VO</a:t>
            </a:r>
          </a:p>
          <a:p>
            <a:r>
              <a:rPr lang="it-IT" sz="1600" b="1" dirty="0">
                <a:latin typeface="Candara" panose="020E0502030303020204" pitchFamily="34" charset="0"/>
              </a:rPr>
              <a:t>v</a:t>
            </a:r>
            <a:r>
              <a:rPr lang="it-IT" sz="1600" b="1" dirty="0" smtClean="0">
                <a:latin typeface="Candara" panose="020E0502030303020204" pitchFamily="34" charset="0"/>
              </a:rPr>
              <a:t>o.access.egi.eu</a:t>
            </a:r>
            <a:endParaRPr lang="en-GB" sz="1600" b="1" dirty="0">
              <a:latin typeface="Candara" panose="020E0502030303020204" pitchFamily="34" charset="0"/>
            </a:endParaRPr>
          </a:p>
        </p:txBody>
      </p:sp>
      <p:sp>
        <p:nvSpPr>
          <p:cNvPr id="35" name="Vertical Scroll 34"/>
          <p:cNvSpPr/>
          <p:nvPr/>
        </p:nvSpPr>
        <p:spPr>
          <a:xfrm>
            <a:off x="6876256" y="5624373"/>
            <a:ext cx="1074861" cy="684947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VO Security Policy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123728" y="5301208"/>
            <a:ext cx="96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RobotID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err="1" smtClean="0">
                <a:solidFill>
                  <a:schemeClr val="tx2"/>
                </a:solidFill>
              </a:rPr>
              <a:t>UserID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696041" y="6010525"/>
            <a:ext cx="1666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971600" y="2924945"/>
            <a:ext cx="324036" cy="24543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5489" y="4077072"/>
            <a:ext cx="20702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Able to track back</a:t>
            </a:r>
            <a:br>
              <a:rPr lang="en-GB" b="1" dirty="0" smtClean="0"/>
            </a:br>
            <a:r>
              <a:rPr lang="en-GB" b="1" dirty="0" smtClean="0"/>
              <a:t>usage to the person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1340768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44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1000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1" y="5294031"/>
            <a:ext cx="1161677" cy="116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14" y="5317145"/>
            <a:ext cx="1063341" cy="10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magin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93" y="5292430"/>
            <a:ext cx="1163255" cy="11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362356" y="5264137"/>
            <a:ext cx="3441892" cy="1080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6" descr="http://www.di.unisa.it/%7Eads/corso-security/www/CORSO-0102/eToken/images/etoken-du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51" y="3789040"/>
            <a:ext cx="8588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484784"/>
            <a:ext cx="864096" cy="864096"/>
          </a:xfrm>
          <a:prstGeom prst="rect">
            <a:avLst/>
          </a:prstGeom>
        </p:spPr>
      </p:pic>
      <p:pic>
        <p:nvPicPr>
          <p:cNvPr id="5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80" y="1484784"/>
            <a:ext cx="864096" cy="864096"/>
          </a:xfrm>
          <a:prstGeom prst="rect">
            <a:avLst/>
          </a:prstGeom>
        </p:spPr>
      </p:pic>
      <p:sp>
        <p:nvSpPr>
          <p:cNvPr id="48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TextBox 51"/>
          <p:cNvSpPr txBox="1"/>
          <p:nvPr/>
        </p:nvSpPr>
        <p:spPr>
          <a:xfrm>
            <a:off x="35496" y="5498648"/>
            <a:ext cx="10495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EGI Accounting </a:t>
            </a:r>
            <a:br>
              <a:rPr lang="en-GB" sz="1400" b="1" dirty="0" smtClean="0"/>
            </a:br>
            <a:r>
              <a:rPr lang="en-GB" sz="1400" b="1" dirty="0" smtClean="0"/>
              <a:t>Database</a:t>
            </a:r>
            <a:endParaRPr lang="en-GB" sz="1400" b="1" dirty="0"/>
          </a:p>
        </p:txBody>
      </p:sp>
      <p:pic>
        <p:nvPicPr>
          <p:cNvPr id="65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6394"/>
            <a:ext cx="1000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2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Scientific applications in the platform</a:t>
            </a:r>
            <a:endParaRPr lang="en-GB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51520" y="4293096"/>
            <a:ext cx="8640960" cy="20162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000" b="1" dirty="0" smtClean="0">
              <a:latin typeface="Candara" panose="020E0502030303020204" pitchFamily="34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07504" y="1196752"/>
            <a:ext cx="8640960" cy="252028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u="sng" dirty="0" smtClean="0">
                <a:latin typeface="Candara" panose="020E0502030303020204" pitchFamily="34" charset="0"/>
              </a:rPr>
              <a:t>Computer Science and </a:t>
            </a:r>
            <a:r>
              <a:rPr lang="en-GB" sz="2000" b="1" u="sng" dirty="0" smtClean="0">
                <a:latin typeface="Candara" panose="020E0502030303020204" pitchFamily="34" charset="0"/>
              </a:rPr>
              <a:t>Mathematics</a:t>
            </a:r>
          </a:p>
          <a:p>
            <a:pPr lvl="1" algn="just"/>
            <a:r>
              <a:rPr lang="it-IT" sz="1600" b="1" dirty="0" smtClean="0">
                <a:latin typeface="Candara" panose="020E0502030303020204" pitchFamily="34" charset="0"/>
              </a:rPr>
              <a:t>The R </a:t>
            </a:r>
            <a:r>
              <a:rPr lang="it-IT" sz="1600" b="1" dirty="0">
                <a:latin typeface="Candara" panose="020E0502030303020204" pitchFamily="34" charset="0"/>
              </a:rPr>
              <a:t>P</a:t>
            </a:r>
            <a:r>
              <a:rPr lang="it-IT" sz="1600" b="1" dirty="0" smtClean="0">
                <a:latin typeface="Candara" panose="020E0502030303020204" pitchFamily="34" charset="0"/>
              </a:rPr>
              <a:t>roject for Statistical Computing: </a:t>
            </a:r>
            <a:r>
              <a:rPr lang="en-GB" sz="1600" dirty="0" smtClean="0">
                <a:latin typeface="Candara" panose="020E0502030303020204" pitchFamily="34" charset="0"/>
              </a:rPr>
              <a:t> a free </a:t>
            </a:r>
            <a:r>
              <a:rPr lang="en-GB" sz="1600" dirty="0">
                <a:latin typeface="Candara" panose="020E0502030303020204" pitchFamily="34" charset="0"/>
              </a:rPr>
              <a:t>software environment for statistical computing and </a:t>
            </a:r>
            <a:r>
              <a:rPr lang="en-GB" sz="1600" dirty="0" smtClean="0">
                <a:latin typeface="Candara" panose="020E0502030303020204" pitchFamily="34" charset="0"/>
              </a:rPr>
              <a:t>graphics</a:t>
            </a:r>
          </a:p>
          <a:p>
            <a:pPr lvl="2" algn="just"/>
            <a:r>
              <a:rPr lang="en-GB" sz="1200" dirty="0" smtClean="0">
                <a:latin typeface="Candara" panose="020E0502030303020204" pitchFamily="34" charset="0"/>
              </a:rPr>
              <a:t>Available in the </a:t>
            </a:r>
            <a:r>
              <a:rPr lang="en-GB" sz="1200" u="sng" dirty="0" smtClean="0">
                <a:latin typeface="Candara" panose="020E0502030303020204" pitchFamily="34" charset="0"/>
              </a:rPr>
              <a:t>Catania Science Gateway</a:t>
            </a:r>
          </a:p>
          <a:p>
            <a:pPr lvl="1" algn="just"/>
            <a:r>
              <a:rPr lang="en-GB" sz="1600" b="1" dirty="0" smtClean="0">
                <a:latin typeface="Candara" panose="020E0502030303020204" pitchFamily="34" charset="0"/>
              </a:rPr>
              <a:t>GNU Octave:</a:t>
            </a:r>
            <a:r>
              <a:rPr lang="en-GB" sz="1600" dirty="0" smtClean="0">
                <a:latin typeface="Candara" panose="020E0502030303020204" pitchFamily="34" charset="0"/>
              </a:rPr>
              <a:t> a free high-level interpreted language primarily intended for numerical computations</a:t>
            </a:r>
          </a:p>
          <a:p>
            <a:pPr lvl="2" algn="just"/>
            <a:r>
              <a:rPr lang="en-GB" sz="1200" dirty="0" smtClean="0">
                <a:latin typeface="Candara" panose="020E0502030303020204" pitchFamily="34" charset="0"/>
              </a:rPr>
              <a:t>Available in the </a:t>
            </a:r>
            <a:r>
              <a:rPr lang="en-GB" sz="1200" u="sng" dirty="0" smtClean="0">
                <a:latin typeface="Candara" panose="020E0502030303020204" pitchFamily="34" charset="0"/>
              </a:rPr>
              <a:t>EC3</a:t>
            </a:r>
            <a:r>
              <a:rPr lang="en-GB" sz="1200" dirty="0" smtClean="0">
                <a:latin typeface="Candara" panose="020E0502030303020204" pitchFamily="34" charset="0"/>
              </a:rPr>
              <a:t> portal</a:t>
            </a:r>
            <a:r>
              <a:rPr lang="it-IT" sz="1200" dirty="0" smtClean="0">
                <a:latin typeface="Candara" panose="020E0502030303020204" pitchFamily="34" charset="0"/>
              </a:rPr>
              <a:t> </a:t>
            </a:r>
          </a:p>
          <a:p>
            <a:pPr lvl="1" algn="just"/>
            <a:r>
              <a:rPr lang="en-GB" sz="1600" b="1" dirty="0" err="1">
                <a:latin typeface="Candara" panose="020E0502030303020204" pitchFamily="34" charset="0"/>
              </a:rPr>
              <a:t>g</a:t>
            </a:r>
            <a:r>
              <a:rPr lang="en-GB" sz="1600" b="1" dirty="0" err="1" smtClean="0">
                <a:latin typeface="Candara" panose="020E0502030303020204" pitchFamily="34" charset="0"/>
              </a:rPr>
              <a:t>nuplot</a:t>
            </a:r>
            <a:r>
              <a:rPr lang="en-GB" sz="1600" dirty="0" smtClean="0">
                <a:latin typeface="Candara" panose="020E0502030303020204" pitchFamily="34" charset="0"/>
              </a:rPr>
              <a:t>:</a:t>
            </a:r>
            <a:r>
              <a:rPr lang="it-IT" sz="1600" dirty="0" smtClean="0">
                <a:latin typeface="Candara" panose="020E0502030303020204" pitchFamily="34" charset="0"/>
              </a:rPr>
              <a:t> a </a:t>
            </a:r>
            <a:r>
              <a:rPr lang="en-GB" sz="1600" dirty="0" smtClean="0">
                <a:latin typeface="Candara" panose="020E0502030303020204" pitchFamily="34" charset="0"/>
              </a:rPr>
              <a:t>command-line program to generate  2D and 3D plots of functions</a:t>
            </a:r>
          </a:p>
          <a:p>
            <a:pPr lvl="2" algn="just"/>
            <a:r>
              <a:rPr lang="en-GB" sz="1200" dirty="0">
                <a:latin typeface="Candara" panose="020E0502030303020204" pitchFamily="34" charset="0"/>
              </a:rPr>
              <a:t>Available in the </a:t>
            </a:r>
            <a:r>
              <a:rPr lang="en-GB" sz="1200" u="sng" dirty="0">
                <a:latin typeface="Candara" panose="020E0502030303020204" pitchFamily="34" charset="0"/>
              </a:rPr>
              <a:t>EC3</a:t>
            </a:r>
            <a:r>
              <a:rPr lang="en-GB" sz="1200" dirty="0">
                <a:latin typeface="Candara" panose="020E0502030303020204" pitchFamily="34" charset="0"/>
              </a:rPr>
              <a:t> portal</a:t>
            </a:r>
            <a:r>
              <a:rPr lang="it-IT" sz="1200" dirty="0">
                <a:latin typeface="Candara" panose="020E0502030303020204" pitchFamily="34" charset="0"/>
              </a:rPr>
              <a:t> </a:t>
            </a:r>
            <a:endParaRPr lang="en-GB" sz="1200" dirty="0" smtClean="0">
              <a:latin typeface="Candara" panose="020E0502030303020204" pitchFamily="34" charset="0"/>
            </a:endParaRPr>
          </a:p>
          <a:p>
            <a:pPr lvl="1" algn="just"/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51520" y="3717032"/>
            <a:ext cx="8640960" cy="151216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u="sng" dirty="0" smtClean="0">
                <a:latin typeface="Candara" panose="020E0502030303020204" pitchFamily="34" charset="0"/>
              </a:rPr>
              <a:t>Cultural Heritage</a:t>
            </a:r>
            <a:endParaRPr lang="en-GB" sz="2000" b="1" u="sng" dirty="0" smtClean="0">
              <a:latin typeface="Candara" panose="020E0502030303020204" pitchFamily="34" charset="0"/>
            </a:endParaRPr>
          </a:p>
          <a:p>
            <a:pPr lvl="1" algn="just"/>
            <a:r>
              <a:rPr lang="it-IT" sz="1600" b="1" dirty="0" smtClean="0">
                <a:latin typeface="Candara" panose="020E0502030303020204" pitchFamily="34" charset="0"/>
              </a:rPr>
              <a:t>The </a:t>
            </a:r>
            <a:r>
              <a:rPr lang="en-GB" sz="1600" b="1" dirty="0" smtClean="0">
                <a:latin typeface="Candara" panose="020E0502030303020204" pitchFamily="34" charset="0"/>
              </a:rPr>
              <a:t>Parallel Semantic Search</a:t>
            </a:r>
            <a:r>
              <a:rPr lang="it-IT" sz="1600" b="1" dirty="0" smtClean="0">
                <a:latin typeface="Candara" panose="020E0502030303020204" pitchFamily="34" charset="0"/>
              </a:rPr>
              <a:t> Engine (SSE): </a:t>
            </a:r>
            <a:r>
              <a:rPr lang="en-GB" sz="1600" dirty="0" smtClean="0">
                <a:latin typeface="Candara" panose="020E0502030303020204" pitchFamily="34" charset="0"/>
              </a:rPr>
              <a:t> a service to demonstrate the potential of information coupled with semantic web technologies to address the issues of data discovery and correlation</a:t>
            </a:r>
          </a:p>
          <a:p>
            <a:pPr lvl="2" algn="just"/>
            <a:r>
              <a:rPr lang="en-GB" sz="1200" dirty="0">
                <a:latin typeface="Candara" panose="020E0502030303020204" pitchFamily="34" charset="0"/>
              </a:rPr>
              <a:t>Available in the </a:t>
            </a:r>
            <a:r>
              <a:rPr lang="en-GB" sz="1200" u="sng" dirty="0">
                <a:latin typeface="Candara" panose="020E0502030303020204" pitchFamily="34" charset="0"/>
              </a:rPr>
              <a:t>Catania Science </a:t>
            </a:r>
            <a:r>
              <a:rPr lang="en-GB" sz="1200" u="sng" dirty="0" smtClean="0">
                <a:latin typeface="Candara" panose="020E0502030303020204" pitchFamily="34" charset="0"/>
              </a:rPr>
              <a:t>Gateway</a:t>
            </a:r>
          </a:p>
          <a:p>
            <a:pPr lvl="1" algn="just"/>
            <a:endParaRPr lang="en-GB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51520" y="5157192"/>
            <a:ext cx="8640960" cy="122413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u="sng" dirty="0" smtClean="0">
                <a:latin typeface="Candara" panose="020E0502030303020204" pitchFamily="34" charset="0"/>
              </a:rPr>
              <a:t>Application Server</a:t>
            </a:r>
            <a:endParaRPr lang="en-GB" sz="2000" b="1" u="sng" dirty="0" smtClean="0">
              <a:latin typeface="Candara" panose="020E0502030303020204" pitchFamily="34" charset="0"/>
            </a:endParaRPr>
          </a:p>
          <a:p>
            <a:pPr lvl="1" algn="just"/>
            <a:r>
              <a:rPr lang="it-IT" sz="1600" b="1" dirty="0" smtClean="0">
                <a:latin typeface="Candara" panose="020E0502030303020204" pitchFamily="34" charset="0"/>
              </a:rPr>
              <a:t>Apache </a:t>
            </a:r>
            <a:r>
              <a:rPr lang="it-IT" sz="1600" b="1" dirty="0" err="1" smtClean="0">
                <a:latin typeface="Candara" panose="020E0502030303020204" pitchFamily="34" charset="0"/>
              </a:rPr>
              <a:t>Tomcat</a:t>
            </a:r>
            <a:r>
              <a:rPr lang="it-IT" sz="1600" b="1" dirty="0" smtClean="0">
                <a:latin typeface="Candara" panose="020E0502030303020204" pitchFamily="34" charset="0"/>
              </a:rPr>
              <a:t>: </a:t>
            </a:r>
            <a:r>
              <a:rPr lang="en-GB" sz="1600" dirty="0" smtClean="0">
                <a:latin typeface="Candara" panose="020E0502030303020204" pitchFamily="34" charset="0"/>
              </a:rPr>
              <a:t> an open-source web server developed by the Apache Software Foundation (ASF)</a:t>
            </a:r>
          </a:p>
          <a:p>
            <a:pPr lvl="2" algn="just"/>
            <a:r>
              <a:rPr lang="en-GB" sz="1200" dirty="0">
                <a:latin typeface="Candara" panose="020E0502030303020204" pitchFamily="34" charset="0"/>
              </a:rPr>
              <a:t>Available in the </a:t>
            </a:r>
            <a:r>
              <a:rPr lang="en-GB" sz="1200" u="sng" dirty="0" smtClean="0">
                <a:latin typeface="Candara" panose="020E0502030303020204" pitchFamily="34" charset="0"/>
              </a:rPr>
              <a:t>EC3</a:t>
            </a:r>
            <a:r>
              <a:rPr lang="en-GB" sz="1200" dirty="0" smtClean="0">
                <a:latin typeface="Candara" panose="020E0502030303020204" pitchFamily="34" charset="0"/>
              </a:rPr>
              <a:t> portal</a:t>
            </a:r>
          </a:p>
          <a:p>
            <a:pPr lvl="1" algn="just"/>
            <a:endParaRPr lang="en-GB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Scientific applications in the platform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1808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323528" y="1196752"/>
            <a:ext cx="8424936" cy="208823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u="sng" dirty="0" smtClean="0">
                <a:latin typeface="Candara" panose="020E0502030303020204" pitchFamily="34" charset="0"/>
              </a:rPr>
              <a:t>Life </a:t>
            </a:r>
            <a:r>
              <a:rPr lang="en-GB" sz="2000" b="1" u="sng" dirty="0" smtClean="0">
                <a:latin typeface="Candara" panose="020E0502030303020204" pitchFamily="34" charset="0"/>
              </a:rPr>
              <a:t>Sciences</a:t>
            </a:r>
          </a:p>
          <a:p>
            <a:pPr lvl="1" algn="just"/>
            <a:r>
              <a:rPr lang="it-IT" sz="1600" b="1" dirty="0" smtClean="0">
                <a:latin typeface="Candara" panose="020E0502030303020204" pitchFamily="34" charset="0"/>
              </a:rPr>
              <a:t>ClustalW2: </a:t>
            </a:r>
            <a:r>
              <a:rPr lang="en-GB" sz="1600" dirty="0">
                <a:latin typeface="Candara" panose="020E0502030303020204" pitchFamily="34" charset="0"/>
              </a:rPr>
              <a:t>a multiple sequence alignment tool for the alignment of DNA or protein sequences</a:t>
            </a:r>
            <a:r>
              <a:rPr lang="en-GB" sz="1600" dirty="0" smtClean="0">
                <a:latin typeface="Candara" panose="020E0502030303020204" pitchFamily="34" charset="0"/>
              </a:rPr>
              <a:t>.</a:t>
            </a:r>
          </a:p>
          <a:p>
            <a:pPr lvl="1" algn="just"/>
            <a:endParaRPr lang="it-IT" sz="1600" dirty="0">
              <a:latin typeface="Candara" panose="020E0502030303020204" pitchFamily="34" charset="0"/>
            </a:endParaRPr>
          </a:p>
          <a:p>
            <a:pPr lvl="1" algn="just"/>
            <a:endParaRPr lang="it-IT" sz="1600" dirty="0" smtClean="0">
              <a:latin typeface="Candara" panose="020E0502030303020204" pitchFamily="34" charset="0"/>
            </a:endParaRPr>
          </a:p>
          <a:p>
            <a:pPr lvl="1" algn="just"/>
            <a:endParaRPr lang="it-IT" sz="1600" dirty="0">
              <a:latin typeface="Candara" panose="020E0502030303020204" pitchFamily="34" charset="0"/>
            </a:endParaRPr>
          </a:p>
          <a:p>
            <a:pPr lvl="2" algn="just"/>
            <a:r>
              <a:rPr lang="en-GB" sz="1200" dirty="0" err="1">
                <a:latin typeface="Candara" panose="020E0502030303020204" pitchFamily="34" charset="0"/>
              </a:rPr>
              <a:t>Chipster</a:t>
            </a:r>
            <a:r>
              <a:rPr lang="en-GB" sz="1200" dirty="0">
                <a:latin typeface="Candara" panose="020E0502030303020204" pitchFamily="34" charset="0"/>
              </a:rPr>
              <a:t> </a:t>
            </a:r>
            <a:r>
              <a:rPr lang="en-GB" sz="1200" dirty="0" smtClean="0">
                <a:latin typeface="Candara" panose="020E0502030303020204" pitchFamily="34" charset="0"/>
              </a:rPr>
              <a:t>server accessed  through the </a:t>
            </a:r>
            <a:r>
              <a:rPr lang="en-GB" sz="1200" u="sng" dirty="0" smtClean="0">
                <a:latin typeface="Candara" panose="020E0502030303020204" pitchFamily="34" charset="0"/>
              </a:rPr>
              <a:t>Catania Science Gateway</a:t>
            </a:r>
          </a:p>
          <a:p>
            <a:pPr lvl="1" algn="just"/>
            <a:r>
              <a:rPr lang="en-GB" sz="1600" b="1" dirty="0" err="1" smtClean="0">
                <a:latin typeface="Candara" panose="020E0502030303020204" pitchFamily="34" charset="0"/>
              </a:rPr>
              <a:t>AutoDock</a:t>
            </a:r>
            <a:r>
              <a:rPr lang="it-IT" sz="1600" b="1" dirty="0" smtClean="0">
                <a:latin typeface="Candara" panose="020E0502030303020204" pitchFamily="34" charset="0"/>
              </a:rPr>
              <a:t> Vina: </a:t>
            </a:r>
            <a:r>
              <a:rPr lang="en-GB" sz="1600" dirty="0" smtClean="0">
                <a:latin typeface="Candara" panose="020E0502030303020204" pitchFamily="34" charset="0"/>
              </a:rPr>
              <a:t>an open-source program for doing molecular docking and virtual screening.</a:t>
            </a:r>
          </a:p>
          <a:p>
            <a:pPr lvl="2" algn="just"/>
            <a:r>
              <a:rPr lang="en-GB" sz="1200" dirty="0" smtClean="0">
                <a:latin typeface="Candara" panose="020E0502030303020204" pitchFamily="34" charset="0"/>
              </a:rPr>
              <a:t>Available in the </a:t>
            </a:r>
            <a:r>
              <a:rPr lang="en-GB" sz="1200" u="sng" dirty="0" smtClean="0">
                <a:latin typeface="Candara" panose="020E0502030303020204" pitchFamily="34" charset="0"/>
              </a:rPr>
              <a:t>WS-PGRADE/</a:t>
            </a:r>
            <a:r>
              <a:rPr lang="en-GB" sz="1200" u="sng" dirty="0" err="1" smtClean="0">
                <a:latin typeface="Candara" panose="020E0502030303020204" pitchFamily="34" charset="0"/>
              </a:rPr>
              <a:t>gUSE</a:t>
            </a:r>
            <a:r>
              <a:rPr lang="en-GB" sz="1200" dirty="0" smtClean="0">
                <a:latin typeface="Candara" panose="020E0502030303020204" pitchFamily="34" charset="0"/>
              </a:rPr>
              <a:t> Science Gateway</a:t>
            </a:r>
          </a:p>
          <a:p>
            <a:pPr lvl="1" algn="just"/>
            <a:r>
              <a:rPr lang="en-GB" sz="1600" b="1" dirty="0" smtClean="0">
                <a:latin typeface="Candara" panose="020E0502030303020204" pitchFamily="34" charset="0"/>
              </a:rPr>
              <a:t>Galaxy: </a:t>
            </a:r>
            <a:r>
              <a:rPr lang="en-GB" sz="1600" dirty="0" smtClean="0">
                <a:latin typeface="Candara" panose="020E0502030303020204" pitchFamily="34" charset="0"/>
              </a:rPr>
              <a:t>an open, web-based platform for data intensive biomedical research</a:t>
            </a:r>
            <a:endParaRPr lang="en-GB" sz="1600" b="1" dirty="0" smtClean="0">
              <a:latin typeface="Candara" panose="020E0502030303020204" pitchFamily="34" charset="0"/>
            </a:endParaRPr>
          </a:p>
          <a:p>
            <a:pPr lvl="2" algn="just"/>
            <a:r>
              <a:rPr lang="en-GB" sz="1200" dirty="0" smtClean="0">
                <a:latin typeface="Candara" panose="020E0502030303020204" pitchFamily="34" charset="0"/>
              </a:rPr>
              <a:t>Available</a:t>
            </a:r>
            <a:r>
              <a:rPr lang="it-IT" sz="1200" dirty="0" smtClean="0">
                <a:latin typeface="Candara" panose="020E0502030303020204" pitchFamily="34" charset="0"/>
              </a:rPr>
              <a:t> </a:t>
            </a:r>
            <a:r>
              <a:rPr lang="en-GB" sz="1200" dirty="0" smtClean="0">
                <a:latin typeface="Candara" panose="020E0502030303020204" pitchFamily="34" charset="0"/>
              </a:rPr>
              <a:t>in the</a:t>
            </a:r>
            <a:r>
              <a:rPr lang="it-IT" sz="1200" dirty="0" smtClean="0">
                <a:latin typeface="Candara" panose="020E0502030303020204" pitchFamily="34" charset="0"/>
              </a:rPr>
              <a:t> </a:t>
            </a:r>
            <a:r>
              <a:rPr lang="it-IT" sz="1200" u="sng" dirty="0" smtClean="0">
                <a:latin typeface="Candara" panose="020E0502030303020204" pitchFamily="34" charset="0"/>
              </a:rPr>
              <a:t>EC3</a:t>
            </a:r>
            <a:r>
              <a:rPr lang="it-IT" sz="1200" dirty="0" smtClean="0">
                <a:latin typeface="Candara" panose="020E0502030303020204" pitchFamily="34" charset="0"/>
              </a:rPr>
              <a:t> </a:t>
            </a:r>
            <a:r>
              <a:rPr lang="en-GB" sz="1200" dirty="0" smtClean="0">
                <a:latin typeface="Candara" panose="020E0502030303020204" pitchFamily="34" charset="0"/>
              </a:rPr>
              <a:t>portal</a:t>
            </a:r>
          </a:p>
          <a:p>
            <a:pPr lvl="1" algn="just"/>
            <a:endParaRPr lang="en-GB" sz="1600" u="sng" dirty="0">
              <a:latin typeface="Candara" panose="020E0502030303020204" pitchFamily="34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23528" y="4581128"/>
            <a:ext cx="8640960" cy="122413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 u="sng" dirty="0" smtClean="0">
                <a:latin typeface="Candara" panose="020E0502030303020204" pitchFamily="34" charset="0"/>
              </a:rPr>
              <a:t>Others</a:t>
            </a:r>
          </a:p>
          <a:p>
            <a:pPr lvl="1" algn="just"/>
            <a:r>
              <a:rPr lang="it-IT" sz="1600" b="1" dirty="0" err="1" smtClean="0">
                <a:latin typeface="Candara" panose="020E0502030303020204" pitchFamily="34" charset="0"/>
              </a:rPr>
              <a:t>Docker</a:t>
            </a:r>
            <a:r>
              <a:rPr lang="it-IT" sz="1600" b="1" dirty="0" smtClean="0">
                <a:latin typeface="Candara" panose="020E0502030303020204" pitchFamily="34" charset="0"/>
              </a:rPr>
              <a:t> Containers: </a:t>
            </a:r>
            <a:r>
              <a:rPr lang="en-GB" sz="1600" dirty="0" smtClean="0">
                <a:latin typeface="Candara" panose="020E0502030303020204" pitchFamily="34" charset="0"/>
              </a:rPr>
              <a:t> an open-source project that automates the deployment of Linux applications inside software containers</a:t>
            </a:r>
          </a:p>
          <a:p>
            <a:pPr lvl="2" algn="just"/>
            <a:r>
              <a:rPr lang="en-GB" sz="1200" dirty="0">
                <a:latin typeface="Candara" panose="020E0502030303020204" pitchFamily="34" charset="0"/>
              </a:rPr>
              <a:t>Available in the </a:t>
            </a:r>
            <a:r>
              <a:rPr lang="en-GB" sz="1200" u="sng" dirty="0" smtClean="0">
                <a:latin typeface="Candara" panose="020E0502030303020204" pitchFamily="34" charset="0"/>
              </a:rPr>
              <a:t>EC3</a:t>
            </a:r>
            <a:r>
              <a:rPr lang="en-GB" sz="1200" dirty="0" smtClean="0">
                <a:latin typeface="Candara" panose="020E0502030303020204" pitchFamily="34" charset="0"/>
              </a:rPr>
              <a:t> portal</a:t>
            </a:r>
          </a:p>
          <a:p>
            <a:pPr lvl="1" algn="just"/>
            <a:endParaRPr lang="en-GB" sz="2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Status of the platform and </a:t>
            </a:r>
            <a:br>
              <a:rPr lang="en-GB" dirty="0" smtClean="0"/>
            </a:br>
            <a:r>
              <a:rPr lang="en-GB" dirty="0" smtClean="0"/>
              <a:t>roadmap for the next months</a:t>
            </a:r>
            <a:endParaRPr lang="en-GB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323528" y="1196752"/>
            <a:ext cx="8424936" cy="453650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latin typeface="Candara" panose="020E0502030303020204" pitchFamily="34" charset="0"/>
              </a:rPr>
              <a:t>Final tests ongoing in EGI.eu</a:t>
            </a:r>
          </a:p>
          <a:p>
            <a:pPr algn="just"/>
            <a:r>
              <a:rPr lang="en-GB" sz="2400" dirty="0" smtClean="0">
                <a:latin typeface="Candara" panose="020E0502030303020204" pitchFamily="34" charset="0"/>
              </a:rPr>
              <a:t>Next step: Invite national EGI member representatives into the test (Oct. 2016)</a:t>
            </a:r>
          </a:p>
          <a:p>
            <a:pPr algn="just"/>
            <a:r>
              <a:rPr lang="it-IT" sz="2400" dirty="0" smtClean="0">
                <a:latin typeface="Candara" panose="020E0502030303020204" pitchFamily="34" charset="0"/>
              </a:rPr>
              <a:t>Open for public </a:t>
            </a:r>
            <a:r>
              <a:rPr lang="it-IT" sz="2400" dirty="0" err="1" smtClean="0">
                <a:latin typeface="Candara" panose="020E0502030303020204" pitchFamily="34" charset="0"/>
              </a:rPr>
              <a:t>as</a:t>
            </a:r>
            <a:r>
              <a:rPr lang="it-IT" sz="2400" dirty="0" smtClean="0">
                <a:latin typeface="Candara" panose="020E0502030303020204" pitchFamily="34" charset="0"/>
              </a:rPr>
              <a:t> beta service (</a:t>
            </a:r>
            <a:r>
              <a:rPr lang="it-IT" sz="2400" dirty="0" err="1" smtClean="0">
                <a:latin typeface="Candara" panose="020E0502030303020204" pitchFamily="34" charset="0"/>
              </a:rPr>
              <a:t>Nov</a:t>
            </a:r>
            <a:r>
              <a:rPr lang="it-IT" sz="2400" dirty="0" smtClean="0">
                <a:latin typeface="Candara" panose="020E0502030303020204" pitchFamily="34" charset="0"/>
              </a:rPr>
              <a:t>. 2016)</a:t>
            </a:r>
            <a:endParaRPr lang="en-GB" sz="2400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it-IT" sz="2400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it-IT" sz="2400" dirty="0" err="1" smtClean="0">
                <a:latin typeface="Candara" panose="020E0502030303020204" pitchFamily="34" charset="0"/>
              </a:rPr>
              <a:t>Developments</a:t>
            </a:r>
            <a:r>
              <a:rPr lang="it-IT" sz="2400" dirty="0" smtClean="0">
                <a:latin typeface="Candara" panose="020E0502030303020204" pitchFamily="34" charset="0"/>
              </a:rPr>
              <a:t> in </a:t>
            </a:r>
            <a:r>
              <a:rPr lang="it-IT" sz="2400" dirty="0" err="1" smtClean="0">
                <a:latin typeface="Candara" panose="020E0502030303020204" pitchFamily="34" charset="0"/>
              </a:rPr>
              <a:t>parallel</a:t>
            </a:r>
            <a:r>
              <a:rPr lang="it-IT" sz="2400" dirty="0" smtClean="0">
                <a:latin typeface="Candara" panose="020E0502030303020204" pitchFamily="34" charset="0"/>
              </a:rPr>
              <a:t>:</a:t>
            </a:r>
            <a:endParaRPr lang="en-GB" sz="2400" dirty="0" smtClean="0">
              <a:latin typeface="Candara" panose="020E0502030303020204" pitchFamily="34" charset="0"/>
            </a:endParaRPr>
          </a:p>
          <a:p>
            <a:pPr algn="just"/>
            <a:r>
              <a:rPr lang="it-IT" sz="2000" dirty="0" smtClean="0">
                <a:latin typeface="Candara" panose="020E0502030303020204" pitchFamily="34" charset="0"/>
              </a:rPr>
              <a:t>Integrate EGI </a:t>
            </a:r>
            <a:r>
              <a:rPr lang="it-IT" sz="2000" dirty="0" err="1" smtClean="0">
                <a:latin typeface="Candara" panose="020E0502030303020204" pitchFamily="34" charset="0"/>
              </a:rPr>
              <a:t>CheckIn</a:t>
            </a:r>
            <a:r>
              <a:rPr lang="it-IT" sz="2000" dirty="0" smtClean="0">
                <a:latin typeface="Candara" panose="020E0502030303020204" pitchFamily="34" charset="0"/>
              </a:rPr>
              <a:t> service in the </a:t>
            </a:r>
            <a:r>
              <a:rPr lang="it-IT" sz="2000" dirty="0" err="1" smtClean="0">
                <a:latin typeface="Candara" panose="020E0502030303020204" pitchFamily="34" charset="0"/>
              </a:rPr>
              <a:t>platform</a:t>
            </a:r>
            <a:r>
              <a:rPr lang="it-IT" sz="2000" dirty="0" smtClean="0">
                <a:latin typeface="Candara" panose="020E0502030303020204" pitchFamily="34" charset="0"/>
              </a:rPr>
              <a:t> </a:t>
            </a:r>
            <a:endParaRPr lang="en-GB" sz="2000" dirty="0" smtClean="0">
              <a:latin typeface="Candara" panose="020E0502030303020204" pitchFamily="34" charset="0"/>
            </a:endParaRPr>
          </a:p>
          <a:p>
            <a:pPr algn="just"/>
            <a:r>
              <a:rPr lang="en-GB" sz="2000" dirty="0" smtClean="0">
                <a:latin typeface="Candara" panose="020E0502030303020204" pitchFamily="34" charset="0"/>
              </a:rPr>
              <a:t>Expand the list of scientific applications/tools in the platform</a:t>
            </a:r>
          </a:p>
          <a:p>
            <a:pPr lvl="1" algn="just"/>
            <a:r>
              <a:rPr lang="it-IT" sz="1600" dirty="0" smtClean="0">
                <a:latin typeface="Candara" panose="020E0502030303020204" pitchFamily="34" charset="0"/>
              </a:rPr>
              <a:t>EGI </a:t>
            </a:r>
            <a:r>
              <a:rPr lang="it-IT" sz="1600" dirty="0" err="1" smtClean="0">
                <a:latin typeface="Candara" panose="020E0502030303020204" pitchFamily="34" charset="0"/>
              </a:rPr>
              <a:t>dashboard</a:t>
            </a:r>
            <a:endParaRPr lang="it-IT" sz="1600" dirty="0" smtClean="0">
              <a:latin typeface="Candara" panose="020E0502030303020204" pitchFamily="34" charset="0"/>
            </a:endParaRPr>
          </a:p>
          <a:p>
            <a:pPr lvl="1" algn="just"/>
            <a:r>
              <a:rPr lang="it-IT" sz="1600" dirty="0" err="1" smtClean="0">
                <a:latin typeface="Candara" panose="020E0502030303020204" pitchFamily="34" charset="0"/>
              </a:rPr>
              <a:t>Alces</a:t>
            </a:r>
            <a:r>
              <a:rPr lang="it-IT" sz="1600" smtClean="0">
                <a:latin typeface="Candara" panose="020E0502030303020204" pitchFamily="34" charset="0"/>
              </a:rPr>
              <a:t> Flight</a:t>
            </a: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14358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6024" y="1236888"/>
            <a:ext cx="9036496" cy="4784400"/>
          </a:xfrm>
        </p:spPr>
        <p:txBody>
          <a:bodyPr/>
          <a:lstStyle/>
          <a:p>
            <a:r>
              <a:rPr lang="en-US" sz="2400" dirty="0" smtClean="0">
                <a:latin typeface="Candara" panose="020E0502030303020204" pitchFamily="34" charset="0"/>
              </a:rPr>
              <a:t>Major national e-Infrastructures: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22 NGIs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EIROs: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CERN</a:t>
            </a:r>
            <a:r>
              <a:rPr lang="en-US" sz="2400" dirty="0" smtClean="0">
                <a:latin typeface="Candara" panose="020E0502030303020204" pitchFamily="34" charset="0"/>
              </a:rPr>
              <a:t> and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EMBL-EBI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EGI Foundation</a:t>
            </a: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317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2852936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59242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6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442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396329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439534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39534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293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8" y="482739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59442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525944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63498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63498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414861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348879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4" y="284759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828155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28498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335699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789039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3789039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9" y="436510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36510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4797152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4797151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522919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0120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661247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3" y="5733256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1988840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420888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35560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68960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718371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3573016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8"/>
            <a:ext cx="719328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05064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5078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8999"/>
            <a:ext cx="687965" cy="6803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255776" cy="542544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28" y="4941168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25582"/>
            <a:ext cx="714287" cy="598741"/>
          </a:xfrm>
          <a:prstGeom prst="rect">
            <a:avLst/>
          </a:prstGeom>
        </p:spPr>
      </p:pic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ea typeface="Segoe UI" panose="020B0502040204020203" pitchFamily="34" charset="0"/>
              </a:rPr>
              <a:t>EGI Foundation: A sustainable e-infrastructure provider for Open Science</a:t>
            </a:r>
            <a:endParaRPr lang="en-GB" altLang="en-US" sz="3600" strike="sngStrike" dirty="0" smtClean="0">
              <a:ea typeface="Segoe UI" panose="020B0502040204020203" pitchFamily="34" charset="0"/>
            </a:endParaRPr>
          </a:p>
        </p:txBody>
      </p:sp>
      <p:sp>
        <p:nvSpPr>
          <p:cNvPr id="62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80904"/>
            <a:ext cx="4536504" cy="4784400"/>
          </a:xfrm>
        </p:spPr>
        <p:txBody>
          <a:bodyPr/>
          <a:lstStyle/>
          <a:p>
            <a:pPr algn="just"/>
            <a:r>
              <a:rPr lang="en-US" sz="2400" dirty="0" smtClean="0">
                <a:latin typeface="Candara" panose="020E0502030303020204" pitchFamily="34" charset="0"/>
              </a:rPr>
              <a:t>A globally distributed ICT infrastructure that </a:t>
            </a:r>
            <a:r>
              <a:rPr lang="en-US" sz="2400" dirty="0">
                <a:latin typeface="Candara" panose="020E0502030303020204" pitchFamily="34" charset="0"/>
              </a:rPr>
              <a:t>federates </a:t>
            </a:r>
            <a:r>
              <a:rPr lang="en-US" sz="2400" dirty="0" smtClean="0">
                <a:latin typeface="Candara" panose="020E0502030303020204" pitchFamily="34" charset="0"/>
              </a:rPr>
              <a:t>digital </a:t>
            </a:r>
            <a:r>
              <a:rPr lang="en-US" sz="2400" dirty="0">
                <a:solidFill>
                  <a:srgbClr val="4F81BD"/>
                </a:solidFill>
                <a:latin typeface="Candara" panose="020E0502030303020204" pitchFamily="34" charset="0"/>
              </a:rPr>
              <a:t>capabilities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rgbClr val="4F81BD"/>
                </a:solidFill>
                <a:latin typeface="Candara" panose="020E0502030303020204" pitchFamily="34" charset="0"/>
              </a:rPr>
              <a:t>resources</a:t>
            </a:r>
            <a:r>
              <a:rPr lang="en-US" sz="2400" dirty="0">
                <a:latin typeface="Candara" panose="020E0502030303020204" pitchFamily="34" charset="0"/>
              </a:rPr>
              <a:t> and </a:t>
            </a:r>
            <a:r>
              <a:rPr lang="en-US" sz="2400" dirty="0">
                <a:solidFill>
                  <a:srgbClr val="4F81BD"/>
                </a:solidFill>
                <a:latin typeface="Candara" panose="020E0502030303020204" pitchFamily="34" charset="0"/>
              </a:rPr>
              <a:t>expertise</a:t>
            </a:r>
            <a:r>
              <a:rPr lang="en-US" sz="2400" dirty="0">
                <a:latin typeface="Candara" panose="020E0502030303020204" pitchFamily="34" charset="0"/>
              </a:rPr>
              <a:t> of national </a:t>
            </a:r>
            <a:r>
              <a:rPr lang="en-US" sz="2400" dirty="0" smtClean="0">
                <a:latin typeface="Candara" panose="020E0502030303020204" pitchFamily="34" charset="0"/>
              </a:rPr>
              <a:t>providers and international </a:t>
            </a:r>
            <a:r>
              <a:rPr lang="en-US" sz="2400" dirty="0">
                <a:latin typeface="Candara" panose="020E0502030303020204" pitchFamily="34" charset="0"/>
              </a:rPr>
              <a:t>research </a:t>
            </a:r>
            <a:r>
              <a:rPr lang="en-US" sz="2400" dirty="0" smtClean="0">
                <a:latin typeface="Candara" panose="020E0502030303020204" pitchFamily="34" charset="0"/>
              </a:rPr>
              <a:t>communities</a:t>
            </a:r>
          </a:p>
          <a:p>
            <a:pPr algn="just"/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Mission</a:t>
            </a:r>
            <a:r>
              <a:rPr lang="en-US" sz="2400" dirty="0" smtClean="0">
                <a:latin typeface="Candara" panose="020E0502030303020204" pitchFamily="34" charset="0"/>
              </a:rPr>
              <a:t>: empower </a:t>
            </a:r>
            <a:r>
              <a:rPr lang="en-US" sz="2400" dirty="0">
                <a:latin typeface="Candara" panose="020E0502030303020204" pitchFamily="34" charset="0"/>
              </a:rPr>
              <a:t>researchers from </a:t>
            </a:r>
            <a:r>
              <a:rPr lang="en-US" sz="2400" dirty="0">
                <a:solidFill>
                  <a:schemeClr val="accent1"/>
                </a:solidFill>
                <a:latin typeface="Candara" panose="020E0502030303020204" pitchFamily="34" charset="0"/>
              </a:rPr>
              <a:t>all </a:t>
            </a:r>
            <a:r>
              <a:rPr lang="en-US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disciplines </a:t>
            </a:r>
            <a:r>
              <a:rPr lang="en-US" sz="2400" dirty="0">
                <a:latin typeface="Candara" panose="020E0502030303020204" pitchFamily="34" charset="0"/>
              </a:rPr>
              <a:t>to collaborate and to carry out data- and compute-intensive science and innovation. </a:t>
            </a:r>
          </a:p>
        </p:txBody>
      </p:sp>
      <p:pic>
        <p:nvPicPr>
          <p:cNvPr id="6" name="Picture 5" descr="Screen Shot 2016-04-12 at 04.4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14" y="1368152"/>
            <a:ext cx="4422190" cy="4653136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ea typeface="Segoe UI" panose="020B0502040204020203" pitchFamily="34" charset="0"/>
              </a:rPr>
              <a:t>EGI Foundation: A sustainable e-infrastructure provider for Open Science</a:t>
            </a:r>
            <a:endParaRPr lang="en-GB" altLang="en-US" sz="3600" strike="sngStrike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federated infrastructure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349" y="1095995"/>
            <a:ext cx="8924991" cy="4493426"/>
            <a:chOff x="0" y="1358900"/>
            <a:chExt cx="8924991" cy="4115254"/>
          </a:xfrm>
        </p:grpSpPr>
        <p:pic>
          <p:nvPicPr>
            <p:cNvPr id="6" name="Picture 5" descr="Screen Shot 2016-04-05 at 12.44.0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5"/>
            <a:stretch/>
          </p:blipFill>
          <p:spPr>
            <a:xfrm>
              <a:off x="0" y="1371600"/>
              <a:ext cx="8924991" cy="4102554"/>
            </a:xfrm>
            <a:prstGeom prst="rect">
              <a:avLst/>
            </a:prstGeom>
          </p:spPr>
        </p:pic>
        <p:pic>
          <p:nvPicPr>
            <p:cNvPr id="7" name="Picture 6" descr="Screen Shot 2016-04-05 at 12.44.19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4" b="39049"/>
            <a:stretch/>
          </p:blipFill>
          <p:spPr>
            <a:xfrm>
              <a:off x="0" y="1358900"/>
              <a:ext cx="2551677" cy="250956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96" y="2316613"/>
            <a:ext cx="776312" cy="58859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39151113"/>
              </p:ext>
            </p:extLst>
          </p:nvPr>
        </p:nvGraphicFramePr>
        <p:xfrm>
          <a:off x="179512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08112" y="228906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56184" y="15567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92088" y="340170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032448" y="3545721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688632" y="131347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092280" y="306896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The engagement of </a:t>
            </a:r>
            <a:r>
              <a:rPr lang="en-GB" sz="2800" smtClean="0"/>
              <a:t>new communities</a:t>
            </a:r>
            <a:endParaRPr lang="en-GB" sz="2800" dirty="0"/>
          </a:p>
        </p:txBody>
      </p:sp>
      <p:sp>
        <p:nvSpPr>
          <p:cNvPr id="24" name="Content Placeholder 22"/>
          <p:cNvSpPr>
            <a:spLocks noGrp="1"/>
          </p:cNvSpPr>
          <p:nvPr>
            <p:ph sz="half" idx="2"/>
          </p:nvPr>
        </p:nvSpPr>
        <p:spPr>
          <a:xfrm>
            <a:off x="156862" y="1164880"/>
            <a:ext cx="8796578" cy="1688056"/>
          </a:xfrm>
        </p:spPr>
        <p:txBody>
          <a:bodyPr/>
          <a:lstStyle/>
          <a:p>
            <a:pPr marL="266700" indent="-266700" algn="just"/>
            <a:r>
              <a:rPr lang="en-GB" sz="2400" dirty="0">
                <a:latin typeface="Candara" panose="020E0502030303020204" pitchFamily="34" charset="0"/>
              </a:rPr>
              <a:t>The process of integrating </a:t>
            </a:r>
            <a:r>
              <a:rPr lang="en-GB" sz="2400" dirty="0" smtClean="0">
                <a:latin typeface="Candara" panose="020E0502030303020204" pitchFamily="34" charset="0"/>
              </a:rPr>
              <a:t>new user </a:t>
            </a:r>
            <a:r>
              <a:rPr lang="en-GB" sz="2400" dirty="0">
                <a:latin typeface="Candara" panose="020E0502030303020204" pitchFamily="34" charset="0"/>
              </a:rPr>
              <a:t>communities in EGI </a:t>
            </a:r>
            <a:r>
              <a:rPr lang="en-GB" sz="2400" dirty="0" smtClean="0">
                <a:latin typeface="Candara" panose="020E0502030303020204" pitchFamily="34" charset="0"/>
              </a:rPr>
              <a:t>has been </a:t>
            </a:r>
            <a:r>
              <a:rPr lang="en-GB" sz="2400" dirty="0">
                <a:latin typeface="Candara" panose="020E0502030303020204" pitchFamily="34" charset="0"/>
              </a:rPr>
              <a:t>successful many </a:t>
            </a:r>
            <a:r>
              <a:rPr lang="en-GB" sz="2400" dirty="0" smtClean="0">
                <a:latin typeface="Candara" panose="020E0502030303020204" pitchFamily="34" charset="0"/>
              </a:rPr>
              <a:t>times</a:t>
            </a:r>
          </a:p>
          <a:p>
            <a:pPr marL="666750" lvl="1" indent="-266700" algn="just"/>
            <a:r>
              <a:rPr lang="en-GB" sz="2000" dirty="0">
                <a:latin typeface="Candara" panose="020E0502030303020204" pitchFamily="34" charset="0"/>
              </a:rPr>
              <a:t>H</a:t>
            </a:r>
            <a:r>
              <a:rPr lang="en-GB" sz="2000" dirty="0" smtClean="0">
                <a:latin typeface="Candara" panose="020E0502030303020204" pitchFamily="34" charset="0"/>
              </a:rPr>
              <a:t>undreds of new users/communities every year access to EGI resources</a:t>
            </a:r>
          </a:p>
          <a:p>
            <a:pPr marL="666750" lvl="1" indent="-266700" algn="just"/>
            <a:r>
              <a:rPr lang="en-GB" sz="2000" b="1" dirty="0">
                <a:latin typeface="Candara" panose="020E0502030303020204" pitchFamily="34" charset="0"/>
              </a:rPr>
              <a:t>230</a:t>
            </a:r>
            <a:r>
              <a:rPr lang="en-GB" sz="2000" dirty="0">
                <a:latin typeface="Candara" panose="020E0502030303020204" pitchFamily="34" charset="0"/>
              </a:rPr>
              <a:t> active projects with </a:t>
            </a:r>
            <a:r>
              <a:rPr lang="en-GB" sz="2000" b="1" dirty="0" smtClean="0">
                <a:latin typeface="Candara" panose="020E0502030303020204" pitchFamily="34" charset="0"/>
              </a:rPr>
              <a:t>48,000</a:t>
            </a:r>
            <a:r>
              <a:rPr lang="en-GB" sz="2000" dirty="0" smtClean="0">
                <a:latin typeface="Candara" panose="020E0502030303020204" pitchFamily="34" charset="0"/>
              </a:rPr>
              <a:t> </a:t>
            </a:r>
            <a:r>
              <a:rPr lang="en-GB" sz="2000" dirty="0">
                <a:latin typeface="Candara" panose="020E0502030303020204" pitchFamily="34" charset="0"/>
              </a:rPr>
              <a:t>of users accessing the federated infrastructure every day for scientific </a:t>
            </a:r>
            <a:r>
              <a:rPr lang="en-GB" sz="2000" dirty="0" smtClean="0">
                <a:latin typeface="Candara" panose="020E0502030303020204" pitchFamily="34" charset="0"/>
              </a:rPr>
              <a:t>analysis</a:t>
            </a:r>
            <a:endParaRPr lang="it-IT" sz="2000" dirty="0" smtClean="0">
              <a:latin typeface="Candara" panose="020E0502030303020204" pitchFamily="34" charset="0"/>
            </a:endParaRPr>
          </a:p>
        </p:txBody>
      </p:sp>
      <p:sp>
        <p:nvSpPr>
          <p:cNvPr id="27" name="Content Placeholder 22"/>
          <p:cNvSpPr txBox="1">
            <a:spLocks/>
          </p:cNvSpPr>
          <p:nvPr/>
        </p:nvSpPr>
        <p:spPr>
          <a:xfrm>
            <a:off x="156862" y="3212976"/>
            <a:ext cx="8796578" cy="967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en-GB" sz="2400" dirty="0" smtClean="0">
                <a:latin typeface="Candara" panose="020E0502030303020204" pitchFamily="34" charset="0"/>
              </a:rPr>
              <a:t>Engage with new communities involves some overhead effort from EGI/NGIs and the user community side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Allocate resources for supporting communities activities</a:t>
            </a:r>
          </a:p>
          <a:p>
            <a:pPr marL="1066800" lvl="2" indent="-266700" algn="just"/>
            <a:r>
              <a:rPr lang="en-GB" sz="1600" dirty="0" smtClean="0">
                <a:latin typeface="Candara" panose="020E0502030303020204" pitchFamily="34" charset="0"/>
              </a:rPr>
              <a:t>Set up a dedicated Virtual Organisation (VO)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Enable the VO in the resource providers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Accounting, monitoring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From co-design to production services: SLA negotiation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79512" y="1164880"/>
            <a:ext cx="8712968" cy="28901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EGI.eu is acting as negotiator</a:t>
            </a:r>
          </a:p>
          <a:p>
            <a:pPr lvl="1"/>
            <a:r>
              <a:rPr lang="en-US" sz="1800" dirty="0" smtClean="0">
                <a:latin typeface="Candara" panose="020E0502030303020204" pitchFamily="34" charset="0"/>
              </a:rPr>
              <a:t>Finds and arranges resources that ‘fit for purpose’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SLA agreed with</a:t>
            </a:r>
          </a:p>
          <a:p>
            <a:pPr lvl="1"/>
            <a:r>
              <a:rPr lang="en-US" sz="1800" b="1" dirty="0" smtClean="0">
                <a:latin typeface="Candara" panose="020E0502030303020204" pitchFamily="34" charset="0"/>
              </a:rPr>
              <a:t>BILS, </a:t>
            </a:r>
            <a:r>
              <a:rPr lang="en-US" sz="1800" b="1" dirty="0" err="1" smtClean="0">
                <a:latin typeface="Candara" panose="020E0502030303020204" pitchFamily="34" charset="0"/>
              </a:rPr>
              <a:t>MoBrain</a:t>
            </a:r>
            <a:r>
              <a:rPr lang="en-US" sz="1800" b="1" dirty="0" smtClean="0">
                <a:latin typeface="Candara" panose="020E0502030303020204" pitchFamily="34" charset="0"/>
              </a:rPr>
              <a:t>, DRIHM, </a:t>
            </a:r>
            <a:r>
              <a:rPr lang="en-US" sz="1800" b="1" dirty="0" err="1" smtClean="0">
                <a:latin typeface="Candara" panose="020E0502030303020204" pitchFamily="34" charset="0"/>
              </a:rPr>
              <a:t>EXTraS</a:t>
            </a:r>
            <a:r>
              <a:rPr lang="en-US" sz="1800" b="1" dirty="0" smtClean="0">
                <a:latin typeface="Candara" panose="020E0502030303020204" pitchFamily="34" charset="0"/>
              </a:rPr>
              <a:t>, DARIAH-CC, </a:t>
            </a:r>
            <a:r>
              <a:rPr lang="en-US" sz="1800" b="1" dirty="0" err="1" smtClean="0">
                <a:latin typeface="Candara" panose="020E0502030303020204" pitchFamily="34" charset="0"/>
              </a:rPr>
              <a:t>Terradue</a:t>
            </a:r>
            <a:r>
              <a:rPr lang="en-US" sz="1800" b="1" dirty="0" smtClean="0">
                <a:latin typeface="Candara" panose="020E0502030303020204" pitchFamily="34" charset="0"/>
              </a:rPr>
              <a:t> (ESA TEPs), LSGC </a:t>
            </a:r>
          </a:p>
          <a:p>
            <a:r>
              <a:rPr lang="en-US" sz="2200" dirty="0" err="1" smtClean="0">
                <a:latin typeface="Candara" panose="020E0502030303020204" pitchFamily="34" charset="0"/>
              </a:rPr>
              <a:t>Finalising</a:t>
            </a:r>
            <a:r>
              <a:rPr lang="en-US" sz="2200" dirty="0" smtClean="0">
                <a:latin typeface="Candara" panose="020E0502030303020204" pitchFamily="34" charset="0"/>
              </a:rPr>
              <a:t> requests of D4Science, </a:t>
            </a:r>
            <a:r>
              <a:rPr lang="en-US" sz="2200" dirty="0" err="1" smtClean="0">
                <a:latin typeface="Candara" panose="020E0502030303020204" pitchFamily="34" charset="0"/>
              </a:rPr>
              <a:t>Peachnote</a:t>
            </a:r>
            <a:r>
              <a:rPr lang="en-US" sz="2200" dirty="0" smtClean="0">
                <a:latin typeface="Candara" panose="020E0502030303020204" pitchFamily="34" charset="0"/>
              </a:rPr>
              <a:t>, </a:t>
            </a:r>
            <a:r>
              <a:rPr lang="en-US" sz="2200" dirty="0" err="1" smtClean="0">
                <a:latin typeface="Candara" panose="020E0502030303020204" pitchFamily="34" charset="0"/>
              </a:rPr>
              <a:t>Bioisi</a:t>
            </a:r>
            <a:r>
              <a:rPr lang="en-US" sz="2200" dirty="0" smtClean="0">
                <a:latin typeface="Candara" panose="020E0502030303020204" pitchFamily="34" charset="0"/>
              </a:rPr>
              <a:t>, EMSO_DEV,  …</a:t>
            </a:r>
          </a:p>
        </p:txBody>
      </p:sp>
      <p:sp>
        <p:nvSpPr>
          <p:cNvPr id="11" name="pole tekstowe 5"/>
          <p:cNvSpPr txBox="1"/>
          <p:nvPr/>
        </p:nvSpPr>
        <p:spPr>
          <a:xfrm>
            <a:off x="539552" y="5003884"/>
            <a:ext cx="126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Customer</a:t>
            </a:r>
            <a:endParaRPr lang="en-GB" b="1"/>
          </a:p>
        </p:txBody>
      </p:sp>
      <p:pic>
        <p:nvPicPr>
          <p:cNvPr id="12" name="Picture 2" descr="C:\Users\Krakowian\Google Drive\EGI\Images - icons\wome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5" y="4208483"/>
            <a:ext cx="878548" cy="8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20" y="3872625"/>
            <a:ext cx="580787" cy="561666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69" y="4667534"/>
            <a:ext cx="580787" cy="56166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98" y="3974812"/>
            <a:ext cx="1078892" cy="1197080"/>
          </a:xfrm>
          <a:prstGeom prst="rect">
            <a:avLst/>
          </a:prstGeom>
        </p:spPr>
      </p:pic>
      <p:sp>
        <p:nvSpPr>
          <p:cNvPr id="17" name="pole tekstowe 14"/>
          <p:cNvSpPr txBox="1"/>
          <p:nvPr/>
        </p:nvSpPr>
        <p:spPr>
          <a:xfrm>
            <a:off x="4211960" y="5075892"/>
            <a:ext cx="12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Negotiator</a:t>
            </a:r>
            <a:endParaRPr lang="pl-PL" b="1" dirty="0"/>
          </a:p>
        </p:txBody>
      </p:sp>
      <p:sp>
        <p:nvSpPr>
          <p:cNvPr id="18" name="pole tekstowe 18"/>
          <p:cNvSpPr txBox="1"/>
          <p:nvPr/>
        </p:nvSpPr>
        <p:spPr>
          <a:xfrm>
            <a:off x="7786280" y="5147900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Provider B</a:t>
            </a:r>
            <a:endParaRPr lang="pl-PL" b="1" dirty="0"/>
          </a:p>
        </p:txBody>
      </p:sp>
      <p:sp>
        <p:nvSpPr>
          <p:cNvPr id="19" name="pole tekstowe 15"/>
          <p:cNvSpPr txBox="1"/>
          <p:nvPr/>
        </p:nvSpPr>
        <p:spPr>
          <a:xfrm>
            <a:off x="7748418" y="4355812"/>
            <a:ext cx="11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Provider A</a:t>
            </a:r>
            <a:endParaRPr lang="pl-PL" b="1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842891059"/>
              </p:ext>
            </p:extLst>
          </p:nvPr>
        </p:nvGraphicFramePr>
        <p:xfrm>
          <a:off x="158309" y="5514236"/>
          <a:ext cx="8976388" cy="79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Multidocument 3"/>
          <p:cNvSpPr/>
          <p:nvPr/>
        </p:nvSpPr>
        <p:spPr>
          <a:xfrm>
            <a:off x="6084168" y="4293096"/>
            <a:ext cx="1368152" cy="792088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Multidocument 21"/>
          <p:cNvSpPr/>
          <p:nvPr/>
        </p:nvSpPr>
        <p:spPr>
          <a:xfrm>
            <a:off x="2267744" y="4445496"/>
            <a:ext cx="1368152" cy="792088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LAs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 descr="FitSM logo-woutnam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68760"/>
            <a:ext cx="1115616" cy="1115616"/>
          </a:xfrm>
          <a:prstGeom prst="rect">
            <a:avLst/>
          </a:prstGeom>
        </p:spPr>
      </p:pic>
      <p:sp>
        <p:nvSpPr>
          <p:cNvPr id="2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ENVRIplus</a:t>
            </a:r>
            <a:r>
              <a:rPr lang="en-GB" dirty="0" smtClean="0">
                <a:solidFill>
                  <a:schemeClr val="bg1"/>
                </a:solidFill>
              </a:rPr>
              <a:t> week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2"/>
          <p:cNvSpPr>
            <a:spLocks noGrp="1"/>
          </p:cNvSpPr>
          <p:nvPr>
            <p:ph sz="half" idx="2"/>
          </p:nvPr>
        </p:nvSpPr>
        <p:spPr>
          <a:xfrm>
            <a:off x="156862" y="1308896"/>
            <a:ext cx="8796578" cy="823960"/>
          </a:xfrm>
        </p:spPr>
        <p:txBody>
          <a:bodyPr/>
          <a:lstStyle/>
          <a:p>
            <a:pPr algn="just"/>
            <a:r>
              <a:rPr lang="en-GB" sz="2400" dirty="0">
                <a:latin typeface="Candara" panose="020E0502030303020204" pitchFamily="34" charset="0"/>
              </a:rPr>
              <a:t>S</a:t>
            </a:r>
            <a:r>
              <a:rPr lang="en-GB" sz="2400" dirty="0" smtClean="0">
                <a:latin typeface="Candara" panose="020E0502030303020204" pitchFamily="34" charset="0"/>
              </a:rPr>
              <a:t>ometimes, </a:t>
            </a:r>
            <a:r>
              <a:rPr lang="en-GB" sz="2400" dirty="0">
                <a:latin typeface="Candara" panose="020E0502030303020204" pitchFamily="34" charset="0"/>
              </a:rPr>
              <a:t>in </a:t>
            </a:r>
            <a:r>
              <a:rPr lang="en-GB" sz="2400" dirty="0" smtClean="0">
                <a:latin typeface="Candara" panose="020E0502030303020204" pitchFamily="34" charset="0"/>
              </a:rPr>
              <a:t>some cases, </a:t>
            </a:r>
            <a:r>
              <a:rPr lang="en-GB" sz="2400" dirty="0">
                <a:latin typeface="Candara" panose="020E0502030303020204" pitchFamily="34" charset="0"/>
              </a:rPr>
              <a:t>the </a:t>
            </a:r>
            <a:r>
              <a:rPr lang="en-GB" sz="2400" b="1" dirty="0">
                <a:latin typeface="Candara" panose="020E0502030303020204" pitchFamily="34" charset="0"/>
              </a:rPr>
              <a:t>overhead</a:t>
            </a:r>
            <a:r>
              <a:rPr lang="en-GB" sz="2400" dirty="0">
                <a:latin typeface="Candara" panose="020E0502030303020204" pitchFamily="34" charset="0"/>
              </a:rPr>
              <a:t> of creating </a:t>
            </a:r>
            <a:r>
              <a:rPr lang="en-GB" sz="2400" dirty="0" smtClean="0">
                <a:latin typeface="Candara" panose="020E0502030303020204" pitchFamily="34" charset="0"/>
              </a:rPr>
              <a:t>a VO </a:t>
            </a:r>
            <a:r>
              <a:rPr lang="en-GB" sz="2400" dirty="0">
                <a:latin typeface="Candara" panose="020E0502030303020204" pitchFamily="34" charset="0"/>
              </a:rPr>
              <a:t>and/or getting </a:t>
            </a:r>
            <a:r>
              <a:rPr lang="en-GB" sz="2400" dirty="0" smtClean="0">
                <a:latin typeface="Candara" panose="020E0502030303020204" pitchFamily="34" charset="0"/>
              </a:rPr>
              <a:t>certificate discouraged </a:t>
            </a:r>
            <a:r>
              <a:rPr lang="en-GB" sz="2400" dirty="0">
                <a:latin typeface="Candara" panose="020E0502030303020204" pitchFamily="34" charset="0"/>
              </a:rPr>
              <a:t>new users </a:t>
            </a:r>
            <a:r>
              <a:rPr lang="en-GB" sz="2400" dirty="0" smtClean="0">
                <a:latin typeface="Candara" panose="020E0502030303020204" pitchFamily="34" charset="0"/>
              </a:rPr>
              <a:t>from joining </a:t>
            </a:r>
            <a:r>
              <a:rPr lang="en-GB" sz="2400" dirty="0" smtClean="0">
                <a:latin typeface="Candara" panose="020E0502030303020204" pitchFamily="34" charset="0"/>
              </a:rPr>
              <a:t>EGI</a:t>
            </a:r>
            <a:endParaRPr lang="en-GB" sz="2400" dirty="0" smtClean="0">
              <a:latin typeface="Candara" panose="020E0502030303020204" pitchFamily="34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Autofit/>
          </a:bodyPr>
          <a:lstStyle/>
          <a:p>
            <a:r>
              <a:rPr lang="en-GB" sz="2800" dirty="0" smtClean="0"/>
              <a:t>Challenges when serving the long tail</a:t>
            </a:r>
            <a:endParaRPr lang="en-GB" sz="2800" dirty="0"/>
          </a:p>
        </p:txBody>
      </p:sp>
      <p:sp>
        <p:nvSpPr>
          <p:cNvPr id="38" name="TextBox 2"/>
          <p:cNvSpPr txBox="1"/>
          <p:nvPr/>
        </p:nvSpPr>
        <p:spPr>
          <a:xfrm>
            <a:off x="860318" y="5775647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"/>
          <p:cNvCxnSpPr/>
          <p:nvPr/>
        </p:nvCxnSpPr>
        <p:spPr>
          <a:xfrm>
            <a:off x="899596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"/>
          <p:cNvCxnSpPr/>
          <p:nvPr/>
        </p:nvCxnSpPr>
        <p:spPr>
          <a:xfrm flipH="1" flipV="1">
            <a:off x="887715" y="2204864"/>
            <a:ext cx="11881" cy="35283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"/>
          <p:cNvSpPr txBox="1"/>
          <p:nvPr/>
        </p:nvSpPr>
        <p:spPr>
          <a:xfrm>
            <a:off x="-32278" y="2402304"/>
            <a:ext cx="9199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46C0A"/>
                </a:solidFill>
              </a:rPr>
              <a:t>Size of </a:t>
            </a:r>
            <a:br>
              <a:rPr lang="en-GB" sz="1400" b="1" dirty="0" smtClean="0">
                <a:solidFill>
                  <a:srgbClr val="E46C0A"/>
                </a:solidFill>
              </a:rPr>
            </a:br>
            <a:r>
              <a:rPr lang="en-GB" sz="1400" b="1" dirty="0" smtClean="0">
                <a:solidFill>
                  <a:srgbClr val="E46C0A"/>
                </a:solidFill>
              </a:rPr>
              <a:t>individual</a:t>
            </a:r>
            <a:br>
              <a:rPr lang="en-GB" sz="1400" b="1" dirty="0" smtClean="0">
                <a:solidFill>
                  <a:srgbClr val="E46C0A"/>
                </a:solidFill>
              </a:rPr>
            </a:br>
            <a:r>
              <a:rPr lang="en-GB" sz="1400" b="1" dirty="0" smtClean="0">
                <a:solidFill>
                  <a:srgbClr val="E46C0A"/>
                </a:solidFill>
              </a:rPr>
              <a:t>groups</a:t>
            </a:r>
            <a:endParaRPr lang="en-GB" sz="1400" b="1" dirty="0">
              <a:solidFill>
                <a:srgbClr val="E46C0A"/>
              </a:solidFill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2266297" y="5816297"/>
            <a:ext cx="250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Multinational communities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7331461" y="5805264"/>
            <a:ext cx="101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‘Long tail’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5340968" y="5805264"/>
            <a:ext cx="945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1043608" y="2193825"/>
            <a:ext cx="978027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WLCG</a:t>
            </a:r>
          </a:p>
          <a:p>
            <a:r>
              <a:rPr lang="en-GB" sz="1400" dirty="0" smtClean="0"/>
              <a:t>CTA</a:t>
            </a:r>
          </a:p>
          <a:p>
            <a:r>
              <a:rPr lang="en-GB" sz="1400" dirty="0" smtClean="0"/>
              <a:t>ELIXIR</a:t>
            </a:r>
          </a:p>
          <a:p>
            <a:r>
              <a:rPr lang="en-US" sz="1400" dirty="0" smtClean="0"/>
              <a:t>EPOS</a:t>
            </a:r>
            <a:endParaRPr lang="en-GB" sz="1400" dirty="0" smtClean="0"/>
          </a:p>
          <a:p>
            <a:r>
              <a:rPr lang="en-GB" sz="1400" dirty="0" smtClean="0"/>
              <a:t>EISCAT_3D</a:t>
            </a:r>
            <a:endParaRPr lang="en-GB" sz="1400" dirty="0"/>
          </a:p>
          <a:p>
            <a:r>
              <a:rPr lang="en-US" sz="1400" dirty="0" smtClean="0"/>
              <a:t>BBMRI</a:t>
            </a:r>
          </a:p>
          <a:p>
            <a:r>
              <a:rPr lang="en-US" sz="1400" dirty="0" smtClean="0"/>
              <a:t>CLARIN</a:t>
            </a:r>
          </a:p>
          <a:p>
            <a:r>
              <a:rPr lang="en-US" sz="1400" dirty="0" smtClean="0"/>
              <a:t>LOFAR</a:t>
            </a:r>
          </a:p>
          <a:p>
            <a:r>
              <a:rPr lang="en-GB" sz="1400" dirty="0"/>
              <a:t>EMSO</a:t>
            </a:r>
          </a:p>
          <a:p>
            <a:r>
              <a:rPr lang="en-US" sz="1400" dirty="0" smtClean="0"/>
              <a:t>ELI</a:t>
            </a:r>
          </a:p>
          <a:p>
            <a:r>
              <a:rPr lang="en-GB" sz="1400" dirty="0" err="1"/>
              <a:t>LifeWatch</a:t>
            </a:r>
            <a:endParaRPr lang="en-GB" sz="1400" dirty="0"/>
          </a:p>
          <a:p>
            <a:r>
              <a:rPr lang="en-GB" sz="1400" dirty="0"/>
              <a:t>ICOS</a:t>
            </a:r>
          </a:p>
          <a:p>
            <a:r>
              <a:rPr lang="en-US" sz="1400" dirty="0" smtClean="0"/>
              <a:t>EMSO</a:t>
            </a:r>
          </a:p>
          <a:p>
            <a:r>
              <a:rPr lang="en-US" sz="1400" dirty="0" smtClean="0"/>
              <a:t>CORBEL</a:t>
            </a:r>
          </a:p>
          <a:p>
            <a:r>
              <a:rPr lang="en-US" sz="1400" dirty="0" err="1" smtClean="0"/>
              <a:t>ENVRIplus</a:t>
            </a:r>
            <a:endParaRPr lang="en-US" sz="1400" dirty="0" smtClean="0"/>
          </a:p>
          <a:p>
            <a:r>
              <a:rPr lang="is-IS" sz="1400" dirty="0" smtClean="0"/>
              <a:t>…</a:t>
            </a:r>
            <a:endParaRPr lang="en-GB" sz="1400" dirty="0"/>
          </a:p>
        </p:txBody>
      </p:sp>
      <p:sp>
        <p:nvSpPr>
          <p:cNvPr id="46" name="TextBox 9"/>
          <p:cNvSpPr txBox="1"/>
          <p:nvPr/>
        </p:nvSpPr>
        <p:spPr>
          <a:xfrm>
            <a:off x="2636293" y="2996952"/>
            <a:ext cx="18636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VRE projects</a:t>
            </a:r>
          </a:p>
          <a:p>
            <a:r>
              <a:rPr lang="en-GB" sz="1400" dirty="0" err="1" smtClean="0"/>
              <a:t>WeNMR</a:t>
            </a:r>
            <a:endParaRPr lang="en-GB" sz="1400" dirty="0"/>
          </a:p>
          <a:p>
            <a:r>
              <a:rPr lang="en-GB" sz="1400" dirty="0" smtClean="0"/>
              <a:t>DRIHM</a:t>
            </a:r>
            <a:endParaRPr lang="en-GB" sz="1400" dirty="0"/>
          </a:p>
          <a:p>
            <a:r>
              <a:rPr lang="en-GB" sz="1400" dirty="0" smtClean="0"/>
              <a:t>VERCE</a:t>
            </a:r>
          </a:p>
          <a:p>
            <a:r>
              <a:rPr lang="en-GB" sz="1400" dirty="0" err="1" smtClean="0"/>
              <a:t>MuG</a:t>
            </a:r>
            <a:endParaRPr lang="en-GB" sz="1400" dirty="0" smtClean="0"/>
          </a:p>
          <a:p>
            <a:r>
              <a:rPr lang="en-GB" sz="1400" dirty="0" err="1" smtClean="0"/>
              <a:t>AgINFRA</a:t>
            </a:r>
            <a:endParaRPr lang="en-GB" sz="1400" dirty="0" smtClean="0"/>
          </a:p>
          <a:p>
            <a:r>
              <a:rPr lang="en-GB" sz="1400" dirty="0" smtClean="0"/>
              <a:t>CMMST</a:t>
            </a:r>
          </a:p>
          <a:p>
            <a:r>
              <a:rPr lang="en-US" sz="1400" dirty="0" smtClean="0"/>
              <a:t>LSGC</a:t>
            </a:r>
            <a:endParaRPr lang="en-GB" sz="1400" dirty="0" smtClean="0"/>
          </a:p>
          <a:p>
            <a:r>
              <a:rPr lang="en-GB" sz="1400" dirty="0" err="1" smtClean="0"/>
              <a:t>SuperSites</a:t>
            </a:r>
            <a:r>
              <a:rPr lang="en-GB" sz="1400" dirty="0" smtClean="0"/>
              <a:t> Exploitation</a:t>
            </a:r>
            <a:endParaRPr lang="en-GB" sz="1400" dirty="0"/>
          </a:p>
          <a:p>
            <a:r>
              <a:rPr lang="en-GB" sz="1400" dirty="0" smtClean="0"/>
              <a:t>Environmental sci.</a:t>
            </a:r>
          </a:p>
          <a:p>
            <a:r>
              <a:rPr lang="en-US" sz="1400" dirty="0" err="1" smtClean="0"/>
              <a:t>neuGRID</a:t>
            </a:r>
            <a:endParaRPr lang="en-US" sz="1400" dirty="0" smtClean="0"/>
          </a:p>
          <a:p>
            <a:r>
              <a:rPr lang="is-IS" sz="1400" dirty="0" smtClean="0"/>
              <a:t>…</a:t>
            </a:r>
            <a:endParaRPr lang="en-GB" sz="1400" dirty="0" smtClean="0"/>
          </a:p>
        </p:txBody>
      </p:sp>
      <p:sp>
        <p:nvSpPr>
          <p:cNvPr id="48" name="TextBox 12"/>
          <p:cNvSpPr txBox="1"/>
          <p:nvPr/>
        </p:nvSpPr>
        <p:spPr>
          <a:xfrm>
            <a:off x="5292080" y="3199035"/>
            <a:ext cx="94655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Agroknow</a:t>
            </a:r>
            <a:endParaRPr lang="en-US" sz="1400" dirty="0"/>
          </a:p>
          <a:p>
            <a:r>
              <a:rPr lang="en-US" sz="1400" dirty="0" err="1"/>
              <a:t>CloudEO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/>
              <a:t>Ecohydros</a:t>
            </a:r>
            <a:endParaRPr lang="en-US" sz="1400" dirty="0"/>
          </a:p>
          <a:p>
            <a:r>
              <a:rPr lang="en-US" sz="1400" dirty="0" err="1"/>
              <a:t>gnublia</a:t>
            </a:r>
            <a:endParaRPr lang="en-US" sz="1400" dirty="0"/>
          </a:p>
          <a:p>
            <a:r>
              <a:rPr lang="en-US" sz="1400" dirty="0" err="1"/>
              <a:t>Sinergise</a:t>
            </a:r>
            <a:endParaRPr lang="en-US" sz="1400" dirty="0"/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/>
              <a:t>TEISS</a:t>
            </a:r>
          </a:p>
          <a:p>
            <a:r>
              <a:rPr lang="en-US" sz="1400" dirty="0" err="1"/>
              <a:t>Terradue</a:t>
            </a:r>
            <a:endParaRPr lang="en-US" sz="1400" dirty="0"/>
          </a:p>
          <a:p>
            <a:r>
              <a:rPr lang="en-US" sz="1400" dirty="0" err="1" smtClean="0"/>
              <a:t>Ubercloud</a:t>
            </a:r>
            <a:endParaRPr lang="en-US" sz="1400" dirty="0" smtClean="0"/>
          </a:p>
          <a:p>
            <a:r>
              <a:rPr lang="is-IS" sz="1400" dirty="0" smtClean="0"/>
              <a:t>…</a:t>
            </a:r>
            <a:endParaRPr lang="en-GB" sz="1400" dirty="0" smtClean="0"/>
          </a:p>
        </p:txBody>
      </p:sp>
      <p:sp>
        <p:nvSpPr>
          <p:cNvPr id="49" name="TextBox 10"/>
          <p:cNvSpPr txBox="1"/>
          <p:nvPr/>
        </p:nvSpPr>
        <p:spPr>
          <a:xfrm>
            <a:off x="6660232" y="2409269"/>
            <a:ext cx="25122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PeachNote</a:t>
            </a:r>
            <a:endParaRPr lang="en-GB" sz="1400" dirty="0" smtClean="0"/>
          </a:p>
          <a:p>
            <a:r>
              <a:rPr lang="en-GB" sz="1400" dirty="0" smtClean="0"/>
              <a:t>CEBA Galaxy </a:t>
            </a:r>
            <a:r>
              <a:rPr lang="en-GB" sz="1400" dirty="0" err="1" smtClean="0"/>
              <a:t>eLab</a:t>
            </a:r>
            <a:endParaRPr lang="en-GB" sz="1400" dirty="0" smtClean="0"/>
          </a:p>
          <a:p>
            <a:r>
              <a:rPr lang="en-GB" sz="1400" dirty="0" smtClean="0"/>
              <a:t>Semiconductor design</a:t>
            </a:r>
          </a:p>
          <a:p>
            <a:r>
              <a:rPr lang="en-GB" sz="1400" dirty="0"/>
              <a:t>Main-belt </a:t>
            </a:r>
            <a:r>
              <a:rPr lang="en-GB" sz="1400" dirty="0" smtClean="0"/>
              <a:t>comets</a:t>
            </a:r>
          </a:p>
          <a:p>
            <a:r>
              <a:rPr lang="en-GB" sz="1400" dirty="0"/>
              <a:t>Quantum </a:t>
            </a:r>
            <a:r>
              <a:rPr lang="en-GB" sz="1400" dirty="0" err="1" smtClean="0"/>
              <a:t>pysics</a:t>
            </a:r>
            <a:r>
              <a:rPr lang="en-GB" sz="1400" dirty="0"/>
              <a:t> </a:t>
            </a:r>
            <a:r>
              <a:rPr lang="en-GB" sz="1400" dirty="0" smtClean="0"/>
              <a:t>studies</a:t>
            </a:r>
          </a:p>
          <a:p>
            <a:r>
              <a:rPr lang="en-GB" sz="1400" dirty="0" smtClean="0"/>
              <a:t>Virtual imaging (LS)</a:t>
            </a:r>
          </a:p>
          <a:p>
            <a:r>
              <a:rPr lang="en-GB" sz="1400" dirty="0" smtClean="0"/>
              <a:t>Bovine </a:t>
            </a:r>
            <a:r>
              <a:rPr lang="en-GB" sz="1400" dirty="0"/>
              <a:t>tuberculosis </a:t>
            </a:r>
            <a:r>
              <a:rPr lang="en-GB" sz="1400" dirty="0" smtClean="0"/>
              <a:t>spread</a:t>
            </a:r>
          </a:p>
          <a:p>
            <a:r>
              <a:rPr lang="en-GB" sz="1400" dirty="0" smtClean="0"/>
              <a:t>Convergent </a:t>
            </a:r>
            <a:r>
              <a:rPr lang="en-GB" sz="1400" dirty="0" err="1" smtClean="0"/>
              <a:t>evol</a:t>
            </a:r>
            <a:r>
              <a:rPr lang="en-GB" sz="1400" dirty="0" smtClean="0"/>
              <a:t>. in genomes</a:t>
            </a:r>
            <a:endParaRPr lang="en-GB" sz="1400" dirty="0"/>
          </a:p>
          <a:p>
            <a:r>
              <a:rPr lang="en-US" sz="1400" dirty="0" smtClean="0"/>
              <a:t>Geography evolution</a:t>
            </a:r>
          </a:p>
          <a:p>
            <a:r>
              <a:rPr lang="en-US" sz="1400" dirty="0" smtClean="0"/>
              <a:t>Seafloor seismic waves</a:t>
            </a:r>
          </a:p>
          <a:p>
            <a:r>
              <a:rPr lang="en-GB" sz="1400" dirty="0"/>
              <a:t>3D liver </a:t>
            </a:r>
            <a:r>
              <a:rPr lang="en-GB" sz="1400" dirty="0" smtClean="0"/>
              <a:t>maps</a:t>
            </a:r>
            <a:r>
              <a:rPr lang="en-GB" sz="1400" dirty="0"/>
              <a:t> </a:t>
            </a:r>
            <a:r>
              <a:rPr lang="en-GB" sz="1400" dirty="0" smtClean="0"/>
              <a:t>with MRI</a:t>
            </a:r>
          </a:p>
          <a:p>
            <a:r>
              <a:rPr lang="en-US" sz="1400" dirty="0" smtClean="0"/>
              <a:t>Metabolic rate modelling</a:t>
            </a:r>
          </a:p>
          <a:p>
            <a:r>
              <a:rPr lang="en-US" sz="1400" dirty="0" smtClean="0"/>
              <a:t>Genome alignment</a:t>
            </a:r>
          </a:p>
          <a:p>
            <a:r>
              <a:rPr lang="en-GB" sz="1400" dirty="0" smtClean="0"/>
              <a:t>Tapeworms infection on fish</a:t>
            </a:r>
          </a:p>
          <a:p>
            <a:r>
              <a:rPr lang="en-GB" sz="1400" dirty="0" smtClean="0"/>
              <a:t>…</a:t>
            </a:r>
            <a:endParaRPr lang="en-GB" sz="1400" dirty="0"/>
          </a:p>
        </p:txBody>
      </p:sp>
      <p:sp>
        <p:nvSpPr>
          <p:cNvPr id="50" name="Arc 13"/>
          <p:cNvSpPr/>
          <p:nvPr/>
        </p:nvSpPr>
        <p:spPr>
          <a:xfrm rot="10800000">
            <a:off x="1187624" y="-2547665"/>
            <a:ext cx="14761640" cy="8136904"/>
          </a:xfrm>
          <a:prstGeom prst="arc">
            <a:avLst>
              <a:gd name="adj1" fmla="val 16200000"/>
              <a:gd name="adj2" fmla="val 211495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2"/>
          <p:cNvSpPr txBox="1">
            <a:spLocks/>
          </p:cNvSpPr>
          <p:nvPr/>
        </p:nvSpPr>
        <p:spPr>
          <a:xfrm>
            <a:off x="156862" y="1196752"/>
            <a:ext cx="8796578" cy="2736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en-GB" sz="2400" dirty="0">
                <a:latin typeface="Candara" panose="020E0502030303020204" pitchFamily="34" charset="0"/>
              </a:rPr>
              <a:t>One of the most </a:t>
            </a:r>
            <a:r>
              <a:rPr lang="en-GB" sz="2400" dirty="0" smtClean="0">
                <a:latin typeface="Candara" panose="020E0502030303020204" pitchFamily="34" charset="0"/>
              </a:rPr>
              <a:t>common technical </a:t>
            </a:r>
            <a:r>
              <a:rPr lang="en-GB" sz="2400" b="1" dirty="0" smtClean="0">
                <a:latin typeface="Candara" panose="020E0502030303020204" pitchFamily="34" charset="0"/>
              </a:rPr>
              <a:t>barriers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to access is the </a:t>
            </a:r>
            <a:r>
              <a:rPr lang="en-GB" sz="2400" dirty="0" smtClean="0">
                <a:latin typeface="Candara" panose="020E0502030303020204" pitchFamily="34" charset="0"/>
              </a:rPr>
              <a:t>process of </a:t>
            </a:r>
            <a:r>
              <a:rPr lang="en-GB" sz="2400" dirty="0">
                <a:latin typeface="Candara" panose="020E0502030303020204" pitchFamily="34" charset="0"/>
              </a:rPr>
              <a:t>requesting </a:t>
            </a:r>
            <a:r>
              <a:rPr lang="en-GB" sz="2400" dirty="0" smtClean="0">
                <a:latin typeface="Candara" panose="020E0502030303020204" pitchFamily="34" charset="0"/>
              </a:rPr>
              <a:t>X.509 certificates.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Lack of visibility of long tail activities at European level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No dedicated VOs for supporting long tail activities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No (or very hard) access to and with digital certificates</a:t>
            </a:r>
          </a:p>
          <a:p>
            <a:pPr marL="666750" lvl="1" indent="-266700" algn="just"/>
            <a:r>
              <a:rPr lang="en-GB" sz="2000" dirty="0" smtClean="0">
                <a:latin typeface="Candara" panose="020E0502030303020204" pitchFamily="34" charset="0"/>
              </a:rPr>
              <a:t>High cost of maintenance vs. low national funding</a:t>
            </a:r>
          </a:p>
        </p:txBody>
      </p:sp>
      <p:sp>
        <p:nvSpPr>
          <p:cNvPr id="8" name="Content Placeholder 22"/>
          <p:cNvSpPr txBox="1">
            <a:spLocks/>
          </p:cNvSpPr>
          <p:nvPr/>
        </p:nvSpPr>
        <p:spPr>
          <a:xfrm>
            <a:off x="156272" y="3933056"/>
            <a:ext cx="879657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/>
            <a:r>
              <a:rPr lang="en-GB" sz="2400" dirty="0" smtClean="0">
                <a:latin typeface="Candara" panose="020E0502030303020204" pitchFamily="34" charset="0"/>
              </a:rPr>
              <a:t>EGI is developing a </a:t>
            </a:r>
            <a:r>
              <a:rPr lang="en-GB" sz="2400" b="1" dirty="0" smtClean="0">
                <a:latin typeface="Candara" panose="020E0502030303020204" pitchFamily="34" charset="0"/>
              </a:rPr>
              <a:t>dedicated platform</a:t>
            </a:r>
            <a:r>
              <a:rPr lang="en-GB" sz="2400" dirty="0" smtClean="0">
                <a:latin typeface="Candara" panose="020E0502030303020204" pitchFamily="34" charset="0"/>
              </a:rPr>
              <a:t> to make easy and quick for individual users to access EGI high throughput and cloud resources</a:t>
            </a:r>
            <a:endParaRPr lang="en-GB" sz="2000" dirty="0" smtClean="0">
              <a:latin typeface="Candara" panose="020E0502030303020204" pitchFamily="34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Autofit/>
          </a:bodyPr>
          <a:lstStyle/>
          <a:p>
            <a:r>
              <a:rPr lang="en-GB" sz="2800" dirty="0" smtClean="0"/>
              <a:t>Challenges when serving the long tail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88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</p:bldLst>
  </p:timing>
</p:sld>
</file>

<file path=ppt/theme/theme1.xml><?xml version="1.0" encoding="utf-8"?>
<a:theme xmlns:a="http://schemas.openxmlformats.org/drawingml/2006/main" name="EGI Powerpoint Presentation (Title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powerpoint presentation v2</Template>
  <TotalTime>5263</TotalTime>
  <Words>1964</Words>
  <Application>Microsoft Office PowerPoint</Application>
  <PresentationFormat>Presentazione su schermo (4:3)</PresentationFormat>
  <Paragraphs>376</Paragraphs>
  <Slides>27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EGI Powerpoint Presentation (Title)</vt:lpstr>
      <vt:lpstr>EGI Powerpoint Presentation (body)</vt:lpstr>
      <vt:lpstr>EGI Powerpoint Presentation (closing)</vt:lpstr>
      <vt:lpstr>Serving the long tail</vt:lpstr>
      <vt:lpstr>Agenda</vt:lpstr>
      <vt:lpstr>EGI Foundation: A sustainable e-infrastructure provider for Open Science</vt:lpstr>
      <vt:lpstr>EGI Foundation: A sustainable e-infrastructure provider for Open Science</vt:lpstr>
      <vt:lpstr>EGI federated infrastructure</vt:lpstr>
      <vt:lpstr>The engagement of new communities</vt:lpstr>
      <vt:lpstr>From co-design to production services: SLA negotiation</vt:lpstr>
      <vt:lpstr>Challenges when serving the long tail</vt:lpstr>
      <vt:lpstr>Challenges when serving the long tail</vt:lpstr>
      <vt:lpstr>Requirements for a  Long Tail of Science platform</vt:lpstr>
      <vt:lpstr>Requirements for a  Long Tail of Science platform</vt:lpstr>
      <vt:lpstr>Services for the long-tail of science</vt:lpstr>
      <vt:lpstr>The User Registration Portal (URP)</vt:lpstr>
      <vt:lpstr>Front page: http://access.egi.eu </vt:lpstr>
      <vt:lpstr>Catch-all VO and the Infrastructure</vt:lpstr>
      <vt:lpstr>OLA agreements with resource providers</vt:lpstr>
      <vt:lpstr>Science Gateways and portals for serving the long tail</vt:lpstr>
      <vt:lpstr>Science Gateways and portals for serving the long tail</vt:lpstr>
      <vt:lpstr>Science Gateways and portals for serving the long tail</vt:lpstr>
      <vt:lpstr>Science Gateways and portals for serving the long tail</vt:lpstr>
      <vt:lpstr>OLAs with service providers</vt:lpstr>
      <vt:lpstr>X.509 Credential Management system</vt:lpstr>
      <vt:lpstr>The Long Tail of Science platform:  the big picture</vt:lpstr>
      <vt:lpstr>Scientific applications in the platform</vt:lpstr>
      <vt:lpstr>Scientific applications in the platform</vt:lpstr>
      <vt:lpstr>Status of the platform and  roadmap for the next months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dscardaci</dc:creator>
  <cp:lastModifiedBy>larocca</cp:lastModifiedBy>
  <cp:revision>585</cp:revision>
  <dcterms:created xsi:type="dcterms:W3CDTF">2015-04-21T10:57:42Z</dcterms:created>
  <dcterms:modified xsi:type="dcterms:W3CDTF">2016-09-28T08:38:24Z</dcterms:modified>
</cp:coreProperties>
</file>