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16" r:id="rId3"/>
    <p:sldId id="453" r:id="rId4"/>
    <p:sldId id="452" r:id="rId5"/>
    <p:sldId id="431" r:id="rId6"/>
    <p:sldId id="432" r:id="rId7"/>
    <p:sldId id="419" r:id="rId8"/>
    <p:sldId id="420" r:id="rId9"/>
    <p:sldId id="421" r:id="rId10"/>
    <p:sldId id="456" r:id="rId11"/>
    <p:sldId id="467" r:id="rId12"/>
    <p:sldId id="4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1" autoAdjust="0"/>
    <p:restoredTop sz="86400" autoAdjust="0"/>
  </p:normalViewPr>
  <p:slideViewPr>
    <p:cSldViewPr>
      <p:cViewPr>
        <p:scale>
          <a:sx n="80" d="100"/>
          <a:sy n="80" d="100"/>
        </p:scale>
        <p:origin x="-7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9A99-CA55-2A48-A6F9-6A88BDF541C4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30B1498-D8FA-CA40-922B-DAB32035BA7B}">
      <dgm:prSet custT="1"/>
      <dgm:spPr>
        <a:gradFill flip="none" rotWithShape="1">
          <a:gsLst>
            <a:gs pos="5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en-US" sz="2400" dirty="0" smtClean="0"/>
            <a:t>Access to leading edge resources</a:t>
          </a:r>
          <a:endParaRPr lang="en-US" sz="2400" dirty="0"/>
        </a:p>
      </dgm:t>
    </dgm:pt>
    <dgm:pt modelId="{460F2F2C-C981-264A-9079-57E8773FFDB9}" type="parTrans" cxnId="{489FA623-2C9D-8A45-AAF8-E4756A932E19}">
      <dgm:prSet/>
      <dgm:spPr/>
      <dgm:t>
        <a:bodyPr/>
        <a:lstStyle/>
        <a:p>
          <a:endParaRPr lang="fr-FR"/>
        </a:p>
      </dgm:t>
    </dgm:pt>
    <dgm:pt modelId="{CFDC688B-92A2-084B-936C-9A0DCC1701C8}" type="sibTrans" cxnId="{489FA623-2C9D-8A45-AAF8-E4756A932E19}">
      <dgm:prSet/>
      <dgm:spPr/>
      <dgm:t>
        <a:bodyPr/>
        <a:lstStyle/>
        <a:p>
          <a:endParaRPr lang="fr-FR"/>
        </a:p>
      </dgm:t>
    </dgm:pt>
    <dgm:pt modelId="{67ADD8C1-A553-E64E-BE51-2144FFBC1AF2}">
      <dgm:prSet/>
      <dgm:spPr/>
      <dgm:t>
        <a:bodyPr lIns="360000" rIns="72000"/>
        <a:lstStyle/>
        <a:p>
          <a:pPr rtl="0"/>
          <a:r>
            <a:rPr lang="en-US" dirty="0" smtClean="0"/>
            <a:t>To assess the scalability on a wide number of HPC architectures</a:t>
          </a:r>
          <a:endParaRPr lang="en-US" dirty="0"/>
        </a:p>
      </dgm:t>
    </dgm:pt>
    <dgm:pt modelId="{BAB8BCCF-BDAA-C44D-8E27-4C120DA71711}" type="parTrans" cxnId="{E91B2CBE-21C1-CA4C-8F37-C7EBAAF48B59}">
      <dgm:prSet/>
      <dgm:spPr/>
      <dgm:t>
        <a:bodyPr/>
        <a:lstStyle/>
        <a:p>
          <a:endParaRPr lang="fr-FR"/>
        </a:p>
      </dgm:t>
    </dgm:pt>
    <dgm:pt modelId="{B91DC86A-72F3-514F-A098-9F3B67E0DB23}" type="sibTrans" cxnId="{E91B2CBE-21C1-CA4C-8F37-C7EBAAF48B59}">
      <dgm:prSet/>
      <dgm:spPr/>
      <dgm:t>
        <a:bodyPr/>
        <a:lstStyle/>
        <a:p>
          <a:endParaRPr lang="fr-FR"/>
        </a:p>
      </dgm:t>
    </dgm:pt>
    <dgm:pt modelId="{CB21E1AE-A8FD-5742-B09F-FDE9A18E0428}">
      <dgm:prSet/>
      <dgm:spPr/>
      <dgm:t>
        <a:bodyPr lIns="360000" rIns="72000"/>
        <a:lstStyle/>
        <a:p>
          <a:pPr rtl="0"/>
          <a:r>
            <a:rPr lang="en-US" dirty="0" smtClean="0"/>
            <a:t>To give access to HPC resources based on scientific excellence, free of charge, alone or in collaboration with labs</a:t>
          </a:r>
          <a:endParaRPr lang="en-US" dirty="0"/>
        </a:p>
      </dgm:t>
    </dgm:pt>
    <dgm:pt modelId="{84CE54D4-781C-8144-8A41-EC77C6158D44}" type="parTrans" cxnId="{4F989522-7C2B-004B-86BA-49B6EDACCBED}">
      <dgm:prSet/>
      <dgm:spPr/>
      <dgm:t>
        <a:bodyPr/>
        <a:lstStyle/>
        <a:p>
          <a:endParaRPr lang="fr-FR"/>
        </a:p>
      </dgm:t>
    </dgm:pt>
    <dgm:pt modelId="{70AF9854-36CC-A34A-9147-16EBD1EF077F}" type="sibTrans" cxnId="{4F989522-7C2B-004B-86BA-49B6EDACCBED}">
      <dgm:prSet/>
      <dgm:spPr/>
      <dgm:t>
        <a:bodyPr/>
        <a:lstStyle/>
        <a:p>
          <a:endParaRPr lang="fr-FR"/>
        </a:p>
      </dgm:t>
    </dgm:pt>
    <dgm:pt modelId="{F81ADD3F-DEA0-FE4B-AF05-8CF632979B8A}" type="pres">
      <dgm:prSet presAssocID="{96029A99-CA55-2A48-A6F9-6A88BDF541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F7DCFA6-AC6D-DA43-A042-7394B7C75E71}" type="pres">
      <dgm:prSet presAssocID="{830B1498-D8FA-CA40-922B-DAB32035BA7B}" presName="parentLin" presStyleCnt="0"/>
      <dgm:spPr/>
    </dgm:pt>
    <dgm:pt modelId="{7D38D7C9-B428-C143-A8BB-55E0BFB377D6}" type="pres">
      <dgm:prSet presAssocID="{830B1498-D8FA-CA40-922B-DAB32035BA7B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75F5B2AA-FCDC-4F46-82B5-12B2BF95F47D}" type="pres">
      <dgm:prSet presAssocID="{830B1498-D8FA-CA40-922B-DAB32035BA7B}" presName="parentText" presStyleLbl="node1" presStyleIdx="0" presStyleCnt="1" custScaleX="1300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0A430-2CFB-6F4F-94F2-46365373CFD8}" type="pres">
      <dgm:prSet presAssocID="{830B1498-D8FA-CA40-922B-DAB32035BA7B}" presName="negativeSpace" presStyleCnt="0"/>
      <dgm:spPr/>
    </dgm:pt>
    <dgm:pt modelId="{240423BD-DBC9-3742-A48C-4D42470FCBD5}" type="pres">
      <dgm:prSet presAssocID="{830B1498-D8FA-CA40-922B-DAB32035BA7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1B2CBE-21C1-CA4C-8F37-C7EBAAF48B59}" srcId="{830B1498-D8FA-CA40-922B-DAB32035BA7B}" destId="{67ADD8C1-A553-E64E-BE51-2144FFBC1AF2}" srcOrd="0" destOrd="0" parTransId="{BAB8BCCF-BDAA-C44D-8E27-4C120DA71711}" sibTransId="{B91DC86A-72F3-514F-A098-9F3B67E0DB23}"/>
    <dgm:cxn modelId="{4F989522-7C2B-004B-86BA-49B6EDACCBED}" srcId="{830B1498-D8FA-CA40-922B-DAB32035BA7B}" destId="{CB21E1AE-A8FD-5742-B09F-FDE9A18E0428}" srcOrd="1" destOrd="0" parTransId="{84CE54D4-781C-8144-8A41-EC77C6158D44}" sibTransId="{70AF9854-36CC-A34A-9147-16EBD1EF077F}"/>
    <dgm:cxn modelId="{D95D3323-1648-4749-9E9E-267C9C6B93FA}" type="presOf" srcId="{67ADD8C1-A553-E64E-BE51-2144FFBC1AF2}" destId="{240423BD-DBC9-3742-A48C-4D42470FCBD5}" srcOrd="0" destOrd="0" presId="urn:microsoft.com/office/officeart/2005/8/layout/list1"/>
    <dgm:cxn modelId="{97A69D0E-6606-4A15-9FC6-F016EC59FD4D}" type="presOf" srcId="{96029A99-CA55-2A48-A6F9-6A88BDF541C4}" destId="{F81ADD3F-DEA0-FE4B-AF05-8CF632979B8A}" srcOrd="0" destOrd="0" presId="urn:microsoft.com/office/officeart/2005/8/layout/list1"/>
    <dgm:cxn modelId="{729632AA-7BE7-4E00-B236-6020E03CAE74}" type="presOf" srcId="{CB21E1AE-A8FD-5742-B09F-FDE9A18E0428}" destId="{240423BD-DBC9-3742-A48C-4D42470FCBD5}" srcOrd="0" destOrd="1" presId="urn:microsoft.com/office/officeart/2005/8/layout/list1"/>
    <dgm:cxn modelId="{53AC4F6C-00A6-4A3B-887C-74106E367023}" type="presOf" srcId="{830B1498-D8FA-CA40-922B-DAB32035BA7B}" destId="{7D38D7C9-B428-C143-A8BB-55E0BFB377D6}" srcOrd="0" destOrd="0" presId="urn:microsoft.com/office/officeart/2005/8/layout/list1"/>
    <dgm:cxn modelId="{48BF5568-CB37-403C-A716-C3DB51F82BDC}" type="presOf" srcId="{830B1498-D8FA-CA40-922B-DAB32035BA7B}" destId="{75F5B2AA-FCDC-4F46-82B5-12B2BF95F47D}" srcOrd="1" destOrd="0" presId="urn:microsoft.com/office/officeart/2005/8/layout/list1"/>
    <dgm:cxn modelId="{489FA623-2C9D-8A45-AAF8-E4756A932E19}" srcId="{96029A99-CA55-2A48-A6F9-6A88BDF541C4}" destId="{830B1498-D8FA-CA40-922B-DAB32035BA7B}" srcOrd="0" destOrd="0" parTransId="{460F2F2C-C981-264A-9079-57E8773FFDB9}" sibTransId="{CFDC688B-92A2-084B-936C-9A0DCC1701C8}"/>
    <dgm:cxn modelId="{786AFD73-715C-4511-AE75-83C302CC26E7}" type="presParOf" srcId="{F81ADD3F-DEA0-FE4B-AF05-8CF632979B8A}" destId="{8F7DCFA6-AC6D-DA43-A042-7394B7C75E71}" srcOrd="0" destOrd="0" presId="urn:microsoft.com/office/officeart/2005/8/layout/list1"/>
    <dgm:cxn modelId="{A944B70F-A4B1-41D3-9E7C-F21F95F9D1B2}" type="presParOf" srcId="{8F7DCFA6-AC6D-DA43-A042-7394B7C75E71}" destId="{7D38D7C9-B428-C143-A8BB-55E0BFB377D6}" srcOrd="0" destOrd="0" presId="urn:microsoft.com/office/officeart/2005/8/layout/list1"/>
    <dgm:cxn modelId="{AD89331D-2F00-4124-9FC7-C03DEEE3248A}" type="presParOf" srcId="{8F7DCFA6-AC6D-DA43-A042-7394B7C75E71}" destId="{75F5B2AA-FCDC-4F46-82B5-12B2BF95F47D}" srcOrd="1" destOrd="0" presId="urn:microsoft.com/office/officeart/2005/8/layout/list1"/>
    <dgm:cxn modelId="{72EEB18F-E263-4BE5-A60B-2E3A98F58FB5}" type="presParOf" srcId="{F81ADD3F-DEA0-FE4B-AF05-8CF632979B8A}" destId="{5320A430-2CFB-6F4F-94F2-46365373CFD8}" srcOrd="1" destOrd="0" presId="urn:microsoft.com/office/officeart/2005/8/layout/list1"/>
    <dgm:cxn modelId="{057A3D3A-64EE-4AFC-BDCA-CB7C307A2182}" type="presParOf" srcId="{F81ADD3F-DEA0-FE4B-AF05-8CF632979B8A}" destId="{240423BD-DBC9-3742-A48C-4D42470FCBD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029A99-CA55-2A48-A6F9-6A88BDF541C4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8A0BC8-32C7-864F-8569-D60850B6A00D}">
      <dgm:prSet custT="1"/>
      <dgm:spPr>
        <a:gradFill flip="none" rotWithShape="1">
          <a:gsLst>
            <a:gs pos="5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</dgm:spPr>
      <dgm:t>
        <a:bodyPr/>
        <a:lstStyle/>
        <a:p>
          <a:pPr rtl="0"/>
          <a:r>
            <a:rPr lang="en-US" sz="2400" dirty="0" smtClean="0"/>
            <a:t>Access to high value services</a:t>
          </a:r>
          <a:endParaRPr lang="en-US" sz="2400" dirty="0"/>
        </a:p>
      </dgm:t>
    </dgm:pt>
    <dgm:pt modelId="{12FB0EAA-9611-5B45-859A-5FE0C9A919CA}" type="parTrans" cxnId="{8EFF3B61-B024-CF4A-BAB6-8F8A1BF8DF25}">
      <dgm:prSet/>
      <dgm:spPr/>
      <dgm:t>
        <a:bodyPr/>
        <a:lstStyle/>
        <a:p>
          <a:endParaRPr lang="fr-FR"/>
        </a:p>
      </dgm:t>
    </dgm:pt>
    <dgm:pt modelId="{F25512DE-9E62-0248-9A29-33BE9BFEA15F}" type="sibTrans" cxnId="{8EFF3B61-B024-CF4A-BAB6-8F8A1BF8DF25}">
      <dgm:prSet/>
      <dgm:spPr/>
      <dgm:t>
        <a:bodyPr/>
        <a:lstStyle/>
        <a:p>
          <a:endParaRPr lang="fr-FR"/>
        </a:p>
      </dgm:t>
    </dgm:pt>
    <dgm:pt modelId="{6E540977-9F33-9A43-89CE-220FA21D67B7}">
      <dgm:prSet/>
      <dgm:spPr/>
      <dgm:t>
        <a:bodyPr lIns="360000" rIns="72000"/>
        <a:lstStyle/>
        <a:p>
          <a:pPr rtl="0"/>
          <a:r>
            <a:rPr lang="en-US" dirty="0" smtClean="0"/>
            <a:t>Training (PRACE Advanced Training Centers, opened to industrial users)</a:t>
          </a:r>
          <a:endParaRPr lang="en-US" dirty="0"/>
        </a:p>
      </dgm:t>
    </dgm:pt>
    <dgm:pt modelId="{8B56B6B4-92DF-F44B-AD61-78FEF49EE1AD}" type="parTrans" cxnId="{453F0492-CC75-5240-99F0-4AB7DA6076B2}">
      <dgm:prSet/>
      <dgm:spPr/>
      <dgm:t>
        <a:bodyPr/>
        <a:lstStyle/>
        <a:p>
          <a:endParaRPr lang="fr-FR"/>
        </a:p>
      </dgm:t>
    </dgm:pt>
    <dgm:pt modelId="{6FF893B1-5FCD-D440-A701-50ED67BED2D8}" type="sibTrans" cxnId="{453F0492-CC75-5240-99F0-4AB7DA6076B2}">
      <dgm:prSet/>
      <dgm:spPr/>
      <dgm:t>
        <a:bodyPr/>
        <a:lstStyle/>
        <a:p>
          <a:endParaRPr lang="fr-FR"/>
        </a:p>
      </dgm:t>
    </dgm:pt>
    <dgm:pt modelId="{FA14384F-3AD5-D64D-A4B6-90EEE5714282}">
      <dgm:prSet/>
      <dgm:spPr/>
      <dgm:t>
        <a:bodyPr lIns="360000" rIns="72000"/>
        <a:lstStyle/>
        <a:p>
          <a:pPr rtl="0"/>
          <a:r>
            <a:rPr lang="en-US" dirty="0" smtClean="0"/>
            <a:t>Code enabling (Open Source codes for industry, etc)</a:t>
          </a:r>
          <a:endParaRPr lang="en-US" dirty="0"/>
        </a:p>
      </dgm:t>
    </dgm:pt>
    <dgm:pt modelId="{A2C0AA02-7B56-654A-9A85-E7378AF62CA5}" type="parTrans" cxnId="{D4BE43AD-F497-7D47-9303-96EC08C8B5F6}">
      <dgm:prSet/>
      <dgm:spPr/>
      <dgm:t>
        <a:bodyPr/>
        <a:lstStyle/>
        <a:p>
          <a:endParaRPr lang="fr-FR"/>
        </a:p>
      </dgm:t>
    </dgm:pt>
    <dgm:pt modelId="{F3790C9D-183D-C846-AC5D-EF6AF471B522}" type="sibTrans" cxnId="{D4BE43AD-F497-7D47-9303-96EC08C8B5F6}">
      <dgm:prSet/>
      <dgm:spPr/>
      <dgm:t>
        <a:bodyPr/>
        <a:lstStyle/>
        <a:p>
          <a:endParaRPr lang="fr-FR"/>
        </a:p>
      </dgm:t>
    </dgm:pt>
    <dgm:pt modelId="{F81ADD3F-DEA0-FE4B-AF05-8CF632979B8A}" type="pres">
      <dgm:prSet presAssocID="{96029A99-CA55-2A48-A6F9-6A88BDF541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BE310C-5C21-964C-ABCE-FE7415C456A6}" type="pres">
      <dgm:prSet presAssocID="{EA8A0BC8-32C7-864F-8569-D60850B6A00D}" presName="parentLin" presStyleCnt="0"/>
      <dgm:spPr/>
    </dgm:pt>
    <dgm:pt modelId="{6D30F13D-2E09-0549-915D-66BAE2590BEA}" type="pres">
      <dgm:prSet presAssocID="{EA8A0BC8-32C7-864F-8569-D60850B6A00D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4705D045-F6C3-3749-8BA3-3CDAC22601D6}" type="pres">
      <dgm:prSet presAssocID="{EA8A0BC8-32C7-864F-8569-D60850B6A00D}" presName="parentText" presStyleLbl="node1" presStyleIdx="0" presStyleCnt="1" custScaleX="1301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7D854-FB22-C44B-9E39-64D169902B24}" type="pres">
      <dgm:prSet presAssocID="{EA8A0BC8-32C7-864F-8569-D60850B6A00D}" presName="negativeSpace" presStyleCnt="0"/>
      <dgm:spPr/>
    </dgm:pt>
    <dgm:pt modelId="{87BD605E-078B-F540-A057-015B089D93D4}" type="pres">
      <dgm:prSet presAssocID="{EA8A0BC8-32C7-864F-8569-D60850B6A00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35B2CE-C0D4-4E8B-A8C7-41E9760E5C2B}" type="presOf" srcId="{6E540977-9F33-9A43-89CE-220FA21D67B7}" destId="{87BD605E-078B-F540-A057-015B089D93D4}" srcOrd="0" destOrd="0" presId="urn:microsoft.com/office/officeart/2005/8/layout/list1"/>
    <dgm:cxn modelId="{1EBB7F5D-AC37-47F8-8A8E-632F4F3E8B1C}" type="presOf" srcId="{FA14384F-3AD5-D64D-A4B6-90EEE5714282}" destId="{87BD605E-078B-F540-A057-015B089D93D4}" srcOrd="0" destOrd="1" presId="urn:microsoft.com/office/officeart/2005/8/layout/list1"/>
    <dgm:cxn modelId="{7139BABA-E525-4AE7-AF8F-CF9C28969201}" type="presOf" srcId="{EA8A0BC8-32C7-864F-8569-D60850B6A00D}" destId="{4705D045-F6C3-3749-8BA3-3CDAC22601D6}" srcOrd="1" destOrd="0" presId="urn:microsoft.com/office/officeart/2005/8/layout/list1"/>
    <dgm:cxn modelId="{1A318D4C-5345-4997-B415-CC1D9AF42433}" type="presOf" srcId="{96029A99-CA55-2A48-A6F9-6A88BDF541C4}" destId="{F81ADD3F-DEA0-FE4B-AF05-8CF632979B8A}" srcOrd="0" destOrd="0" presId="urn:microsoft.com/office/officeart/2005/8/layout/list1"/>
    <dgm:cxn modelId="{8EFF3B61-B024-CF4A-BAB6-8F8A1BF8DF25}" srcId="{96029A99-CA55-2A48-A6F9-6A88BDF541C4}" destId="{EA8A0BC8-32C7-864F-8569-D60850B6A00D}" srcOrd="0" destOrd="0" parTransId="{12FB0EAA-9611-5B45-859A-5FE0C9A919CA}" sibTransId="{F25512DE-9E62-0248-9A29-33BE9BFEA15F}"/>
    <dgm:cxn modelId="{D4BE43AD-F497-7D47-9303-96EC08C8B5F6}" srcId="{EA8A0BC8-32C7-864F-8569-D60850B6A00D}" destId="{FA14384F-3AD5-D64D-A4B6-90EEE5714282}" srcOrd="1" destOrd="0" parTransId="{A2C0AA02-7B56-654A-9A85-E7378AF62CA5}" sibTransId="{F3790C9D-183D-C846-AC5D-EF6AF471B522}"/>
    <dgm:cxn modelId="{453F0492-CC75-5240-99F0-4AB7DA6076B2}" srcId="{EA8A0BC8-32C7-864F-8569-D60850B6A00D}" destId="{6E540977-9F33-9A43-89CE-220FA21D67B7}" srcOrd="0" destOrd="0" parTransId="{8B56B6B4-92DF-F44B-AD61-78FEF49EE1AD}" sibTransId="{6FF893B1-5FCD-D440-A701-50ED67BED2D8}"/>
    <dgm:cxn modelId="{FA1A6837-A898-4109-9351-3F4C6BDFECC6}" type="presOf" srcId="{EA8A0BC8-32C7-864F-8569-D60850B6A00D}" destId="{6D30F13D-2E09-0549-915D-66BAE2590BEA}" srcOrd="0" destOrd="0" presId="urn:microsoft.com/office/officeart/2005/8/layout/list1"/>
    <dgm:cxn modelId="{F2E7C822-F31C-47B1-BB16-DF95B35F48FB}" type="presParOf" srcId="{F81ADD3F-DEA0-FE4B-AF05-8CF632979B8A}" destId="{9DBE310C-5C21-964C-ABCE-FE7415C456A6}" srcOrd="0" destOrd="0" presId="urn:microsoft.com/office/officeart/2005/8/layout/list1"/>
    <dgm:cxn modelId="{EAC3FCDC-8AA2-400B-9300-252C8C17D609}" type="presParOf" srcId="{9DBE310C-5C21-964C-ABCE-FE7415C456A6}" destId="{6D30F13D-2E09-0549-915D-66BAE2590BEA}" srcOrd="0" destOrd="0" presId="urn:microsoft.com/office/officeart/2005/8/layout/list1"/>
    <dgm:cxn modelId="{14711242-54FF-455F-BB5D-C54232A1EE9A}" type="presParOf" srcId="{9DBE310C-5C21-964C-ABCE-FE7415C456A6}" destId="{4705D045-F6C3-3749-8BA3-3CDAC22601D6}" srcOrd="1" destOrd="0" presId="urn:microsoft.com/office/officeart/2005/8/layout/list1"/>
    <dgm:cxn modelId="{A1868D4C-4723-4E04-B1C1-30B50E3E79CF}" type="presParOf" srcId="{F81ADD3F-DEA0-FE4B-AF05-8CF632979B8A}" destId="{80E7D854-FB22-C44B-9E39-64D169902B24}" srcOrd="1" destOrd="0" presId="urn:microsoft.com/office/officeart/2005/8/layout/list1"/>
    <dgm:cxn modelId="{057D8B1B-8A09-4C02-B2BF-46BF5A5D9E94}" type="presParOf" srcId="{F81ADD3F-DEA0-FE4B-AF05-8CF632979B8A}" destId="{87BD605E-078B-F540-A057-015B089D93D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423BD-DBC9-3742-A48C-4D42470FCBD5}">
      <dsp:nvSpPr>
        <dsp:cNvPr id="0" name=""/>
        <dsp:cNvSpPr/>
      </dsp:nvSpPr>
      <dsp:spPr>
        <a:xfrm>
          <a:off x="0" y="349703"/>
          <a:ext cx="5472608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458216" rIns="72000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To assess the scalability on a wide number of HPC architectures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To give access to HPC resources based on scientific excellence, free of charge, alone or in collaboration with labs</a:t>
          </a:r>
          <a:endParaRPr lang="en-US" sz="2200" kern="1200" dirty="0"/>
        </a:p>
      </dsp:txBody>
      <dsp:txXfrm>
        <a:off x="0" y="349703"/>
        <a:ext cx="5472608" cy="2217600"/>
      </dsp:txXfrm>
    </dsp:sp>
    <dsp:sp modelId="{75F5B2AA-FCDC-4F46-82B5-12B2BF95F47D}">
      <dsp:nvSpPr>
        <dsp:cNvPr id="0" name=""/>
        <dsp:cNvSpPr/>
      </dsp:nvSpPr>
      <dsp:spPr>
        <a:xfrm>
          <a:off x="273630" y="24983"/>
          <a:ext cx="4982984" cy="649440"/>
        </a:xfrm>
        <a:prstGeom prst="roundRect">
          <a:avLst/>
        </a:prstGeom>
        <a:gradFill flip="none" rotWithShape="1">
          <a:gsLst>
            <a:gs pos="5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Access to leading edge resources</a:t>
          </a:r>
          <a:endParaRPr lang="en-US" sz="2400" kern="1200" dirty="0"/>
        </a:p>
      </dsp:txBody>
      <dsp:txXfrm>
        <a:off x="273630" y="24983"/>
        <a:ext cx="4982984" cy="649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D605E-078B-F540-A057-015B089D93D4}">
      <dsp:nvSpPr>
        <dsp:cNvPr id="0" name=""/>
        <dsp:cNvSpPr/>
      </dsp:nvSpPr>
      <dsp:spPr>
        <a:xfrm>
          <a:off x="0" y="312482"/>
          <a:ext cx="5465344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0" tIns="437388" rIns="72000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Training (PRACE Advanced Training Centers, opened to industrial users)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Code enabling (Open Source codes for industry, etc)</a:t>
          </a:r>
          <a:endParaRPr lang="en-US" sz="2100" kern="1200" dirty="0"/>
        </a:p>
      </dsp:txBody>
      <dsp:txXfrm>
        <a:off x="0" y="312482"/>
        <a:ext cx="5465344" cy="1819125"/>
      </dsp:txXfrm>
    </dsp:sp>
    <dsp:sp modelId="{4705D045-F6C3-3749-8BA3-3CDAC22601D6}">
      <dsp:nvSpPr>
        <dsp:cNvPr id="0" name=""/>
        <dsp:cNvSpPr/>
      </dsp:nvSpPr>
      <dsp:spPr>
        <a:xfrm>
          <a:off x="273267" y="2522"/>
          <a:ext cx="4977862" cy="619920"/>
        </a:xfrm>
        <a:prstGeom prst="roundRect">
          <a:avLst/>
        </a:prstGeom>
        <a:gradFill flip="none" rotWithShape="1">
          <a:gsLst>
            <a:gs pos="55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604" tIns="0" rIns="144604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Access to high value services</a:t>
          </a:r>
          <a:endParaRPr lang="en-US" sz="2400" kern="1200" dirty="0"/>
        </a:p>
      </dsp:txBody>
      <dsp:txXfrm>
        <a:off x="273267" y="2522"/>
        <a:ext cx="4977862" cy="61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587C-765B-497F-9EAF-AFFDE062DE95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98B1-2762-4841-91C9-28AB5783C04B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77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57A21-2094-46CC-A928-AF14F7165987}" type="slidenum">
              <a:rPr lang="fi-FI" smtClean="0"/>
              <a:pPr/>
              <a:t>1</a:t>
            </a:fld>
            <a:endParaRPr lang="fi-FI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3DB8-7965-4AF1-8523-26230BB7113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2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E3DB8-7965-4AF1-8523-26230BB7113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523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3826" indent="-2745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8194" indent="-21963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7472" indent="-21963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6750" indent="-21963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6028" indent="-219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5305" indent="-219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4583" indent="-219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3861" indent="-2196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A0AB40-D99D-47FE-817F-67F21FCD5A86}" type="slidenum">
              <a:rPr lang="de-DE" smtClean="0"/>
              <a:pPr eaLnBrk="1" hangingPunct="1"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25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04/09/2015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PRACE-4IP WP6.3 security collaboration status and planning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6052F6A-383D-4658-9E2E-503D2246636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70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76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0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5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68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9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8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37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141440" cy="365125"/>
          </a:xfrm>
        </p:spPr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810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71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7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2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76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69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0188" cy="26251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7809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1007"/>
            <a:ext cx="4041775" cy="26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75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51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6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1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04/09/2015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PRACE-4IP WP6.3 security collaboration status and planning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49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3980"/>
            <a:ext cx="914400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408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04/09/2015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PRACE-4IP WP6.3 security collaboration status and planning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052F6A-383D-4658-9E2E-503D2246636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7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04/09/2015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PRACE-4IP WP6.3 security collaboration status and planning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gif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3" Type="http://schemas.openxmlformats.org/officeDocument/2006/relationships/image" Target="../media/image26.jpeg"/><Relationship Id="rId21" Type="http://schemas.openxmlformats.org/officeDocument/2006/relationships/image" Target="../media/image44.gif"/><Relationship Id="rId34" Type="http://schemas.openxmlformats.org/officeDocument/2006/relationships/image" Target="../media/image57.jpeg"/><Relationship Id="rId42" Type="http://schemas.openxmlformats.org/officeDocument/2006/relationships/image" Target="../media/image65.png"/><Relationship Id="rId47" Type="http://schemas.openxmlformats.org/officeDocument/2006/relationships/image" Target="../media/image70.tiff"/><Relationship Id="rId50" Type="http://schemas.openxmlformats.org/officeDocument/2006/relationships/image" Target="../media/image73.tif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2" Type="http://schemas.openxmlformats.org/officeDocument/2006/relationships/image" Target="../media/image25.tiff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32" Type="http://schemas.openxmlformats.org/officeDocument/2006/relationships/image" Target="../media/image55.gif"/><Relationship Id="rId37" Type="http://schemas.openxmlformats.org/officeDocument/2006/relationships/image" Target="../media/image60.png"/><Relationship Id="rId40" Type="http://schemas.openxmlformats.org/officeDocument/2006/relationships/image" Target="../media/image63.tiff"/><Relationship Id="rId45" Type="http://schemas.openxmlformats.org/officeDocument/2006/relationships/image" Target="../media/image68.tiff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46.png"/><Relationship Id="rId28" Type="http://schemas.openxmlformats.org/officeDocument/2006/relationships/image" Target="../media/image51.jpeg"/><Relationship Id="rId36" Type="http://schemas.openxmlformats.org/officeDocument/2006/relationships/image" Target="../media/image59.jpeg"/><Relationship Id="rId49" Type="http://schemas.openxmlformats.org/officeDocument/2006/relationships/image" Target="../media/image72.tiff"/><Relationship Id="rId10" Type="http://schemas.openxmlformats.org/officeDocument/2006/relationships/image" Target="../media/image33.gif"/><Relationship Id="rId19" Type="http://schemas.openxmlformats.org/officeDocument/2006/relationships/image" Target="../media/image42.png"/><Relationship Id="rId31" Type="http://schemas.openxmlformats.org/officeDocument/2006/relationships/image" Target="../media/image54.tiff"/><Relationship Id="rId44" Type="http://schemas.openxmlformats.org/officeDocument/2006/relationships/image" Target="../media/image67.tiff"/><Relationship Id="rId4" Type="http://schemas.openxmlformats.org/officeDocument/2006/relationships/image" Target="../media/image27.gif"/><Relationship Id="rId9" Type="http://schemas.openxmlformats.org/officeDocument/2006/relationships/image" Target="../media/image32.pn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Relationship Id="rId27" Type="http://schemas.openxmlformats.org/officeDocument/2006/relationships/image" Target="../media/image50.png"/><Relationship Id="rId30" Type="http://schemas.openxmlformats.org/officeDocument/2006/relationships/image" Target="../media/image53.gif"/><Relationship Id="rId35" Type="http://schemas.openxmlformats.org/officeDocument/2006/relationships/image" Target="../media/image58.png"/><Relationship Id="rId43" Type="http://schemas.openxmlformats.org/officeDocument/2006/relationships/image" Target="../media/image66.tiff"/><Relationship Id="rId48" Type="http://schemas.openxmlformats.org/officeDocument/2006/relationships/image" Target="../media/image71.tiff"/><Relationship Id="rId8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www.youtube.com/watch?v=Ba6WVQE7aYw&amp;list=PLfDqbLv1vSqjg2r9S9DY9nMPfdH5nSoFm&amp;index=1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hape@prace-ri.eu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45024"/>
            <a:ext cx="9144000" cy="865188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 </a:t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US" b="1" dirty="0" smtClean="0">
                <a:solidFill>
                  <a:schemeClr val="tx2"/>
                </a:solidFill>
              </a:rPr>
              <a:t>SME Engagement in </a:t>
            </a:r>
            <a:r>
              <a:rPr lang="en-GB" b="1" dirty="0" smtClean="0">
                <a:solidFill>
                  <a:schemeClr val="tx2"/>
                </a:solidFill>
              </a:rPr>
              <a:t>PRACE </a:t>
            </a:r>
            <a:r>
              <a:rPr lang="en-GB" sz="4000" b="1" dirty="0" smtClean="0">
                <a:solidFill>
                  <a:schemeClr val="tx2"/>
                </a:solidFill>
              </a:rPr>
              <a:t/>
            </a:r>
            <a:br>
              <a:rPr lang="en-GB" sz="4000" b="1" dirty="0" smtClean="0">
                <a:solidFill>
                  <a:schemeClr val="tx2"/>
                </a:solidFill>
              </a:rPr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 </a:t>
            </a:r>
            <a:endParaRPr lang="en-US" sz="27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69160"/>
            <a:ext cx="9144000" cy="15841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en-GB" sz="2600" b="1" dirty="0" smtClean="0"/>
              <a:t>G. </a:t>
            </a:r>
            <a:r>
              <a:rPr lang="en-GB" sz="2600" b="1" dirty="0" err="1" smtClean="0"/>
              <a:t>Erbacci</a:t>
            </a:r>
            <a:r>
              <a:rPr lang="en-GB" sz="2600" dirty="0" smtClean="0"/>
              <a:t>, </a:t>
            </a:r>
            <a:r>
              <a:rPr lang="en-GB" sz="1900" dirty="0" smtClean="0"/>
              <a:t>(CINECA and PRACE) </a:t>
            </a:r>
          </a:p>
          <a:p>
            <a:pPr eaLnBrk="1" hangingPunct="1">
              <a:lnSpc>
                <a:spcPct val="100000"/>
              </a:lnSpc>
            </a:pPr>
            <a:endParaRPr lang="en-GB" sz="1900" i="1" dirty="0" smtClean="0"/>
          </a:p>
          <a:p>
            <a:pPr eaLnBrk="1" hangingPunct="1">
              <a:lnSpc>
                <a:spcPct val="100000"/>
              </a:lnSpc>
            </a:pPr>
            <a:endParaRPr lang="en-GB" sz="2400" i="1" dirty="0" smtClean="0"/>
          </a:p>
          <a:p>
            <a:r>
              <a:rPr lang="it-IT" sz="1700" i="1" dirty="0" smtClean="0"/>
              <a:t>SME Dynamics Workshop: SME engagement </a:t>
            </a:r>
            <a:r>
              <a:rPr lang="it-IT" sz="1700" i="1" dirty="0" err="1" smtClean="0"/>
              <a:t>across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e-Infrastructures</a:t>
            </a:r>
            <a:endParaRPr lang="en-GB" sz="1700" i="1" dirty="0" smtClean="0"/>
          </a:p>
          <a:p>
            <a:r>
              <a:rPr lang="en-US" sz="1700" b="1" dirty="0" smtClean="0"/>
              <a:t>DI4R, Krakow 28-30 September 2016</a:t>
            </a:r>
            <a:endParaRPr lang="en-US" sz="1700" b="1" dirty="0"/>
          </a:p>
        </p:txBody>
      </p:sp>
      <p:pic>
        <p:nvPicPr>
          <p:cNvPr id="49154" name="Picture 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1761427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5224" y="4729735"/>
            <a:ext cx="953289" cy="721322"/>
          </a:xfrm>
          <a:prstGeom prst="rect">
            <a:avLst/>
          </a:prstGeom>
        </p:spPr>
      </p:pic>
      <p:pic>
        <p:nvPicPr>
          <p:cNvPr id="5" name="Image 3" descr="c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2277"/>
          <a:stretch/>
        </p:blipFill>
        <p:spPr>
          <a:xfrm>
            <a:off x="445147" y="2570249"/>
            <a:ext cx="1620000" cy="961534"/>
          </a:xfrm>
          <a:prstGeom prst="rect">
            <a:avLst/>
          </a:prstGeom>
        </p:spPr>
      </p:pic>
      <p:pic>
        <p:nvPicPr>
          <p:cNvPr id="6" name="Image 4" descr="edf_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332" y="3306354"/>
            <a:ext cx="1053599" cy="1106279"/>
          </a:xfrm>
          <a:prstGeom prst="rect">
            <a:avLst/>
          </a:prstGeom>
        </p:spPr>
      </p:pic>
      <p:pic>
        <p:nvPicPr>
          <p:cNvPr id="7" name="Image 5" descr="esi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6161896"/>
            <a:ext cx="3423842" cy="684768"/>
          </a:xfrm>
          <a:prstGeom prst="rect">
            <a:avLst/>
          </a:prstGeom>
        </p:spPr>
      </p:pic>
      <p:pic>
        <p:nvPicPr>
          <p:cNvPr id="8" name="Image 6" descr="hydrocea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622" y="6161896"/>
            <a:ext cx="1431281" cy="651480"/>
          </a:xfrm>
          <a:prstGeom prst="rect">
            <a:avLst/>
          </a:prstGeom>
        </p:spPr>
      </p:pic>
      <p:pic>
        <p:nvPicPr>
          <p:cNvPr id="9" name="Image 7" descr="logo_ps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810" y="1503882"/>
            <a:ext cx="2611118" cy="521777"/>
          </a:xfrm>
          <a:prstGeom prst="rect">
            <a:avLst/>
          </a:prstGeom>
        </p:spPr>
      </p:pic>
      <p:pic>
        <p:nvPicPr>
          <p:cNvPr id="10" name="Image 9" descr="safra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230454"/>
            <a:ext cx="1215395" cy="911546"/>
          </a:xfrm>
          <a:prstGeom prst="rect">
            <a:avLst/>
          </a:prstGeom>
        </p:spPr>
      </p:pic>
      <p:pic>
        <p:nvPicPr>
          <p:cNvPr id="11" name="Picture 2" descr="J:\Bildarchiv\CT_Logos_Claims_Fonts\0_CT_logo_vorlagen\01_logos_continental\continental_ppt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66372" y="3874983"/>
            <a:ext cx="1905657" cy="327234"/>
          </a:xfrm>
          <a:prstGeom prst="rect">
            <a:avLst/>
          </a:prstGeom>
          <a:noFill/>
        </p:spPr>
      </p:pic>
      <p:pic>
        <p:nvPicPr>
          <p:cNvPr id="12" name="Image 12" descr="dompe_spa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374776"/>
            <a:ext cx="1892300" cy="838200"/>
          </a:xfrm>
          <a:prstGeom prst="rect">
            <a:avLst/>
          </a:prstGeom>
        </p:spPr>
      </p:pic>
      <p:pic>
        <p:nvPicPr>
          <p:cNvPr id="13" name="Image 13" descr="ARIA TECHNOLOGIE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149080"/>
            <a:ext cx="1260570" cy="1025362"/>
          </a:xfrm>
          <a:prstGeom prst="rect">
            <a:avLst/>
          </a:prstGeom>
        </p:spPr>
      </p:pic>
      <p:pic>
        <p:nvPicPr>
          <p:cNvPr id="14" name="Image 14" descr="image264778300819338421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234" y="1522962"/>
            <a:ext cx="1663700" cy="851814"/>
          </a:xfrm>
          <a:prstGeom prst="rect">
            <a:avLst/>
          </a:prstGeom>
        </p:spPr>
      </p:pic>
      <p:pic>
        <p:nvPicPr>
          <p:cNvPr id="15" name="Image 15" descr="ascomp_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350" y="5733256"/>
            <a:ext cx="1506607" cy="679450"/>
          </a:xfrm>
          <a:prstGeom prst="rect">
            <a:avLst/>
          </a:prstGeom>
        </p:spPr>
      </p:pic>
      <p:pic>
        <p:nvPicPr>
          <p:cNvPr id="16" name="Image 16" descr="Munich-Re-610x340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5928" y="1513279"/>
            <a:ext cx="1548072" cy="886600"/>
          </a:xfrm>
          <a:prstGeom prst="rect">
            <a:avLst/>
          </a:prstGeom>
        </p:spPr>
      </p:pic>
      <p:pic>
        <p:nvPicPr>
          <p:cNvPr id="17" name="Image 17" descr="logo-Tetra-pak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9808" y="4888031"/>
            <a:ext cx="864096" cy="864096"/>
          </a:xfrm>
          <a:prstGeom prst="rect">
            <a:avLst/>
          </a:prstGeom>
        </p:spPr>
      </p:pic>
      <p:pic>
        <p:nvPicPr>
          <p:cNvPr id="18" name="Image 18" descr="logo Vratis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860" y="4131197"/>
            <a:ext cx="723900" cy="687705"/>
          </a:xfrm>
          <a:prstGeom prst="rect">
            <a:avLst/>
          </a:prstGeom>
        </p:spPr>
      </p:pic>
      <p:pic>
        <p:nvPicPr>
          <p:cNvPr id="19" name="Image 19" descr="eurobios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28295"/>
            <a:ext cx="1503197" cy="488737"/>
          </a:xfrm>
          <a:prstGeom prst="rect">
            <a:avLst/>
          </a:prstGeom>
        </p:spPr>
      </p:pic>
      <p:pic>
        <p:nvPicPr>
          <p:cNvPr id="20" name="Image 20" descr="eurecom.g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3044" y="2246530"/>
            <a:ext cx="1466158" cy="651013"/>
          </a:xfrm>
          <a:prstGeom prst="rect">
            <a:avLst/>
          </a:prstGeom>
        </p:spPr>
      </p:pic>
      <p:pic>
        <p:nvPicPr>
          <p:cNvPr id="21" name="Image 21" descr="38a3434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365104"/>
            <a:ext cx="1517650" cy="470472"/>
          </a:xfrm>
          <a:prstGeom prst="rect">
            <a:avLst/>
          </a:prstGeom>
        </p:spPr>
      </p:pic>
      <p:pic>
        <p:nvPicPr>
          <p:cNvPr id="22" name="Image 22" descr="logo-RTE1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5373216"/>
            <a:ext cx="1652586" cy="528937"/>
          </a:xfrm>
          <a:prstGeom prst="rect">
            <a:avLst/>
          </a:prstGeom>
        </p:spPr>
      </p:pic>
      <p:pic>
        <p:nvPicPr>
          <p:cNvPr id="23" name="Image 23" descr="logo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01008"/>
            <a:ext cx="2495550" cy="630189"/>
          </a:xfrm>
          <a:prstGeom prst="rect">
            <a:avLst/>
          </a:prstGeom>
        </p:spPr>
      </p:pic>
      <p:pic>
        <p:nvPicPr>
          <p:cNvPr id="24" name="Image 24" descr="646101_300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3279"/>
            <a:ext cx="649114" cy="649114"/>
          </a:xfrm>
          <a:prstGeom prst="rect">
            <a:avLst/>
          </a:prstGeom>
        </p:spPr>
      </p:pic>
      <p:pic>
        <p:nvPicPr>
          <p:cNvPr id="25" name="Picture 68" descr="sitelogo-deltares.gif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1062592" cy="5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" descr="images.jpe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911" y="6083929"/>
            <a:ext cx="1551384" cy="775692"/>
          </a:xfrm>
          <a:prstGeom prst="rect">
            <a:avLst/>
          </a:prstGeom>
        </p:spPr>
      </p:pic>
      <p:pic>
        <p:nvPicPr>
          <p:cNvPr id="27" name="Image 8" descr="logo-2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996" y="4365104"/>
            <a:ext cx="1125125" cy="720080"/>
          </a:xfrm>
          <a:prstGeom prst="rect">
            <a:avLst/>
          </a:prstGeom>
        </p:spPr>
      </p:pic>
      <p:pic>
        <p:nvPicPr>
          <p:cNvPr id="28" name="Image 27" descr="05373902-photo-logo-stmicroelectronics.jpg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768" y="3394023"/>
            <a:ext cx="1314564" cy="929490"/>
          </a:xfrm>
          <a:prstGeom prst="rect">
            <a:avLst/>
          </a:prstGeom>
        </p:spPr>
      </p:pic>
      <p:pic>
        <p:nvPicPr>
          <p:cNvPr id="29" name="Image 1" descr="Toyota_logo2.svg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280" y="2264224"/>
            <a:ext cx="1115616" cy="917583"/>
          </a:xfrm>
          <a:prstGeom prst="rect">
            <a:avLst/>
          </a:prstGeom>
        </p:spPr>
      </p:pic>
      <p:pic>
        <p:nvPicPr>
          <p:cNvPr id="30" name="Image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722" y="5314558"/>
            <a:ext cx="1267594" cy="527455"/>
          </a:xfrm>
          <a:prstGeom prst="rect">
            <a:avLst/>
          </a:prstGeom>
        </p:spPr>
      </p:pic>
      <p:pic>
        <p:nvPicPr>
          <p:cNvPr id="31" name="Image 2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039" y="6438221"/>
            <a:ext cx="1669928" cy="325636"/>
          </a:xfrm>
          <a:prstGeom prst="rect">
            <a:avLst/>
          </a:prstGeom>
        </p:spPr>
      </p:pic>
      <p:pic>
        <p:nvPicPr>
          <p:cNvPr id="32" name="Image 2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600" y="5190283"/>
            <a:ext cx="1730077" cy="776109"/>
          </a:xfrm>
          <a:prstGeom prst="rect">
            <a:avLst/>
          </a:prstGeom>
        </p:spPr>
      </p:pic>
      <p:pic>
        <p:nvPicPr>
          <p:cNvPr id="33" name="Image 3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009780" y="3538307"/>
            <a:ext cx="600659" cy="575632"/>
          </a:xfrm>
          <a:prstGeom prst="rect">
            <a:avLst/>
          </a:prstGeom>
        </p:spPr>
      </p:pic>
      <p:pic>
        <p:nvPicPr>
          <p:cNvPr id="34" name="Image 3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086" y="1950630"/>
            <a:ext cx="1062331" cy="349052"/>
          </a:xfrm>
          <a:prstGeom prst="rect">
            <a:avLst/>
          </a:prstGeom>
        </p:spPr>
      </p:pic>
      <p:pic>
        <p:nvPicPr>
          <p:cNvPr id="35" name="Image 3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01" y="5005593"/>
            <a:ext cx="912900" cy="580005"/>
          </a:xfrm>
          <a:prstGeom prst="rect">
            <a:avLst/>
          </a:prstGeom>
        </p:spPr>
      </p:pic>
      <p:pic>
        <p:nvPicPr>
          <p:cNvPr id="36" name="Picture 23" descr="Bull logo endorsed.jpeg"/>
          <p:cNvPicPr>
            <a:picLocks noChangeAspect="1"/>
          </p:cNvPicPr>
          <p:nvPr/>
        </p:nvPicPr>
        <p:blipFill>
          <a:blip r:embed="rId34" cstate="email"/>
          <a:srcRect l="29932" t="35081" r="29932" b="35081"/>
          <a:stretch>
            <a:fillRect/>
          </a:stretch>
        </p:blipFill>
        <p:spPr>
          <a:xfrm>
            <a:off x="8172400" y="4020492"/>
            <a:ext cx="792707" cy="416620"/>
          </a:xfrm>
          <a:prstGeom prst="rect">
            <a:avLst/>
          </a:prstGeom>
        </p:spPr>
      </p:pic>
      <p:pic>
        <p:nvPicPr>
          <p:cNvPr id="37" name="Image 3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996952"/>
            <a:ext cx="1626179" cy="357760"/>
          </a:xfrm>
          <a:prstGeom prst="rect">
            <a:avLst/>
          </a:prstGeom>
        </p:spPr>
      </p:pic>
      <p:pic>
        <p:nvPicPr>
          <p:cNvPr id="38" name="Picture 2" descr="logo AS+ Grand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115616" y="6093296"/>
            <a:ext cx="1052554" cy="3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 3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5320" y="5318458"/>
            <a:ext cx="1598844" cy="32587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071" y="1513355"/>
            <a:ext cx="1324119" cy="358794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08" y="2086767"/>
            <a:ext cx="744979" cy="74497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-3377" y="5728673"/>
            <a:ext cx="1536005" cy="36360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024507" y="2246080"/>
            <a:ext cx="1260648" cy="1260648"/>
          </a:xfrm>
          <a:prstGeom prst="rect">
            <a:avLst/>
          </a:prstGeom>
        </p:spPr>
      </p:pic>
      <p:pic>
        <p:nvPicPr>
          <p:cNvPr id="45" name="Image 10" descr="002f49d.png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0732" y="2320450"/>
            <a:ext cx="944147" cy="944147"/>
          </a:xfrm>
          <a:prstGeom prst="rect">
            <a:avLst/>
          </a:prstGeom>
        </p:spPr>
      </p:pic>
      <p:pic>
        <p:nvPicPr>
          <p:cNvPr id="46" name="Image 44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5610439" y="5996401"/>
            <a:ext cx="1447800" cy="406400"/>
          </a:xfrm>
          <a:prstGeom prst="rect">
            <a:avLst/>
          </a:prstGeom>
        </p:spPr>
      </p:pic>
      <p:pic>
        <p:nvPicPr>
          <p:cNvPr id="47" name="Image 45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950272" y="4581128"/>
            <a:ext cx="965544" cy="462823"/>
          </a:xfrm>
          <a:prstGeom prst="rect">
            <a:avLst/>
          </a:prstGeom>
        </p:spPr>
      </p:pic>
      <p:pic>
        <p:nvPicPr>
          <p:cNvPr id="48" name="Image 46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652258" y="1509343"/>
            <a:ext cx="1372976" cy="485723"/>
          </a:xfrm>
          <a:prstGeom prst="rect">
            <a:avLst/>
          </a:prstGeom>
        </p:spPr>
      </p:pic>
      <p:pic>
        <p:nvPicPr>
          <p:cNvPr id="49" name="Image 47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514" y="3006365"/>
            <a:ext cx="1719635" cy="429909"/>
          </a:xfrm>
          <a:prstGeom prst="rect">
            <a:avLst/>
          </a:prstGeom>
        </p:spPr>
      </p:pic>
      <p:pic>
        <p:nvPicPr>
          <p:cNvPr id="50" name="Image 48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125361" y="2067194"/>
            <a:ext cx="1154466" cy="413769"/>
          </a:xfrm>
          <a:prstGeom prst="rect">
            <a:avLst/>
          </a:prstGeom>
        </p:spPr>
      </p:pic>
      <p:pic>
        <p:nvPicPr>
          <p:cNvPr id="51" name="Image 49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7884368" y="4596788"/>
            <a:ext cx="1188272" cy="332716"/>
          </a:xfrm>
          <a:prstGeom prst="rect">
            <a:avLst/>
          </a:prstGeom>
        </p:spPr>
      </p:pic>
      <p:pic>
        <p:nvPicPr>
          <p:cNvPr id="52" name="Image 50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2046804" y="5877272"/>
            <a:ext cx="3533308" cy="259109"/>
          </a:xfrm>
          <a:prstGeom prst="rect">
            <a:avLst/>
          </a:prstGeom>
        </p:spPr>
      </p:pic>
      <p:pic>
        <p:nvPicPr>
          <p:cNvPr id="53" name="Image 38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7884368" y="3368948"/>
            <a:ext cx="1217615" cy="4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1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67544" cy="365125"/>
          </a:xfrm>
        </p:spPr>
        <p:txBody>
          <a:bodyPr/>
          <a:lstStyle/>
          <a:p>
            <a:fld id="{36052F6A-383D-4658-9E2E-503D2246636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77281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Success </a:t>
            </a: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story testimonial </a:t>
            </a: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4000" dirty="0" err="1" smtClean="0">
                <a:solidFill>
                  <a:schemeClr val="tx2"/>
                </a:solidFill>
              </a:rPr>
              <a:t>Cybeletech</a:t>
            </a:r>
            <a:r>
              <a:rPr lang="en-US" sz="4000" dirty="0" smtClean="0">
                <a:solidFill>
                  <a:schemeClr val="tx2"/>
                </a:solidFill>
              </a:rPr>
              <a:t> SME</a:t>
            </a: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537321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Denis </a:t>
            </a:r>
            <a:r>
              <a:rPr lang="en-US" dirty="0" err="1" smtClean="0"/>
              <a:t>Wouters</a:t>
            </a:r>
            <a:r>
              <a:rPr lang="en-US" dirty="0" smtClean="0"/>
              <a:t> (</a:t>
            </a:r>
            <a:r>
              <a:rPr lang="en-US" dirty="0" err="1" smtClean="0"/>
              <a:t>Cybeletech</a:t>
            </a:r>
            <a:r>
              <a:rPr lang="en-US" dirty="0" smtClean="0"/>
              <a:t>, SHAPE user)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://www.youtube.com/watch?v=Ba6WVQE7aYw&amp;list=PLfDqbLv1vSqjg2r9S9DY9nMPfdH5nSoFm&amp;index=16</a:t>
            </a:r>
            <a:endParaRPr lang="en-US" dirty="0"/>
          </a:p>
        </p:txBody>
      </p:sp>
      <p:pic>
        <p:nvPicPr>
          <p:cNvPr id="52226" name="Picture 2" descr="Risultati immagini per DENIS Wouters Cybelet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227017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/>
        </p:nvSpPr>
        <p:spPr>
          <a:xfrm>
            <a:off x="-4044179" y="2541074"/>
            <a:ext cx="1004140" cy="187808"/>
          </a:xfrm>
          <a:custGeom>
            <a:avLst/>
            <a:gdLst>
              <a:gd name="connsiteX0" fmla="*/ 0 w 1004140"/>
              <a:gd name="connsiteY0" fmla="*/ 0 h 187808"/>
              <a:gd name="connsiteX1" fmla="*/ 1004140 w 1004140"/>
              <a:gd name="connsiteY1" fmla="*/ 0 h 187808"/>
              <a:gd name="connsiteX2" fmla="*/ 1004140 w 1004140"/>
              <a:gd name="connsiteY2" fmla="*/ 187808 h 187808"/>
              <a:gd name="connsiteX3" fmla="*/ 0 w 1004140"/>
              <a:gd name="connsiteY3" fmla="*/ 187808 h 187808"/>
              <a:gd name="connsiteX4" fmla="*/ 0 w 100414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40" h="187808">
                <a:moveTo>
                  <a:pt x="0" y="0"/>
                </a:moveTo>
                <a:lnTo>
                  <a:pt x="1004140" y="0"/>
                </a:lnTo>
                <a:lnTo>
                  <a:pt x="100414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-4043903" y="3482295"/>
            <a:ext cx="1004570" cy="187808"/>
          </a:xfrm>
          <a:custGeom>
            <a:avLst/>
            <a:gdLst>
              <a:gd name="connsiteX0" fmla="*/ 0 w 1004570"/>
              <a:gd name="connsiteY0" fmla="*/ 0 h 187808"/>
              <a:gd name="connsiteX1" fmla="*/ 1004570 w 1004570"/>
              <a:gd name="connsiteY1" fmla="*/ 0 h 187808"/>
              <a:gd name="connsiteX2" fmla="*/ 1004570 w 1004570"/>
              <a:gd name="connsiteY2" fmla="*/ 187808 h 187808"/>
              <a:gd name="connsiteX3" fmla="*/ 0 w 1004570"/>
              <a:gd name="connsiteY3" fmla="*/ 187808 h 187808"/>
              <a:gd name="connsiteX4" fmla="*/ 0 w 100457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87808">
                <a:moveTo>
                  <a:pt x="0" y="0"/>
                </a:moveTo>
                <a:lnTo>
                  <a:pt x="1004570" y="0"/>
                </a:lnTo>
                <a:lnTo>
                  <a:pt x="100457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" rIns="0" bIns="7620" numCol="1" spcCol="1270" anchor="ctr" anchorCtr="0">
            <a:noAutofit/>
          </a:bodyPr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-2340768" y="3576199"/>
            <a:ext cx="1004570" cy="187808"/>
          </a:xfrm>
          <a:custGeom>
            <a:avLst/>
            <a:gdLst>
              <a:gd name="connsiteX0" fmla="*/ 0 w 1004570"/>
              <a:gd name="connsiteY0" fmla="*/ 0 h 187808"/>
              <a:gd name="connsiteX1" fmla="*/ 1004570 w 1004570"/>
              <a:gd name="connsiteY1" fmla="*/ 0 h 187808"/>
              <a:gd name="connsiteX2" fmla="*/ 1004570 w 1004570"/>
              <a:gd name="connsiteY2" fmla="*/ 187808 h 187808"/>
              <a:gd name="connsiteX3" fmla="*/ 0 w 1004570"/>
              <a:gd name="connsiteY3" fmla="*/ 187808 h 187808"/>
              <a:gd name="connsiteX4" fmla="*/ 0 w 100457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87808">
                <a:moveTo>
                  <a:pt x="0" y="0"/>
                </a:moveTo>
                <a:lnTo>
                  <a:pt x="1004570" y="0"/>
                </a:lnTo>
                <a:lnTo>
                  <a:pt x="100457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" rIns="0" bIns="7620" numCol="1" spcCol="1270" anchor="ctr" anchorCtr="0">
            <a:noAutofit/>
          </a:bodyPr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-4043903" y="5364738"/>
            <a:ext cx="1004570" cy="187808"/>
          </a:xfrm>
          <a:custGeom>
            <a:avLst/>
            <a:gdLst>
              <a:gd name="connsiteX0" fmla="*/ 0 w 1004570"/>
              <a:gd name="connsiteY0" fmla="*/ 0 h 187808"/>
              <a:gd name="connsiteX1" fmla="*/ 1004570 w 1004570"/>
              <a:gd name="connsiteY1" fmla="*/ 0 h 187808"/>
              <a:gd name="connsiteX2" fmla="*/ 1004570 w 1004570"/>
              <a:gd name="connsiteY2" fmla="*/ 187808 h 187808"/>
              <a:gd name="connsiteX3" fmla="*/ 0 w 1004570"/>
              <a:gd name="connsiteY3" fmla="*/ 187808 h 187808"/>
              <a:gd name="connsiteX4" fmla="*/ 0 w 1004570"/>
              <a:gd name="connsiteY4" fmla="*/ 0 h 18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87808">
                <a:moveTo>
                  <a:pt x="0" y="0"/>
                </a:moveTo>
                <a:lnTo>
                  <a:pt x="1004570" y="0"/>
                </a:lnTo>
                <a:lnTo>
                  <a:pt x="1004570" y="187808"/>
                </a:lnTo>
                <a:lnTo>
                  <a:pt x="0" y="1878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" rIns="0" bIns="7620" numCol="1" spcCol="1270" anchor="ctr" anchorCtr="0">
            <a:noAutofit/>
          </a:bodyPr>
          <a:lstStyle/>
          <a:p>
            <a:pPr defTabSz="2667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755576" y="3356992"/>
            <a:ext cx="4215603" cy="583477"/>
          </a:xfrm>
          <a:custGeom>
            <a:avLst/>
            <a:gdLst>
              <a:gd name="connsiteX0" fmla="*/ 0 w 1004570"/>
              <a:gd name="connsiteY0" fmla="*/ 0 h 134430"/>
              <a:gd name="connsiteX1" fmla="*/ 1004570 w 1004570"/>
              <a:gd name="connsiteY1" fmla="*/ 0 h 134430"/>
              <a:gd name="connsiteX2" fmla="*/ 1004570 w 1004570"/>
              <a:gd name="connsiteY2" fmla="*/ 134430 h 134430"/>
              <a:gd name="connsiteX3" fmla="*/ 0 w 1004570"/>
              <a:gd name="connsiteY3" fmla="*/ 134430 h 134430"/>
              <a:gd name="connsiteX4" fmla="*/ 0 w 1004570"/>
              <a:gd name="connsiteY4" fmla="*/ 0 h 1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34430">
                <a:moveTo>
                  <a:pt x="0" y="0"/>
                </a:moveTo>
                <a:lnTo>
                  <a:pt x="1004570" y="0"/>
                </a:lnTo>
                <a:lnTo>
                  <a:pt x="1004570" y="134430"/>
                </a:lnTo>
                <a:lnTo>
                  <a:pt x="0" y="134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algn="l" defTabSz="8890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435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projects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755576" y="5733256"/>
            <a:ext cx="7179817" cy="720000"/>
          </a:xfrm>
          <a:custGeom>
            <a:avLst/>
            <a:gdLst>
              <a:gd name="connsiteX0" fmla="*/ 0 w 1004570"/>
              <a:gd name="connsiteY0" fmla="*/ 0 h 134430"/>
              <a:gd name="connsiteX1" fmla="*/ 1004570 w 1004570"/>
              <a:gd name="connsiteY1" fmla="*/ 0 h 134430"/>
              <a:gd name="connsiteX2" fmla="*/ 1004570 w 1004570"/>
              <a:gd name="connsiteY2" fmla="*/ 134430 h 134430"/>
              <a:gd name="connsiteX3" fmla="*/ 0 w 1004570"/>
              <a:gd name="connsiteY3" fmla="*/ 134430 h 134430"/>
              <a:gd name="connsiteX4" fmla="*/ 0 w 1004570"/>
              <a:gd name="connsiteY4" fmla="*/ 0 h 1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34430">
                <a:moveTo>
                  <a:pt x="0" y="0"/>
                </a:moveTo>
                <a:lnTo>
                  <a:pt x="1004570" y="0"/>
                </a:lnTo>
                <a:lnTo>
                  <a:pt x="1004570" y="134430"/>
                </a:lnTo>
                <a:lnTo>
                  <a:pt x="0" y="134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algn="l" defTabSz="889000" fontAlgn="base">
              <a:spcBef>
                <a:spcPct val="0"/>
              </a:spcBef>
            </a:pP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530 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M€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for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2010-2015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access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at the point of usage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755576" y="5373216"/>
            <a:ext cx="6984776" cy="504056"/>
          </a:xfrm>
          <a:custGeom>
            <a:avLst/>
            <a:gdLst>
              <a:gd name="connsiteX0" fmla="*/ 0 w 1004570"/>
              <a:gd name="connsiteY0" fmla="*/ 0 h 134430"/>
              <a:gd name="connsiteX1" fmla="*/ 1004570 w 1004570"/>
              <a:gd name="connsiteY1" fmla="*/ 0 h 134430"/>
              <a:gd name="connsiteX2" fmla="*/ 1004570 w 1004570"/>
              <a:gd name="connsiteY2" fmla="*/ 134430 h 134430"/>
              <a:gd name="connsiteX3" fmla="*/ 0 w 1004570"/>
              <a:gd name="connsiteY3" fmla="*/ 134430 h 134430"/>
              <a:gd name="connsiteX4" fmla="*/ 0 w 1004570"/>
              <a:gd name="connsiteY4" fmla="*/ 0 h 1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34430">
                <a:moveTo>
                  <a:pt x="0" y="0"/>
                </a:moveTo>
                <a:lnTo>
                  <a:pt x="1004570" y="0"/>
                </a:lnTo>
                <a:lnTo>
                  <a:pt x="1004570" y="134430"/>
                </a:lnTo>
                <a:lnTo>
                  <a:pt x="0" y="134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algn="l" defTabSz="8890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21 </a:t>
            </a:r>
            <a:r>
              <a:rPr lang="en-GB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Pflop</a:t>
            </a:r>
            <a:r>
              <a:rPr lang="en-GB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r>
              <a: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peak performance on</a:t>
            </a:r>
            <a:r>
              <a:rPr lang="en-GB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world-class systems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755576" y="6309321"/>
            <a:ext cx="8064895" cy="548679"/>
          </a:xfrm>
          <a:custGeom>
            <a:avLst/>
            <a:gdLst>
              <a:gd name="connsiteX0" fmla="*/ 0 w 1004570"/>
              <a:gd name="connsiteY0" fmla="*/ 0 h 134430"/>
              <a:gd name="connsiteX1" fmla="*/ 1004570 w 1004570"/>
              <a:gd name="connsiteY1" fmla="*/ 0 h 134430"/>
              <a:gd name="connsiteX2" fmla="*/ 1004570 w 1004570"/>
              <a:gd name="connsiteY2" fmla="*/ 134430 h 134430"/>
              <a:gd name="connsiteX3" fmla="*/ 0 w 1004570"/>
              <a:gd name="connsiteY3" fmla="*/ 134430 h 134430"/>
              <a:gd name="connsiteX4" fmla="*/ 0 w 1004570"/>
              <a:gd name="connsiteY4" fmla="*/ 0 h 1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34430">
                <a:moveTo>
                  <a:pt x="0" y="0"/>
                </a:moveTo>
                <a:lnTo>
                  <a:pt x="1004570" y="0"/>
                </a:lnTo>
                <a:lnTo>
                  <a:pt x="1004570" y="134430"/>
                </a:lnTo>
                <a:lnTo>
                  <a:pt x="0" y="134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algn="l" defTabSz="8890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en-GB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Hosting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(France, Germany, Italy, Spain)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827584" y="4797152"/>
            <a:ext cx="7992889" cy="652659"/>
          </a:xfrm>
          <a:custGeom>
            <a:avLst/>
            <a:gdLst>
              <a:gd name="connsiteX0" fmla="*/ 0 w 1004570"/>
              <a:gd name="connsiteY0" fmla="*/ 0 h 134430"/>
              <a:gd name="connsiteX1" fmla="*/ 1004570 w 1004570"/>
              <a:gd name="connsiteY1" fmla="*/ 0 h 134430"/>
              <a:gd name="connsiteX2" fmla="*/ 1004570 w 1004570"/>
              <a:gd name="connsiteY2" fmla="*/ 134430 h 134430"/>
              <a:gd name="connsiteX3" fmla="*/ 0 w 1004570"/>
              <a:gd name="connsiteY3" fmla="*/ 134430 h 134430"/>
              <a:gd name="connsiteX4" fmla="*/ 0 w 1004570"/>
              <a:gd name="connsiteY4" fmla="*/ 0 h 1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570" h="134430">
                <a:moveTo>
                  <a:pt x="0" y="0"/>
                </a:moveTo>
                <a:lnTo>
                  <a:pt x="1004570" y="0"/>
                </a:lnTo>
                <a:lnTo>
                  <a:pt x="1004570" y="134430"/>
                </a:lnTo>
                <a:lnTo>
                  <a:pt x="0" y="134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5400" rIns="0" bIns="25400" numCol="1" spcCol="1270" anchor="ctr" anchorCtr="0">
            <a:noAutofit/>
          </a:bodyPr>
          <a:lstStyle/>
          <a:p>
            <a:pPr algn="l" defTabSz="889000" fontAlgn="base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7 350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by </a:t>
            </a:r>
            <a:r>
              <a:rPr lang="en-US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Training Centers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defTabSz="889000" fontAlgn="base">
              <a:spcBef>
                <a:spcPct val="0"/>
              </a:spcBef>
            </a:pPr>
            <a:r>
              <a:rPr lang="en-US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79512" y="1556792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for Advanced Computing in Europe</a:t>
            </a:r>
            <a:endParaRPr lang="en-GB" sz="3000" b="1" dirty="0">
              <a:solidFill>
                <a:srgbClr val="19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55576" y="3861048"/>
            <a:ext cx="60486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 thousand million </a:t>
            </a:r>
            <a:r>
              <a: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hours awarded since 2010 via peer review, main criterion is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excellence</a:t>
            </a:r>
            <a:r>
              <a: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Ellipse 14"/>
          <p:cNvSpPr/>
          <p:nvPr/>
        </p:nvSpPr>
        <p:spPr>
          <a:xfrm>
            <a:off x="395536" y="3501008"/>
            <a:ext cx="288032" cy="291357"/>
          </a:xfrm>
          <a:prstGeom prst="ellipse">
            <a:avLst/>
          </a:prstGeom>
          <a:solidFill>
            <a:srgbClr val="FF6B1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pic>
        <p:nvPicPr>
          <p:cNvPr id="46" name="Picture 1"/>
          <p:cNvPicPr>
            <a:picLocks noChangeAspect="1"/>
          </p:cNvPicPr>
          <p:nvPr/>
        </p:nvPicPr>
        <p:blipFill rotWithShape="1">
          <a:blip r:embed="rId3" cstate="print"/>
          <a:srcRect l="31592" t="7885" r="16489" b="10823"/>
          <a:stretch/>
        </p:blipFill>
        <p:spPr>
          <a:xfrm>
            <a:off x="6660232" y="2060848"/>
            <a:ext cx="2080122" cy="2436715"/>
          </a:xfrm>
          <a:prstGeom prst="rect">
            <a:avLst/>
          </a:prstGeom>
        </p:spPr>
      </p:pic>
      <p:sp>
        <p:nvSpPr>
          <p:cNvPr id="47" name="Rettangolo 46"/>
          <p:cNvSpPr/>
          <p:nvPr/>
        </p:nvSpPr>
        <p:spPr>
          <a:xfrm>
            <a:off x="179512" y="227687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an international not-for-profit association under Belgian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law, with its seat in Brussels </a:t>
            </a:r>
          </a:p>
          <a:p>
            <a:r>
              <a:rPr lang="en-US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funded by its members as well as through a series of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implementation projects supported by the European Commission </a:t>
            </a:r>
          </a:p>
        </p:txBody>
      </p:sp>
      <p:sp>
        <p:nvSpPr>
          <p:cNvPr id="48" name="Ellipse 14"/>
          <p:cNvSpPr/>
          <p:nvPr/>
        </p:nvSpPr>
        <p:spPr>
          <a:xfrm>
            <a:off x="395536" y="3933056"/>
            <a:ext cx="288032" cy="291357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sp>
        <p:nvSpPr>
          <p:cNvPr id="49" name="Rettangolo 48"/>
          <p:cNvSpPr/>
          <p:nvPr/>
        </p:nvSpPr>
        <p:spPr>
          <a:xfrm>
            <a:off x="755576" y="4437112"/>
            <a:ext cx="79208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R&amp;D</a:t>
            </a:r>
            <a:r>
              <a: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for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users </a:t>
            </a:r>
            <a:r>
              <a: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&gt;50 companies </a:t>
            </a:r>
            <a:r>
              <a:rPr lang="en-GB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 </a:t>
            </a:r>
          </a:p>
        </p:txBody>
      </p:sp>
      <p:sp>
        <p:nvSpPr>
          <p:cNvPr id="50" name="Ellipse 14"/>
          <p:cNvSpPr/>
          <p:nvPr/>
        </p:nvSpPr>
        <p:spPr>
          <a:xfrm>
            <a:off x="395536" y="4437112"/>
            <a:ext cx="288032" cy="291357"/>
          </a:xfrm>
          <a:prstGeom prst="ellipse">
            <a:avLst/>
          </a:prstGeom>
          <a:solidFill>
            <a:srgbClr val="FF6B1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sp>
        <p:nvSpPr>
          <p:cNvPr id="51" name="Ellipse 14"/>
          <p:cNvSpPr/>
          <p:nvPr/>
        </p:nvSpPr>
        <p:spPr>
          <a:xfrm>
            <a:off x="395536" y="4941168"/>
            <a:ext cx="288032" cy="291357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sp>
        <p:nvSpPr>
          <p:cNvPr id="52" name="Ellipse 14"/>
          <p:cNvSpPr/>
          <p:nvPr/>
        </p:nvSpPr>
        <p:spPr>
          <a:xfrm>
            <a:off x="395536" y="5445224"/>
            <a:ext cx="288032" cy="291357"/>
          </a:xfrm>
          <a:prstGeom prst="ellipse">
            <a:avLst/>
          </a:prstGeom>
          <a:solidFill>
            <a:srgbClr val="FF6B1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sp>
        <p:nvSpPr>
          <p:cNvPr id="53" name="Ellipse 14"/>
          <p:cNvSpPr/>
          <p:nvPr/>
        </p:nvSpPr>
        <p:spPr>
          <a:xfrm>
            <a:off x="395536" y="5949280"/>
            <a:ext cx="288032" cy="291357"/>
          </a:xfrm>
          <a:prstGeom prst="ellipse">
            <a:avLst/>
          </a:prstGeom>
          <a:solidFill>
            <a:schemeClr val="tx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sp>
        <p:nvSpPr>
          <p:cNvPr id="54" name="Ellipse 14"/>
          <p:cNvSpPr/>
          <p:nvPr/>
        </p:nvSpPr>
        <p:spPr>
          <a:xfrm>
            <a:off x="395536" y="6381328"/>
            <a:ext cx="288032" cy="291357"/>
          </a:xfrm>
          <a:prstGeom prst="ellipse">
            <a:avLst/>
          </a:prstGeom>
          <a:solidFill>
            <a:srgbClr val="FF6B1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xmlns="" val="24668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7" y="2023413"/>
            <a:ext cx="816011" cy="7366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Image 3" descr="M2012_011_Vue_00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581" y="4983824"/>
            <a:ext cx="2620931" cy="18139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feld 3"/>
          <p:cNvSpPr txBox="1">
            <a:spLocks noChangeArrowheads="1"/>
          </p:cNvSpPr>
          <p:nvPr/>
        </p:nvSpPr>
        <p:spPr bwMode="auto">
          <a:xfrm>
            <a:off x="254297" y="3813169"/>
            <a:ext cx="1755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 b="1" dirty="0" smtClean="0">
                <a:solidFill>
                  <a:srgbClr val="FF6B19"/>
                </a:solidFill>
                <a:cs typeface="Arial" panose="020B0604020202020204" pitchFamily="34" charset="0"/>
              </a:rPr>
              <a:t>MareNostrum</a:t>
            </a:r>
            <a:r>
              <a:rPr lang="de-DE" sz="1200" b="1" dirty="0" smtClean="0">
                <a:solidFill>
                  <a:srgbClr val="19317B"/>
                </a:solidFill>
                <a:cs typeface="Arial" panose="020B0604020202020204" pitchFamily="34" charset="0"/>
              </a:rPr>
              <a:t>: </a:t>
            </a:r>
            <a:r>
              <a:rPr lang="de-DE" sz="1200" dirty="0" smtClean="0">
                <a:solidFill>
                  <a:srgbClr val="19317B"/>
                </a:solidFill>
                <a:cs typeface="Arial" panose="020B0604020202020204" pitchFamily="34" charset="0"/>
              </a:rPr>
              <a:t>IBM</a:t>
            </a:r>
            <a:r>
              <a:rPr lang="de-DE" sz="1200" b="1" dirty="0">
                <a:solidFill>
                  <a:srgbClr val="19317B"/>
                </a:solidFill>
                <a:cs typeface="Arial" panose="020B0604020202020204" pitchFamily="34" charset="0"/>
              </a:rPr>
              <a:t/>
            </a:r>
            <a:br>
              <a:rPr lang="de-DE" sz="1200" b="1" dirty="0">
                <a:solidFill>
                  <a:srgbClr val="19317B"/>
                </a:solidFill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srgbClr val="19317B"/>
                </a:solidFill>
                <a:cs typeface="Arial" panose="020B0604020202020204" pitchFamily="34" charset="0"/>
              </a:rPr>
              <a:t>BSC, Barcelona, Spain</a:t>
            </a:r>
            <a:endParaRPr lang="de-DE" sz="1200" dirty="0">
              <a:solidFill>
                <a:srgbClr val="19317B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3653" y="2015164"/>
            <a:ext cx="1560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JUQUEEN</a:t>
            </a:r>
            <a:r>
              <a:rPr lang="en-US" sz="12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IBM </a:t>
            </a:r>
            <a:r>
              <a:rPr lang="en-US" sz="1200" dirty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BlueGene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/Q </a:t>
            </a:r>
          </a:p>
          <a:p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GAUSS/FZJ</a:t>
            </a:r>
          </a:p>
          <a:p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Jülich, Germany</a:t>
            </a:r>
            <a:endParaRPr lang="en-US" sz="1200" dirty="0">
              <a:solidFill>
                <a:srgbClr val="19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59766" y="5330582"/>
            <a:ext cx="268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CURIE</a:t>
            </a:r>
            <a:r>
              <a:rPr lang="en-US" sz="12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 </a:t>
            </a:r>
            <a:r>
              <a:rPr lang="en-US" sz="1200" dirty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Bullx 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GENCI/CEA</a:t>
            </a:r>
          </a:p>
          <a:p>
            <a:r>
              <a:rPr lang="en-US" sz="1200" dirty="0" err="1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Bruyères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-le-</a:t>
            </a:r>
            <a:r>
              <a:rPr lang="en-US" sz="1200" dirty="0" err="1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Châtel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France </a:t>
            </a:r>
            <a:endParaRPr lang="en-US" sz="1200" dirty="0">
              <a:solidFill>
                <a:srgbClr val="19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5931" y="2872261"/>
            <a:ext cx="1634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SuperMUC</a:t>
            </a:r>
            <a:r>
              <a:rPr lang="en-US" sz="12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</a:t>
            </a:r>
          </a:p>
          <a:p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GAUSS/LRZ </a:t>
            </a:r>
            <a:r>
              <a:rPr lang="en-US" sz="1200" dirty="0" err="1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Garching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  <a:endParaRPr lang="en-US" sz="1200" dirty="0">
              <a:solidFill>
                <a:srgbClr val="19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 descr="supermu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6904" y="2867492"/>
            <a:ext cx="1413497" cy="8790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5076056" y="602128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MARCONI</a:t>
            </a:r>
            <a:r>
              <a:rPr lang="de-DE" sz="12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Lenovo Intel KNL</a:t>
            </a:r>
            <a:r>
              <a:rPr lang="de-DE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CINECA , Bologna, Italy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97494" y="3824572"/>
            <a:ext cx="150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 Hen</a:t>
            </a:r>
            <a:r>
              <a:rPr lang="en-US" sz="12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Cray </a:t>
            </a:r>
          </a:p>
          <a:p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GAUSS/HLRS,</a:t>
            </a:r>
          </a:p>
          <a:p>
            <a:r>
              <a:rPr lang="en-US" sz="1200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Stuttgart, Germany</a:t>
            </a:r>
            <a:endParaRPr lang="en-US" sz="1200" dirty="0">
              <a:solidFill>
                <a:srgbClr val="19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77" y="1508564"/>
            <a:ext cx="8724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Hosting Members offering core hours on</a:t>
            </a:r>
            <a:br>
              <a:rPr lang="en-US" sz="28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6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rgbClr val="193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world-class machines</a:t>
            </a:r>
            <a:endParaRPr lang="en-GB" sz="2800" b="1" dirty="0">
              <a:solidFill>
                <a:srgbClr val="1931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695" y="3746541"/>
            <a:ext cx="1416723" cy="944482"/>
          </a:xfrm>
          <a:prstGeom prst="rect">
            <a:avLst/>
          </a:prstGeom>
        </p:spPr>
      </p:pic>
      <p:pic>
        <p:nvPicPr>
          <p:cNvPr id="20" name="Imag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1" y="2082400"/>
            <a:ext cx="2323906" cy="1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9743" y="2408299"/>
            <a:ext cx="4541914" cy="3029975"/>
          </a:xfrm>
          <a:prstGeom prst="rect">
            <a:avLst/>
          </a:prstGeom>
        </p:spPr>
      </p:pic>
      <p:pic>
        <p:nvPicPr>
          <p:cNvPr id="21506" name="Picture 2" descr="http://www.prace-ri.eu/IMG/png/MARCON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9771" y="4899401"/>
            <a:ext cx="1914229" cy="195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 txBox="1">
            <a:spLocks noGrp="1"/>
          </p:cNvSpPr>
          <p:nvPr/>
        </p:nvSpPr>
        <p:spPr bwMode="auto">
          <a:xfrm>
            <a:off x="6891338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B39A28F-25F9-4487-B5F8-2E28D2F46666}" type="slidenum">
              <a:rPr lang="fi-FI" sz="1400"/>
              <a:pPr algn="r" eaLnBrk="1" hangingPunct="1"/>
              <a:t>4</a:t>
            </a:fld>
            <a:endParaRPr lang="fi-FI" sz="1400" dirty="0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329873" y="6461125"/>
            <a:ext cx="3927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2000" b="1" dirty="0">
                <a:solidFill>
                  <a:schemeClr val="bg1"/>
                </a:solidFill>
              </a:rPr>
              <a:t>PRACE-1IP Kick-off meeting </a:t>
            </a:r>
            <a:r>
              <a:rPr lang="en-GB" sz="2000" b="1" dirty="0" smtClean="0">
                <a:solidFill>
                  <a:schemeClr val="bg1"/>
                </a:solidFill>
              </a:rPr>
              <a:t>in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800" b="1" dirty="0" smtClean="0">
                <a:solidFill>
                  <a:srgbClr val="005A83"/>
                </a:solidFill>
              </a:rPr>
              <a:t>PRACE offers services to the Industry</a:t>
            </a:r>
            <a:endParaRPr lang="en-GB" sz="2800" b="1" dirty="0">
              <a:solidFill>
                <a:srgbClr val="005A83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xmlns="" val="1303368691"/>
              </p:ext>
            </p:extLst>
          </p:nvPr>
        </p:nvGraphicFramePr>
        <p:xfrm>
          <a:off x="179512" y="1844824"/>
          <a:ext cx="547260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1" descr="849_f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3" y="2996952"/>
            <a:ext cx="1161328" cy="6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stack54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5" y="2204866"/>
            <a:ext cx="946427" cy="133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protei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6076688"/>
            <a:ext cx="1184831" cy="7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prace-ri.eu/local/cache-vignettes/L331xH136/Turbulence_figure1-4c206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134" y="1788115"/>
            <a:ext cx="2520280" cy="9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40152" y="3717032"/>
            <a:ext cx="32403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6">
                  <a:lumMod val="75000"/>
                </a:schemeClr>
              </a:buClr>
              <a:buSzPct val="108000"/>
              <a:buFont typeface="Arial"/>
              <a:buChar char="•"/>
            </a:pPr>
            <a:r>
              <a:rPr lang="en-US" dirty="0"/>
              <a:t>To foster technology transfer between academia and </a:t>
            </a:r>
            <a:r>
              <a:rPr lang="en-US" dirty="0" smtClean="0"/>
              <a:t>industry</a:t>
            </a:r>
          </a:p>
          <a:p>
            <a:pPr marL="285750" lvl="0" indent="-285750">
              <a:buClr>
                <a:schemeClr val="accent6">
                  <a:lumMod val="75000"/>
                </a:schemeClr>
              </a:buClr>
              <a:buSzPct val="108000"/>
              <a:buFont typeface="Arial"/>
              <a:buChar char="•"/>
            </a:pPr>
            <a:endParaRPr lang="en-US" sz="1000" dirty="0"/>
          </a:p>
          <a:p>
            <a:pPr marL="285750" lvl="0" indent="-285750">
              <a:buClr>
                <a:schemeClr val="accent6">
                  <a:lumMod val="75000"/>
                </a:schemeClr>
              </a:buClr>
              <a:buSzPct val="108000"/>
              <a:buFont typeface="Arial"/>
              <a:buChar char="•"/>
            </a:pPr>
            <a:r>
              <a:rPr lang="en-US" dirty="0"/>
              <a:t>To access to the competences </a:t>
            </a:r>
            <a:r>
              <a:rPr lang="en-US" dirty="0" smtClean="0"/>
              <a:t>enabling to build </a:t>
            </a:r>
            <a:r>
              <a:rPr lang="en-US" dirty="0"/>
              <a:t>new methodologies (</a:t>
            </a:r>
            <a:r>
              <a:rPr lang="en-US" dirty="0" err="1"/>
              <a:t>multiscale</a:t>
            </a:r>
            <a:r>
              <a:rPr lang="en-US" dirty="0"/>
              <a:t>, multi physics, disruptive, </a:t>
            </a:r>
            <a:r>
              <a:rPr lang="en-US" dirty="0" smtClean="0"/>
              <a:t>uncertainties…)</a:t>
            </a:r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xmlns="" val="1386810906"/>
              </p:ext>
            </p:extLst>
          </p:nvPr>
        </p:nvGraphicFramePr>
        <p:xfrm>
          <a:off x="179512" y="4581128"/>
          <a:ext cx="5465344" cy="213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Flèche vers la droite 16"/>
          <p:cNvSpPr/>
          <p:nvPr/>
        </p:nvSpPr>
        <p:spPr bwMode="auto">
          <a:xfrm>
            <a:off x="5724128" y="3717032"/>
            <a:ext cx="288032" cy="19442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181356" cy="777875"/>
          </a:xfrm>
        </p:spPr>
        <p:txBody>
          <a:bodyPr>
            <a:noAutofit/>
          </a:bodyPr>
          <a:lstStyle/>
          <a:p>
            <a:r>
              <a:rPr lang="fi-FI" sz="3600" b="1" dirty="0" smtClean="0">
                <a:solidFill>
                  <a:srgbClr val="005A83"/>
                </a:solidFill>
              </a:rPr>
              <a:t>Strenghtening the links with industrial users</a:t>
            </a:r>
            <a:endParaRPr lang="en-US" sz="3600" b="1" dirty="0" smtClean="0">
              <a:solidFill>
                <a:srgbClr val="005A83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2681536"/>
            <a:ext cx="8892480" cy="417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000" dirty="0" smtClean="0"/>
              <a:t>PRACE Industrial </a:t>
            </a:r>
            <a:r>
              <a:rPr lang="en-US" sz="2000" dirty="0"/>
              <a:t>Advisory </a:t>
            </a:r>
            <a:r>
              <a:rPr lang="en-US" sz="2000" dirty="0" smtClean="0"/>
              <a:t>Committee  (IAV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/>
              <a:t>13 high-level representatives of big industrial users, </a:t>
            </a:r>
            <a:r>
              <a:rPr lang="en-US" sz="1800" dirty="0" smtClean="0"/>
              <a:t>appointed </a:t>
            </a:r>
            <a:r>
              <a:rPr lang="en-US" sz="1800" dirty="0"/>
              <a:t>for 2 </a:t>
            </a:r>
            <a:r>
              <a:rPr lang="en-US" sz="1800" dirty="0" smtClean="0"/>
              <a:t>years</a:t>
            </a:r>
            <a:endParaRPr lang="en-US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/>
              <a:t>A member </a:t>
            </a:r>
            <a:r>
              <a:rPr lang="en-US" sz="1800" dirty="0" smtClean="0"/>
              <a:t>representing </a:t>
            </a:r>
            <a:r>
              <a:rPr lang="en-US" sz="1800" dirty="0" smtClean="0"/>
              <a:t>SME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Anders </a:t>
            </a:r>
            <a:r>
              <a:rPr lang="en-US" sz="1800" dirty="0" err="1" smtClean="0">
                <a:solidFill>
                  <a:schemeClr val="tx2"/>
                </a:solidFill>
              </a:rPr>
              <a:t>Rhod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/>
              <a:t>Gregersen</a:t>
            </a:r>
            <a:r>
              <a:rPr lang="en-US" sz="1800" dirty="0" smtClean="0"/>
              <a:t>, PRACE IAC </a:t>
            </a:r>
            <a:r>
              <a:rPr lang="en-US" sz="1800" dirty="0" smtClean="0"/>
              <a:t>Chairman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Objective :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Gather strategic expectations of industries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Advise PRACE Council on the directions that best suit industrial needs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800" dirty="0"/>
              <a:t>Help lobby to stimulate the use of HPC and numerical simulation by </a:t>
            </a:r>
            <a:r>
              <a:rPr lang="en-US" sz="1800" dirty="0" smtClean="0"/>
              <a:t>industry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sz="1800" dirty="0"/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q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70115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F1D1F-D2FD-420D-8C2D-02D69957E2C3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3" name="Rettangolo 2"/>
          <p:cNvSpPr/>
          <p:nvPr/>
        </p:nvSpPr>
        <p:spPr>
          <a:xfrm>
            <a:off x="3275856" y="2060849"/>
            <a:ext cx="5450452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defRPr/>
            </a:pPr>
            <a:r>
              <a:rPr lang="en-US" sz="1800" dirty="0" smtClean="0"/>
              <a:t>HPC is a powerful technology </a:t>
            </a:r>
            <a:endParaRPr lang="en-US" sz="1800" dirty="0" smtClean="0">
              <a:solidFill>
                <a:srgbClr val="367CBB"/>
              </a:solidFill>
            </a:endParaRPr>
          </a:p>
          <a:p>
            <a:pPr marL="342900" indent="-342900" algn="l" eaLnBrk="0" hangingPunct="0">
              <a:buFont typeface="Arial" pitchFamily="34" charset="0"/>
              <a:buChar char="•"/>
              <a:defRPr/>
            </a:pPr>
            <a:r>
              <a:rPr lang="en-US" sz="1800" dirty="0" smtClean="0"/>
              <a:t>enable the development of new products or services, </a:t>
            </a:r>
          </a:p>
          <a:p>
            <a:pPr marL="342900" indent="-342900" algn="l" eaLnBrk="0" hangingPunct="0">
              <a:buFont typeface="Arial" pitchFamily="34" charset="0"/>
              <a:buChar char="•"/>
              <a:defRPr/>
            </a:pPr>
            <a:r>
              <a:rPr lang="en-US" sz="1800" dirty="0" smtClean="0"/>
              <a:t>reduce time-to-market </a:t>
            </a:r>
          </a:p>
          <a:p>
            <a:pPr marL="342900" indent="-342900" algn="l" eaLnBrk="0" hangingPunct="0">
              <a:buFont typeface="Arial" pitchFamily="34" charset="0"/>
              <a:buChar char="•"/>
              <a:defRPr/>
            </a:pPr>
            <a:r>
              <a:rPr lang="en-US" sz="1800" dirty="0" smtClean="0"/>
              <a:t>reduce cost of R&amp;D or increase the product quality</a:t>
            </a:r>
          </a:p>
          <a:p>
            <a:pPr marL="342900" indent="-342900" algn="l" eaLnBrk="0" hangingPunct="0">
              <a:buFont typeface="Arial" pitchFamily="34" charset="0"/>
              <a:buChar char="•"/>
              <a:defRPr/>
            </a:pPr>
            <a:r>
              <a:rPr lang="en-US" sz="1800" dirty="0" smtClean="0"/>
              <a:t>create new business </a:t>
            </a:r>
            <a:r>
              <a:rPr lang="en-US" sz="1800" dirty="0" smtClean="0"/>
              <a:t>opportunities</a:t>
            </a:r>
          </a:p>
          <a:p>
            <a:pPr marL="342900" indent="-342900" algn="l" eaLnBrk="0" hangingPunct="0">
              <a:defRPr/>
            </a:pPr>
            <a:endParaRPr lang="en-US" sz="900" dirty="0" smtClean="0">
              <a:solidFill>
                <a:srgbClr val="367CBB"/>
              </a:solidFill>
            </a:endParaRPr>
          </a:p>
          <a:p>
            <a:pPr marL="342900" indent="-342900" algn="l" eaLnBrk="0" hangingPunct="0">
              <a:defRPr/>
            </a:pPr>
            <a:r>
              <a:rPr lang="en-US" sz="1800" dirty="0" smtClean="0">
                <a:solidFill>
                  <a:srgbClr val="367CBB"/>
                </a:solidFill>
              </a:rPr>
              <a:t>HPC  </a:t>
            </a:r>
            <a:r>
              <a:rPr lang="en-US" sz="1800" dirty="0" smtClean="0">
                <a:solidFill>
                  <a:srgbClr val="367CBB"/>
                </a:solidFill>
              </a:rPr>
              <a:t>can </a:t>
            </a:r>
            <a:r>
              <a:rPr lang="en-US" sz="1800" dirty="0" smtClean="0">
                <a:solidFill>
                  <a:srgbClr val="367CBB"/>
                </a:solidFill>
              </a:rPr>
              <a:t>change the Europe’s Industrial Landscape</a:t>
            </a:r>
          </a:p>
          <a:p>
            <a:pPr marL="342900" indent="-342900" eaLnBrk="0" hangingPunct="0">
              <a:defRPr/>
            </a:pPr>
            <a:r>
              <a:rPr lang="en-US" sz="1800" dirty="0" smtClean="0">
                <a:solidFill>
                  <a:srgbClr val="367CBB"/>
                </a:solidFill>
              </a:rPr>
              <a:t>…. but there are </a:t>
            </a:r>
            <a:r>
              <a:rPr lang="en-US" sz="1800" dirty="0" smtClean="0">
                <a:solidFill>
                  <a:srgbClr val="367CBB"/>
                </a:solidFill>
              </a:rPr>
              <a:t>still barriers to use HPC</a:t>
            </a:r>
            <a:endParaRPr lang="en-US" sz="1800" dirty="0" smtClean="0">
              <a:solidFill>
                <a:srgbClr val="367CBB"/>
              </a:solidFill>
            </a:endParaRP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dirty="0" smtClean="0"/>
              <a:t>				cost of operation  </a:t>
            </a: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dirty="0" smtClean="0"/>
              <a:t>				lack of knowledge </a:t>
            </a: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dirty="0" smtClean="0"/>
              <a:t>				lack of resources  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1800" dirty="0" smtClean="0">
              <a:solidFill>
                <a:srgbClr val="367CBB"/>
              </a:solidFill>
            </a:endParaRP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defRPr/>
            </a:pPr>
            <a:endParaRPr lang="en-US" sz="1800" dirty="0" smtClean="0">
              <a:solidFill>
                <a:srgbClr val="367CBB"/>
              </a:solidFill>
            </a:endParaRP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367CBB"/>
                </a:solidFill>
              </a:rPr>
              <a:t> </a:t>
            </a:r>
            <a:endParaRPr lang="en-US" sz="1800" dirty="0" smtClean="0"/>
          </a:p>
        </p:txBody>
      </p:sp>
      <p:pic>
        <p:nvPicPr>
          <p:cNvPr id="4" name="Picture 2" descr="Datei:Gross-Industrie Oesterreichs 3 Tobisch 254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600610" cy="2268252"/>
          </a:xfrm>
          <a:prstGeom prst="rect">
            <a:avLst/>
          </a:prstGeom>
          <a:noFill/>
        </p:spPr>
      </p:pic>
      <p:pic>
        <p:nvPicPr>
          <p:cNvPr id="30722" name="Picture 2" descr="http://www.autozonablog.it/wp-content/uploads/2011/05/Industrie-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57" y="4545124"/>
            <a:ext cx="2542439" cy="1836204"/>
          </a:xfrm>
          <a:prstGeom prst="rect">
            <a:avLst/>
          </a:prstGeom>
          <a:noFill/>
        </p:spPr>
      </p:pic>
      <p:pic>
        <p:nvPicPr>
          <p:cNvPr id="10" name="Picture 8" descr="Mostra immagine a dimensione int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918" y="4545125"/>
            <a:ext cx="2259943" cy="1847753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83568" y="14127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HPC &amp; SMEs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564905"/>
            <a:ext cx="8474788" cy="3520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sz="1800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GB" sz="1800" dirty="0" smtClean="0"/>
              <a:t>Pan-European, PRACE-based, programme supporting HPC adoption by SMEs. </a:t>
            </a:r>
          </a:p>
          <a:p>
            <a:r>
              <a:rPr lang="en-US" sz="1800" dirty="0" smtClean="0">
                <a:solidFill>
                  <a:srgbClr val="367CBB"/>
                </a:solidFill>
              </a:rPr>
              <a:t>Raise awareness </a:t>
            </a:r>
            <a:r>
              <a:rPr lang="en-US" sz="1800" dirty="0" smtClean="0"/>
              <a:t>and equip European SMEs with the </a:t>
            </a:r>
            <a:r>
              <a:rPr lang="en-US" sz="1800" dirty="0" smtClean="0">
                <a:solidFill>
                  <a:srgbClr val="367CBB"/>
                </a:solidFill>
              </a:rPr>
              <a:t>expertise necessary </a:t>
            </a:r>
            <a:r>
              <a:rPr lang="en-US" sz="1800" dirty="0" smtClean="0"/>
              <a:t>to take advantage of the </a:t>
            </a:r>
            <a:r>
              <a:rPr lang="en-US" sz="1800" dirty="0" smtClean="0">
                <a:solidFill>
                  <a:srgbClr val="367CBB"/>
                </a:solidFill>
              </a:rPr>
              <a:t>innovation possibilities </a:t>
            </a:r>
            <a:r>
              <a:rPr lang="en-US" sz="1800" dirty="0" smtClean="0"/>
              <a:t>opened up by HPC thus </a:t>
            </a:r>
            <a:r>
              <a:rPr lang="en-GB" sz="1800" dirty="0" smtClean="0"/>
              <a:t>increasing their </a:t>
            </a:r>
            <a:r>
              <a:rPr lang="en-GB" sz="1800" dirty="0" smtClean="0">
                <a:solidFill>
                  <a:srgbClr val="367CBB"/>
                </a:solidFill>
              </a:rPr>
              <a:t>competitiveness</a:t>
            </a:r>
            <a:r>
              <a:rPr lang="en-GB" sz="1800" dirty="0" smtClean="0"/>
              <a:t>.</a:t>
            </a:r>
          </a:p>
          <a:p>
            <a:pPr>
              <a:buNone/>
            </a:pPr>
            <a:endParaRPr lang="en-GB" sz="800" dirty="0" smtClean="0"/>
          </a:p>
          <a:p>
            <a:r>
              <a:rPr lang="en-GB" sz="1800" dirty="0" smtClean="0"/>
              <a:t>Overcome the </a:t>
            </a:r>
            <a:r>
              <a:rPr lang="en-GB" sz="1800" dirty="0" smtClean="0">
                <a:solidFill>
                  <a:srgbClr val="367CBB"/>
                </a:solidFill>
              </a:rPr>
              <a:t>barriers to HPC adoption</a:t>
            </a:r>
            <a:r>
              <a:rPr lang="en-GB" sz="1800" dirty="0" smtClean="0"/>
              <a:t>:</a:t>
            </a:r>
            <a:endParaRPr lang="it-IT" sz="1800" dirty="0" smtClean="0"/>
          </a:p>
          <a:p>
            <a:pPr lvl="1"/>
            <a:r>
              <a:rPr lang="en-GB" sz="1400" dirty="0" smtClean="0"/>
              <a:t>Lack of expertise in  knowledge of the possibilities of HPC and advanced numerical simulation;</a:t>
            </a:r>
            <a:endParaRPr lang="it-IT" sz="1400" dirty="0" smtClean="0"/>
          </a:p>
          <a:p>
            <a:pPr lvl="1"/>
            <a:r>
              <a:rPr lang="en-GB" sz="1400" dirty="0" smtClean="0"/>
              <a:t>Lack of resources to facilitate the HPC adoption process;</a:t>
            </a:r>
            <a:endParaRPr lang="it-IT" sz="1400" dirty="0" smtClean="0"/>
          </a:p>
          <a:p>
            <a:pPr lvl="1"/>
            <a:r>
              <a:rPr lang="en-GB" sz="1400" dirty="0" smtClean="0"/>
              <a:t>The entry costs of implementing new technologies.</a:t>
            </a:r>
          </a:p>
          <a:p>
            <a:pPr lvl="1">
              <a:buNone/>
            </a:pPr>
            <a:endParaRPr lang="en-GB" sz="800" dirty="0" smtClean="0"/>
          </a:p>
          <a:p>
            <a:r>
              <a:rPr lang="en-US" sz="1800" dirty="0" smtClean="0"/>
              <a:t>SHAPE facilitates the </a:t>
            </a:r>
            <a:r>
              <a:rPr lang="en-US" sz="1800" dirty="0" smtClean="0">
                <a:solidFill>
                  <a:srgbClr val="367CBB"/>
                </a:solidFill>
              </a:rPr>
              <a:t>process of defining </a:t>
            </a:r>
            <a:r>
              <a:rPr lang="en-US" sz="1800" dirty="0" smtClean="0"/>
              <a:t>a workable solution based on HPC</a:t>
            </a:r>
          </a:p>
          <a:p>
            <a:r>
              <a:rPr lang="en-US" sz="1800" dirty="0" smtClean="0"/>
              <a:t>SHAPE helps to define an appropriate </a:t>
            </a:r>
            <a:r>
              <a:rPr lang="en-US" sz="1800" dirty="0" smtClean="0">
                <a:solidFill>
                  <a:srgbClr val="367CBB"/>
                </a:solidFill>
              </a:rPr>
              <a:t>business model</a:t>
            </a:r>
            <a:r>
              <a:rPr lang="en-US" sz="1800" dirty="0" smtClean="0"/>
              <a:t>.</a:t>
            </a:r>
            <a:endParaRPr lang="en-GB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0A6EE-0E06-4CCD-9122-29686B05BB3C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9" name="Picture 2" descr="C:\documenti\PROGETTI Europei\Settimo FP\PRACE-3IP\WP5-3IP activity\SHAPE PILOT\SHAPE leaflet and Logo\LOGO\Logo Final Approved by BoD\SHAP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556792"/>
            <a:ext cx="4464496" cy="119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564904"/>
            <a:ext cx="8195897" cy="4149080"/>
          </a:xfrm>
        </p:spPr>
        <p:txBody>
          <a:bodyPr>
            <a:normAutofit fontScale="47500" lnSpcReduction="20000"/>
          </a:bodyPr>
          <a:lstStyle/>
          <a:p>
            <a:r>
              <a:rPr lang="en-GB" sz="3300" dirty="0" smtClean="0"/>
              <a:t>The main focus is to work on a </a:t>
            </a:r>
            <a:r>
              <a:rPr lang="en-GB" sz="3300" dirty="0" smtClean="0">
                <a:solidFill>
                  <a:srgbClr val="336699"/>
                </a:solidFill>
              </a:rPr>
              <a:t>one-to-one</a:t>
            </a:r>
            <a:r>
              <a:rPr lang="en-GB" sz="3300" dirty="0" smtClean="0"/>
              <a:t> basis with SMEs willing to adopt a new  HPC-supported solution</a:t>
            </a:r>
          </a:p>
          <a:p>
            <a:r>
              <a:rPr lang="en-GB" sz="3300" dirty="0" smtClean="0"/>
              <a:t>Based on an integrated set of services: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networking, 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training in PRACE Centres 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expertise provided by HPC  and domain-specific experts, 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access to PRACE HPC systems  (R&amp;D model)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support for identifying funding sources</a:t>
            </a:r>
          </a:p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Support SMEs up to a 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proof-of-concept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 </a:t>
            </a:r>
            <a:endParaRPr lang="en-GB" sz="2200" dirty="0" smtClean="0"/>
          </a:p>
          <a:p>
            <a:r>
              <a:rPr lang="en-US" sz="3400" dirty="0" smtClean="0"/>
              <a:t>The objective is to equip the participating SMEs with </a:t>
            </a:r>
            <a:r>
              <a:rPr lang="en-US" sz="3400" dirty="0" smtClean="0">
                <a:solidFill>
                  <a:srgbClr val="367CBB"/>
                </a:solidFill>
              </a:rPr>
              <a:t>knowledge</a:t>
            </a:r>
            <a:r>
              <a:rPr lang="en-US" sz="3400" dirty="0" smtClean="0"/>
              <a:t> that will allow them to make an informed decision on the selected solution</a:t>
            </a:r>
          </a:p>
          <a:p>
            <a:r>
              <a:rPr lang="en-GB" sz="3400" dirty="0" smtClean="0"/>
              <a:t>After the SHAPE demonstration, companies will have a clear view about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potential of HPC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investments to perform,  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skills to hire 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software or methodologies to develop,</a:t>
            </a:r>
          </a:p>
          <a:p>
            <a:pPr lvl="1"/>
            <a:r>
              <a:rPr lang="en-GB" sz="2500" b="1" dirty="0" smtClean="0">
                <a:solidFill>
                  <a:schemeClr val="tx2"/>
                </a:solidFill>
              </a:rPr>
              <a:t>next HPC Services:</a:t>
            </a:r>
          </a:p>
          <a:p>
            <a:pPr lvl="2"/>
            <a:r>
              <a:rPr lang="en-GB" sz="2500" dirty="0" smtClean="0"/>
              <a:t>PRACE services for Open R&amp;D services </a:t>
            </a:r>
          </a:p>
          <a:p>
            <a:pPr lvl="2"/>
            <a:r>
              <a:rPr lang="en-GB" sz="2500" dirty="0" smtClean="0"/>
              <a:t>buying their own HPC facilities </a:t>
            </a:r>
          </a:p>
          <a:p>
            <a:pPr lvl="2"/>
            <a:r>
              <a:rPr lang="en-GB" sz="2500" dirty="0" smtClean="0"/>
              <a:t>access remote HPC services on commercial Cloud platforms.</a:t>
            </a:r>
            <a:endParaRPr lang="it-IT" sz="2500" dirty="0" smtClean="0"/>
          </a:p>
          <a:p>
            <a:pPr marL="742950" lvl="2" indent="-342900">
              <a:buNone/>
            </a:pPr>
            <a:endParaRPr lang="en-GB" sz="2200" dirty="0" smtClean="0"/>
          </a:p>
          <a:p>
            <a:pPr eaLnBrk="1" hangingPunct="1">
              <a:spcBef>
                <a:spcPts val="0"/>
              </a:spcBef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0A6EE-0E06-4CCD-9122-29686B05BB3C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5" name="Picture 2" descr="C:\documenti\PROGETTI Europei\Settimo FP\PRACE-3IP\WP5-3IP activity\SHAPE PILOT\SHAPE leaflet and Logo\LOGO\Logo Final Approved by BoD\SHAPE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905049" cy="1044478"/>
          </a:xfrm>
          <a:prstGeom prst="rect">
            <a:avLst/>
          </a:prstGeom>
          <a:noFill/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6480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Some SHAPE results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988840"/>
            <a:ext cx="7560840" cy="1368152"/>
          </a:xfrm>
        </p:spPr>
        <p:txBody>
          <a:bodyPr>
            <a:noAutofit/>
          </a:bodyPr>
          <a:lstStyle/>
          <a:p>
            <a:r>
              <a:rPr lang="en-US" sz="1600" dirty="0" smtClean="0"/>
              <a:t>3 calls: </a:t>
            </a:r>
            <a:r>
              <a:rPr lang="en-US" sz="1600" dirty="0" smtClean="0"/>
              <a:t>28 </a:t>
            </a:r>
            <a:r>
              <a:rPr lang="en-US" sz="1600" dirty="0" smtClean="0"/>
              <a:t>projects funded from </a:t>
            </a:r>
            <a:r>
              <a:rPr lang="en-US" sz="1600" dirty="0" smtClean="0"/>
              <a:t>9 </a:t>
            </a:r>
            <a:r>
              <a:rPr lang="en-US" sz="1600" dirty="0" smtClean="0"/>
              <a:t>different </a:t>
            </a:r>
            <a:r>
              <a:rPr lang="en-US" sz="1600" dirty="0" smtClean="0"/>
              <a:t>countries</a:t>
            </a:r>
          </a:p>
          <a:p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call closed on September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2016</a:t>
            </a:r>
            <a:endParaRPr lang="en-US" sz="1600" dirty="0" smtClean="0"/>
          </a:p>
          <a:p>
            <a:r>
              <a:rPr lang="en-US" sz="1600" dirty="0" smtClean="0"/>
              <a:t>Different computational fields: </a:t>
            </a:r>
            <a:r>
              <a:rPr lang="it-IT" sz="1600" dirty="0" err="1" smtClean="0"/>
              <a:t>hydraulic</a:t>
            </a:r>
            <a:r>
              <a:rPr lang="it-IT" sz="1600" dirty="0" smtClean="0"/>
              <a:t> turbine design, life science, audio </a:t>
            </a:r>
            <a:r>
              <a:rPr lang="it-IT" sz="1600" dirty="0" err="1" smtClean="0"/>
              <a:t>technologies</a:t>
            </a:r>
            <a:r>
              <a:rPr lang="it-IT" sz="1600" dirty="0" smtClean="0"/>
              <a:t>, </a:t>
            </a:r>
            <a:r>
              <a:rPr lang="en-US" sz="1600" dirty="0" smtClean="0"/>
              <a:t>LES turbulence models in race boat sail, </a:t>
            </a:r>
            <a:r>
              <a:rPr lang="en-GB" sz="1600" dirty="0" smtClean="0"/>
              <a:t> </a:t>
            </a:r>
            <a:r>
              <a:rPr lang="en-GB" sz="1600" dirty="0" smtClean="0"/>
              <a:t>airflow </a:t>
            </a:r>
            <a:r>
              <a:rPr lang="en-GB" sz="1600" dirty="0" smtClean="0"/>
              <a:t>simulations, </a:t>
            </a:r>
            <a:r>
              <a:rPr lang="it-IT" sz="1600" b="1" dirty="0" smtClean="0">
                <a:solidFill>
                  <a:srgbClr val="336699"/>
                </a:solidFill>
              </a:rPr>
              <a:t> </a:t>
            </a:r>
            <a:r>
              <a:rPr lang="en-US" sz="1600" dirty="0" smtClean="0"/>
              <a:t>electromagnetic behavior of products, </a:t>
            </a:r>
            <a:r>
              <a:rPr lang="it-IT" sz="1600" dirty="0" err="1" smtClean="0"/>
              <a:t>virtual</a:t>
            </a:r>
            <a:r>
              <a:rPr lang="it-IT" sz="1600" dirty="0" smtClean="0"/>
              <a:t> </a:t>
            </a:r>
            <a:r>
              <a:rPr lang="it-IT" sz="1600" dirty="0" smtClean="0"/>
              <a:t>test </a:t>
            </a:r>
            <a:r>
              <a:rPr lang="it-IT" sz="1600" dirty="0" err="1" smtClean="0"/>
              <a:t>bench</a:t>
            </a:r>
            <a:r>
              <a:rPr lang="it-IT" sz="1600" dirty="0" smtClean="0"/>
              <a:t> </a:t>
            </a:r>
            <a:r>
              <a:rPr lang="it-IT" sz="1600" dirty="0" err="1" smtClean="0"/>
              <a:t>for</a:t>
            </a:r>
            <a:r>
              <a:rPr lang="it-IT" sz="1600" dirty="0" smtClean="0"/>
              <a:t> </a:t>
            </a:r>
            <a:r>
              <a:rPr lang="it-IT" sz="1600" dirty="0" err="1" smtClean="0"/>
              <a:t>centrifugal</a:t>
            </a:r>
            <a:r>
              <a:rPr lang="it-IT" sz="1600" dirty="0" smtClean="0"/>
              <a:t> </a:t>
            </a:r>
            <a:r>
              <a:rPr lang="it-IT" sz="1600" dirty="0" err="1" smtClean="0"/>
              <a:t>pumps</a:t>
            </a:r>
            <a:r>
              <a:rPr lang="it-IT" sz="1600" dirty="0" smtClean="0"/>
              <a:t>,  </a:t>
            </a:r>
            <a:r>
              <a:rPr lang="en-US" sz="1600" dirty="0" smtClean="0"/>
              <a:t>CFD simulation of innovative hull, etc </a:t>
            </a:r>
            <a:endParaRPr lang="en-US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23528" cy="365125"/>
          </a:xfrm>
        </p:spPr>
        <p:txBody>
          <a:bodyPr/>
          <a:lstStyle/>
          <a:p>
            <a:fld id="{36052F6A-383D-4658-9E2E-503D2246636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116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556792"/>
            <a:ext cx="827584" cy="10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1331640" y="3645024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Participation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Programme has been monitored </a:t>
            </a:r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evaluate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possible benefits, ROI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business impact obtained by the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SMEs: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Immagine 10" descr="SHAPE-THESAN@CINECA201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1418147" cy="1086113"/>
          </a:xfrm>
          <a:prstGeom prst="rect">
            <a:avLst/>
          </a:prstGeom>
        </p:spPr>
      </p:pic>
      <p:pic>
        <p:nvPicPr>
          <p:cNvPr id="12" name="Picture 2" descr="C:\Projects\PRACE\3IP-WP5\SHAPE\Albatern\SHAPE_AlbaTERN_Images\Albatern_Muck_deployment_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1299905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 descr="hr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89040"/>
            <a:ext cx="1312435" cy="720080"/>
          </a:xfrm>
          <a:prstGeom prst="rect">
            <a:avLst/>
          </a:prstGeom>
        </p:spPr>
      </p:pic>
      <p:pic>
        <p:nvPicPr>
          <p:cNvPr id="14" name="Immagine 13" descr="p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517232"/>
            <a:ext cx="1331666" cy="88383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475656" y="4293096"/>
            <a:ext cx="76683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SHAPE is of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real value to the SMEs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Many positive outcomes for the businesses involved in the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Tangible measures of the  ROI in many of the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en-GB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new staff people hired</a:t>
            </a:r>
          </a:p>
          <a:p>
            <a:pPr lvl="1"/>
            <a:r>
              <a:rPr lang="en-GB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contracts have been won  </a:t>
            </a:r>
          </a:p>
          <a:p>
            <a:pPr lvl="1">
              <a:buFontTx/>
              <a:buChar char="-"/>
            </a:pPr>
            <a:r>
              <a:rPr lang="en-GB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costs have been reduced  </a:t>
            </a:r>
          </a:p>
          <a:p>
            <a:pPr lvl="1">
              <a:buFontTx/>
              <a:buChar char="-"/>
            </a:pPr>
            <a:r>
              <a:rPr lang="en-GB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HPC Access </a:t>
            </a:r>
          </a:p>
          <a:p>
            <a:pPr lvl="1"/>
            <a:r>
              <a:rPr lang="en-GB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in house HPC systems installed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Optimism that the improvement in the service will lead to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increase in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customer numbers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Adopting HPC: Companies R&amp;D will be accelerated along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reduced costs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Commitment to continue working with HPC: in-house or via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to PRACE resources</a:t>
            </a:r>
            <a:endParaRPr lang="en-US" sz="1400" dirty="0"/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6084167" y="5013176"/>
            <a:ext cx="2808313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any information: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	</a:t>
            </a:r>
            <a:r>
              <a:rPr kumimoji="0" lang="en-US" sz="1800" b="0" i="0" u="sng" strike="noStrike" kern="1200" cap="none" spc="0" normalizeH="0" baseline="0" noProof="0" smtClean="0">
                <a:ln>
                  <a:noFill/>
                </a:ln>
                <a:solidFill>
                  <a:srgbClr val="367CB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www.prace-ri.eu/shape </a:t>
            </a: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367CB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367CB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GB" sz="1800" b="0" i="0" u="sng" strike="noStrike" kern="1200" cap="none" spc="0" normalizeH="0" baseline="0" noProof="0" smtClean="0">
                <a:ln>
                  <a:noFill/>
                </a:ln>
                <a:solidFill>
                  <a:srgbClr val="367CB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8"/>
              </a:rPr>
              <a:t>shape@prace-ri.eu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367CB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8376</TotalTime>
  <Words>873</Words>
  <Application>Microsoft Office PowerPoint</Application>
  <PresentationFormat>Presentazione su schermo (4:3)</PresentationFormat>
  <Paragraphs>132</Paragraphs>
  <Slides>11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   SME Engagement in PRACE    </vt:lpstr>
      <vt:lpstr>Diapositiva 2</vt:lpstr>
      <vt:lpstr>Diapositiva 3</vt:lpstr>
      <vt:lpstr>Diapositiva 4</vt:lpstr>
      <vt:lpstr>Strenghtening the links with industrial users</vt:lpstr>
      <vt:lpstr>Diapositiva 6</vt:lpstr>
      <vt:lpstr> </vt:lpstr>
      <vt:lpstr> </vt:lpstr>
      <vt:lpstr>Some SHAPE results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Marjolein Oorsprong</dc:creator>
  <cp:lastModifiedBy>arb0</cp:lastModifiedBy>
  <cp:revision>255</cp:revision>
  <dcterms:created xsi:type="dcterms:W3CDTF">2012-05-25T14:00:41Z</dcterms:created>
  <dcterms:modified xsi:type="dcterms:W3CDTF">2016-09-21T16:16:18Z</dcterms:modified>
</cp:coreProperties>
</file>