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14"/>
  </p:notesMasterIdLst>
  <p:handoutMasterIdLst>
    <p:handoutMasterId r:id="rId15"/>
  </p:handoutMasterIdLst>
  <p:sldIdLst>
    <p:sldId id="280" r:id="rId4"/>
    <p:sldId id="295" r:id="rId5"/>
    <p:sldId id="300" r:id="rId6"/>
    <p:sldId id="297" r:id="rId7"/>
    <p:sldId id="301" r:id="rId8"/>
    <p:sldId id="296" r:id="rId9"/>
    <p:sldId id="298" r:id="rId10"/>
    <p:sldId id="302" r:id="rId11"/>
    <p:sldId id="304" r:id="rId12"/>
    <p:sldId id="284"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86233" autoAdjust="0"/>
  </p:normalViewPr>
  <p:slideViewPr>
    <p:cSldViewPr showGuides="1">
      <p:cViewPr varScale="1">
        <p:scale>
          <a:sx n="79" d="100"/>
          <a:sy n="79" d="100"/>
        </p:scale>
        <p:origin x="-194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29/09/16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29/09/16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405949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259307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626BEB-A60E-FE4E-B723-0E67C334C099}" type="slidenum">
              <a:rPr lang="en-GB" smtClean="0"/>
              <a:t>3</a:t>
            </a:fld>
            <a:endParaRPr lang="en-GB"/>
          </a:p>
        </p:txBody>
      </p:sp>
    </p:spTree>
    <p:extLst>
      <p:ext uri="{BB962C8B-B14F-4D97-AF65-F5344CB8AC3E}">
        <p14:creationId xmlns:p14="http://schemas.microsoft.com/office/powerpoint/2010/main" val="108429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312514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259307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dirty="0" smtClean="0"/>
              <a:t>SME Engagement in EGI – DI4R – Krakow – 30 Sept 2016</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dirty="0" smtClean="0"/>
              <a:t>SME Engagement in EGI – DI4R – Krakow – 30 Sept 2016</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dirty="0" smtClean="0"/>
              <a:t>SME Engagement in EGI – DI4R – Krakow – 30 Sept 2016</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913" y="6376988"/>
            <a:ext cx="2133600" cy="365125"/>
          </a:xfrm>
          <a:prstGeom prst="rect">
            <a:avLst/>
          </a:prstGeom>
        </p:spPr>
        <p:txBody>
          <a:bodyPr/>
          <a:lstStyle>
            <a:lvl1pPr>
              <a:defRPr/>
            </a:lvl1pPr>
          </a:lstStyle>
          <a:p>
            <a:pPr>
              <a:defRPr/>
            </a:pPr>
            <a:r>
              <a:rPr lang="en-US" smtClean="0"/>
              <a:t>15 June 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Demystifying science </a:t>
            </a:r>
            <a:endParaRPr lang="en-US"/>
          </a:p>
        </p:txBody>
      </p:sp>
      <p:sp>
        <p:nvSpPr>
          <p:cNvPr id="6" name="Slide Number Placeholder 5"/>
          <p:cNvSpPr>
            <a:spLocks noGrp="1"/>
          </p:cNvSpPr>
          <p:nvPr>
            <p:ph type="sldNum" sz="quarter" idx="12"/>
          </p:nvPr>
        </p:nvSpPr>
        <p:spPr>
          <a:xfrm>
            <a:off x="7019925" y="6356350"/>
            <a:ext cx="2133600" cy="365125"/>
          </a:xfrm>
          <a:prstGeom prst="rect">
            <a:avLst/>
          </a:prstGeom>
        </p:spPr>
        <p:txBody>
          <a:bodyPr/>
          <a:lstStyle>
            <a:lvl1pPr>
              <a:defRPr/>
            </a:lvl1pPr>
          </a:lstStyle>
          <a:p>
            <a:pPr>
              <a:defRPr/>
            </a:pPr>
            <a:fld id="{B77AA264-474B-4FCF-BC4F-D5F43632E466}" type="slidenum">
              <a:rPr lang="en-US"/>
              <a:pPr>
                <a:defRPr/>
              </a:pPr>
              <a:t>‹#›</a:t>
            </a:fld>
            <a:endParaRPr lang="en-US" dirty="0"/>
          </a:p>
        </p:txBody>
      </p:sp>
    </p:spTree>
    <p:extLst>
      <p:ext uri="{BB962C8B-B14F-4D97-AF65-F5344CB8AC3E}">
        <p14:creationId xmlns:p14="http://schemas.microsoft.com/office/powerpoint/2010/main" val="172730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userDrawn="1"/>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SME Engagement in EGI – DI4R – Krakow – 30 Sept 2016</a:t>
            </a:r>
            <a:endParaRPr lang="en-GB" dirty="0"/>
          </a:p>
        </p:txBody>
      </p:sp>
      <p:sp>
        <p:nvSpPr>
          <p:cNvPr id="9" name="Tekstvak 21"/>
          <p:cNvSpPr txBox="1"/>
          <p:nvPr/>
        </p:nvSpPr>
        <p:spPr>
          <a:xfrm>
            <a:off x="179512" y="6525344"/>
            <a:ext cx="858585" cy="253916"/>
          </a:xfrm>
          <a:prstGeom prst="rect">
            <a:avLst/>
          </a:prstGeom>
          <a:noFill/>
        </p:spPr>
        <p:txBody>
          <a:bodyPr wrap="none" rtlCol="0">
            <a:spAutoFit/>
          </a:bodyPr>
          <a:lstStyle/>
          <a:p>
            <a:r>
              <a:rPr lang="nl-NL" sz="1050" b="1" dirty="0" smtClean="0">
                <a:solidFill>
                  <a:schemeClr val="bg1"/>
                </a:solidFill>
                <a:latin typeface="Segoe UI" pitchFamily="34" charset="0"/>
                <a:cs typeface="Segoe UI" pitchFamily="34" charset="0"/>
              </a:rPr>
              <a:t>30/09/2016</a:t>
            </a:r>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3" Type="http://schemas.openxmlformats.org/officeDocument/2006/relationships/image" Target="../media/image19.jpg"/><Relationship Id="rId14" Type="http://schemas.openxmlformats.org/officeDocument/2006/relationships/image" Target="../media/image20.png"/><Relationship Id="rId15" Type="http://schemas.openxmlformats.org/officeDocument/2006/relationships/image" Target="../media/image21.jpg"/><Relationship Id="rId16" Type="http://schemas.openxmlformats.org/officeDocument/2006/relationships/image" Target="../media/image22.png"/><Relationship Id="rId17" Type="http://schemas.openxmlformats.org/officeDocument/2006/relationships/image" Target="../media/image23.jpg"/><Relationship Id="rId18" Type="http://schemas.openxmlformats.org/officeDocument/2006/relationships/image" Target="../media/image24.png"/><Relationship Id="rId19" Type="http://schemas.openxmlformats.org/officeDocument/2006/relationships/image" Target="../media/image25.jpg"/><Relationship Id="rId50" Type="http://schemas.openxmlformats.org/officeDocument/2006/relationships/image" Target="../media/image56.png"/><Relationship Id="rId51" Type="http://schemas.openxmlformats.org/officeDocument/2006/relationships/image" Target="../media/image57.jpg"/><Relationship Id="rId52" Type="http://schemas.openxmlformats.org/officeDocument/2006/relationships/image" Target="../media/image58.jpg"/><Relationship Id="rId53" Type="http://schemas.openxmlformats.org/officeDocument/2006/relationships/image" Target="../media/image59.png"/><Relationship Id="rId40" Type="http://schemas.openxmlformats.org/officeDocument/2006/relationships/image" Target="../media/image46.png"/><Relationship Id="rId41" Type="http://schemas.openxmlformats.org/officeDocument/2006/relationships/image" Target="../media/image47.jpg"/><Relationship Id="rId42" Type="http://schemas.openxmlformats.org/officeDocument/2006/relationships/image" Target="../media/image48.png"/><Relationship Id="rId43" Type="http://schemas.openxmlformats.org/officeDocument/2006/relationships/image" Target="../media/image49.png"/><Relationship Id="rId44" Type="http://schemas.openxmlformats.org/officeDocument/2006/relationships/image" Target="../media/image50.png"/><Relationship Id="rId45" Type="http://schemas.openxmlformats.org/officeDocument/2006/relationships/image" Target="../media/image51.jpeg"/><Relationship Id="rId46" Type="http://schemas.openxmlformats.org/officeDocument/2006/relationships/image" Target="../media/image52.png"/><Relationship Id="rId47" Type="http://schemas.openxmlformats.org/officeDocument/2006/relationships/image" Target="../media/image53.jpg"/><Relationship Id="rId48" Type="http://schemas.openxmlformats.org/officeDocument/2006/relationships/image" Target="../media/image54.png"/><Relationship Id="rId49" Type="http://schemas.openxmlformats.org/officeDocument/2006/relationships/image" Target="../media/image55.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jpg"/><Relationship Id="rId30" Type="http://schemas.openxmlformats.org/officeDocument/2006/relationships/image" Target="../media/image36.png"/><Relationship Id="rId31" Type="http://schemas.openxmlformats.org/officeDocument/2006/relationships/image" Target="../media/image37.jpg"/><Relationship Id="rId32" Type="http://schemas.openxmlformats.org/officeDocument/2006/relationships/image" Target="../media/image38.png"/><Relationship Id="rId33" Type="http://schemas.openxmlformats.org/officeDocument/2006/relationships/image" Target="../media/image39.jpg"/><Relationship Id="rId34" Type="http://schemas.openxmlformats.org/officeDocument/2006/relationships/image" Target="../media/image40.png"/><Relationship Id="rId35" Type="http://schemas.openxmlformats.org/officeDocument/2006/relationships/image" Target="../media/image41.jpg"/><Relationship Id="rId36" Type="http://schemas.openxmlformats.org/officeDocument/2006/relationships/image" Target="../media/image42.png"/><Relationship Id="rId37" Type="http://schemas.openxmlformats.org/officeDocument/2006/relationships/image" Target="../media/image43.png"/><Relationship Id="rId38" Type="http://schemas.openxmlformats.org/officeDocument/2006/relationships/image" Target="../media/image44.png"/><Relationship Id="rId39" Type="http://schemas.openxmlformats.org/officeDocument/2006/relationships/image" Target="../media/image45.jpg"/><Relationship Id="rId20" Type="http://schemas.openxmlformats.org/officeDocument/2006/relationships/image" Target="../media/image26.png"/><Relationship Id="rId21" Type="http://schemas.openxmlformats.org/officeDocument/2006/relationships/image" Target="../media/image27.jpg"/><Relationship Id="rId22" Type="http://schemas.openxmlformats.org/officeDocument/2006/relationships/image" Target="../media/image28.png"/><Relationship Id="rId23" Type="http://schemas.openxmlformats.org/officeDocument/2006/relationships/image" Target="../media/image29.jpg"/><Relationship Id="rId24" Type="http://schemas.openxmlformats.org/officeDocument/2006/relationships/image" Target="../media/image30.png"/><Relationship Id="rId25" Type="http://schemas.openxmlformats.org/officeDocument/2006/relationships/image" Target="../media/image31.jpg"/><Relationship Id="rId26" Type="http://schemas.openxmlformats.org/officeDocument/2006/relationships/image" Target="../media/image32.png"/><Relationship Id="rId27" Type="http://schemas.openxmlformats.org/officeDocument/2006/relationships/image" Target="../media/image33.jpg"/><Relationship Id="rId28" Type="http://schemas.openxmlformats.org/officeDocument/2006/relationships/image" Target="../media/image34.png"/><Relationship Id="rId29" Type="http://schemas.openxmlformats.org/officeDocument/2006/relationships/image" Target="../media/image35.jpg"/><Relationship Id="rId10" Type="http://schemas.openxmlformats.org/officeDocument/2006/relationships/image" Target="../media/image16.png"/><Relationship Id="rId11" Type="http://schemas.openxmlformats.org/officeDocument/2006/relationships/image" Target="../media/image17.jpg"/><Relationship Id="rId1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png"/><Relationship Id="rId3"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7.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76.png"/><Relationship Id="rId13" Type="http://schemas.openxmlformats.org/officeDocument/2006/relationships/image" Target="../media/image77.png"/><Relationship Id="rId14" Type="http://schemas.openxmlformats.org/officeDocument/2006/relationships/image" Target="../media/image78.png"/><Relationship Id="rId15" Type="http://schemas.openxmlformats.org/officeDocument/2006/relationships/image" Target="../media/image79.png"/><Relationship Id="rId16" Type="http://schemas.openxmlformats.org/officeDocument/2006/relationships/image" Target="../media/image80.png"/><Relationship Id="rId17" Type="http://schemas.openxmlformats.org/officeDocument/2006/relationships/image" Target="../media/image81.png"/><Relationship Id="rId18" Type="http://schemas.openxmlformats.org/officeDocument/2006/relationships/image" Target="../media/image82.png"/><Relationship Id="rId19" Type="http://schemas.openxmlformats.org/officeDocument/2006/relationships/image" Target="../media/image83.png"/><Relationship Id="rId1" Type="http://schemas.openxmlformats.org/officeDocument/2006/relationships/slideLayout" Target="../slideLayouts/slideLayout3.xml"/><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s>
</file>

<file path=ppt/slides/_rels/slide8.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76.png"/><Relationship Id="rId13" Type="http://schemas.openxmlformats.org/officeDocument/2006/relationships/image" Target="../media/image77.png"/><Relationship Id="rId14" Type="http://schemas.openxmlformats.org/officeDocument/2006/relationships/image" Target="../media/image78.png"/><Relationship Id="rId15" Type="http://schemas.openxmlformats.org/officeDocument/2006/relationships/image" Target="../media/image79.png"/><Relationship Id="rId16" Type="http://schemas.openxmlformats.org/officeDocument/2006/relationships/image" Target="../media/image80.png"/><Relationship Id="rId17" Type="http://schemas.openxmlformats.org/officeDocument/2006/relationships/image" Target="../media/image81.png"/><Relationship Id="rId18" Type="http://schemas.openxmlformats.org/officeDocument/2006/relationships/image" Target="../media/image82.png"/><Relationship Id="rId19" Type="http://schemas.openxmlformats.org/officeDocument/2006/relationships/image" Target="../media/image83.png"/><Relationship Id="rId1" Type="http://schemas.openxmlformats.org/officeDocument/2006/relationships/slideLayout" Target="../slideLayouts/slideLayout3.xml"/><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7411" y="3643200"/>
            <a:ext cx="5689178" cy="577888"/>
          </a:xfrm>
        </p:spPr>
        <p:txBody>
          <a:bodyPr>
            <a:normAutofit fontScale="85000" lnSpcReduction="20000"/>
          </a:bodyPr>
          <a:lstStyle/>
          <a:p>
            <a:r>
              <a:rPr lang="en-GB" dirty="0" smtClean="0"/>
              <a:t>Senior Strategy and Policy Officer</a:t>
            </a:r>
          </a:p>
          <a:p>
            <a:r>
              <a:rPr lang="en-GB" dirty="0" smtClean="0"/>
              <a:t>EGI Foundation</a:t>
            </a:r>
            <a:endParaRPr lang="en-GB" dirty="0"/>
          </a:p>
        </p:txBody>
      </p:sp>
      <p:sp>
        <p:nvSpPr>
          <p:cNvPr id="3" name="Title 2"/>
          <p:cNvSpPr>
            <a:spLocks noGrp="1"/>
          </p:cNvSpPr>
          <p:nvPr>
            <p:ph type="ctrTitle"/>
          </p:nvPr>
        </p:nvSpPr>
        <p:spPr/>
        <p:txBody>
          <a:bodyPr/>
          <a:lstStyle/>
          <a:p>
            <a:r>
              <a:rPr lang="en-GB" dirty="0" smtClean="0"/>
              <a:t>SME Engagement in EGI</a:t>
            </a:r>
            <a:endParaRPr lang="en-GB" dirty="0"/>
          </a:p>
        </p:txBody>
      </p:sp>
      <p:sp>
        <p:nvSpPr>
          <p:cNvPr id="4" name="Subtitle 3"/>
          <p:cNvSpPr>
            <a:spLocks noGrp="1"/>
          </p:cNvSpPr>
          <p:nvPr>
            <p:ph type="subTitle" idx="1"/>
          </p:nvPr>
        </p:nvSpPr>
        <p:spPr/>
        <p:txBody>
          <a:bodyPr/>
          <a:lstStyle/>
          <a:p>
            <a:r>
              <a:rPr lang="en-GB" dirty="0" smtClean="0"/>
              <a:t>Sy Holsinger</a:t>
            </a:r>
            <a:endParaRPr lang="en-GB" dirty="0"/>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6016" y="2924944"/>
            <a:ext cx="3744416" cy="1938992"/>
          </a:xfrm>
          <a:prstGeom prst="rect">
            <a:avLst/>
          </a:prstGeom>
          <a:noFill/>
        </p:spPr>
        <p:txBody>
          <a:bodyPr wrap="square" rtlCol="0">
            <a:spAutoFit/>
          </a:bodyPr>
          <a:lstStyle/>
          <a:p>
            <a:pPr algn="ctr"/>
            <a:r>
              <a:rPr lang="en-US" sz="2400" b="1" dirty="0">
                <a:solidFill>
                  <a:schemeClr val="accent1">
                    <a:lumMod val="50000"/>
                  </a:schemeClr>
                </a:solidFill>
              </a:rPr>
              <a:t>@</a:t>
            </a:r>
            <a:r>
              <a:rPr lang="en-US" sz="2400" b="1" dirty="0" err="1" smtClean="0">
                <a:solidFill>
                  <a:schemeClr val="accent1">
                    <a:lumMod val="50000"/>
                  </a:schemeClr>
                </a:solidFill>
              </a:rPr>
              <a:t>EGI_eInfra</a:t>
            </a:r>
            <a:endParaRPr lang="en-US" sz="2400" b="1" dirty="0" smtClean="0">
              <a:solidFill>
                <a:schemeClr val="accent1">
                  <a:lumMod val="50000"/>
                </a:schemeClr>
              </a:solidFill>
            </a:endParaRPr>
          </a:p>
          <a:p>
            <a:pPr algn="ctr"/>
            <a:r>
              <a:rPr lang="en-US" sz="2400" b="1" dirty="0" smtClean="0">
                <a:solidFill>
                  <a:schemeClr val="accent1">
                    <a:lumMod val="50000"/>
                  </a:schemeClr>
                </a:solidFill>
              </a:rPr>
              <a:t>@syholsinger</a:t>
            </a:r>
          </a:p>
          <a:p>
            <a:pPr algn="ctr"/>
            <a:r>
              <a:rPr lang="en-US" sz="2400" b="1" dirty="0" smtClean="0">
                <a:solidFill>
                  <a:schemeClr val="accent1">
                    <a:lumMod val="50000"/>
                  </a:schemeClr>
                </a:solidFill>
              </a:rPr>
              <a:t>#DI4R2016</a:t>
            </a:r>
          </a:p>
          <a:p>
            <a:pPr algn="ctr"/>
            <a:endParaRPr lang="en-US" sz="2400" b="1" dirty="0">
              <a:solidFill>
                <a:schemeClr val="accent1">
                  <a:lumMod val="50000"/>
                </a:schemeClr>
              </a:solidFill>
            </a:endParaRPr>
          </a:p>
          <a:p>
            <a:pPr algn="ctr"/>
            <a:r>
              <a:rPr lang="en-US" sz="2400" b="1" dirty="0">
                <a:solidFill>
                  <a:schemeClr val="tx1">
                    <a:lumMod val="50000"/>
                    <a:lumOff val="50000"/>
                  </a:schemeClr>
                </a:solidFill>
              </a:rPr>
              <a:t>s</a:t>
            </a:r>
            <a:r>
              <a:rPr lang="en-US" sz="2400" b="1" dirty="0" smtClean="0">
                <a:solidFill>
                  <a:schemeClr val="tx1">
                    <a:lumMod val="50000"/>
                    <a:lumOff val="50000"/>
                  </a:schemeClr>
                </a:solidFill>
              </a:rPr>
              <a:t>y.holsinger@egi.eu</a:t>
            </a:r>
          </a:p>
        </p:txBody>
      </p:sp>
      <p:pic>
        <p:nvPicPr>
          <p:cNvPr id="3" name="Picture 2" descr="TwitterLogo_#55ace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204" y="2867124"/>
            <a:ext cx="1065932" cy="1065932"/>
          </a:xfrm>
          <a:prstGeom prst="rect">
            <a:avLst/>
          </a:prstGeom>
        </p:spPr>
      </p:pic>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2"/>
          </p:nvPr>
        </p:nvSpPr>
        <p:spPr/>
        <p:txBody>
          <a:bodyPr/>
          <a:lstStyle/>
          <a:p>
            <a:r>
              <a:rPr lang="en-GB" dirty="0"/>
              <a:t>Brief overview of EGI (1-slide)</a:t>
            </a:r>
          </a:p>
          <a:p>
            <a:r>
              <a:rPr lang="en-GB" dirty="0" smtClean="0"/>
              <a:t>Why </a:t>
            </a:r>
            <a:r>
              <a:rPr lang="en-GB" dirty="0"/>
              <a:t>engage with SMEs</a:t>
            </a:r>
          </a:p>
          <a:p>
            <a:r>
              <a:rPr lang="en-GB" dirty="0"/>
              <a:t>Strategy deployed</a:t>
            </a:r>
          </a:p>
          <a:p>
            <a:r>
              <a:rPr lang="en-GB" dirty="0"/>
              <a:t>Services offered / value</a:t>
            </a:r>
          </a:p>
          <a:p>
            <a:r>
              <a:rPr lang="en-GB" dirty="0"/>
              <a:t>Successes to </a:t>
            </a:r>
            <a:r>
              <a:rPr lang="en-GB" dirty="0" smtClean="0"/>
              <a:t>date</a:t>
            </a:r>
            <a:endParaRPr lang="en-GB" dirty="0"/>
          </a:p>
        </p:txBody>
      </p:sp>
      <p:sp>
        <p:nvSpPr>
          <p:cNvPr id="4" name="Footer Placeholder 3"/>
          <p:cNvSpPr>
            <a:spLocks noGrp="1"/>
          </p:cNvSpPr>
          <p:nvPr>
            <p:ph type="ftr" sz="quarter" idx="11"/>
          </p:nvPr>
        </p:nvSpPr>
        <p:spPr/>
        <p:txBody>
          <a:bodyPr/>
          <a:lstStyle/>
          <a:p>
            <a:r>
              <a:rPr lang="en-GB" smtClean="0"/>
              <a:t>SME Engagement in EGI – DI4R – Krakow – 30 Sept 2016</a:t>
            </a:r>
            <a:endParaRPr lang="en-GB" dirty="0"/>
          </a:p>
        </p:txBody>
      </p:sp>
    </p:spTree>
    <p:extLst>
      <p:ext uri="{BB962C8B-B14F-4D97-AF65-F5344CB8AC3E}">
        <p14:creationId xmlns:p14="http://schemas.microsoft.com/office/powerpoint/2010/main" val="35045910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1658"/>
            <a:ext cx="7355160" cy="847804"/>
          </a:xfrm>
        </p:spPr>
        <p:txBody>
          <a:bodyPr>
            <a:normAutofit/>
          </a:bodyPr>
          <a:lstStyle/>
          <a:p>
            <a:pPr algn="l"/>
            <a:r>
              <a:rPr lang="en-GB" sz="2800" b="1" dirty="0" smtClean="0">
                <a:solidFill>
                  <a:schemeClr val="tx2"/>
                </a:solidFill>
              </a:rPr>
              <a:t>EGI: </a:t>
            </a:r>
            <a:r>
              <a:rPr lang="en-GB" sz="2800" dirty="0" smtClean="0">
                <a:solidFill>
                  <a:schemeClr val="tx2"/>
                </a:solidFill>
              </a:rPr>
              <a:t>Advanced Computing for Research</a:t>
            </a:r>
            <a:endParaRPr lang="en-GB" sz="3200" dirty="0">
              <a:solidFill>
                <a:schemeClr val="tx2"/>
              </a:solidFill>
            </a:endParaRPr>
          </a:p>
        </p:txBody>
      </p:sp>
      <p:pic>
        <p:nvPicPr>
          <p:cNvPr id="14" name="Picture 13"/>
          <p:cNvPicPr>
            <a:picLocks noChangeAspect="1"/>
          </p:cNvPicPr>
          <p:nvPr/>
        </p:nvPicPr>
        <p:blipFill>
          <a:blip r:embed="rId3"/>
          <a:stretch>
            <a:fillRect/>
          </a:stretch>
        </p:blipFill>
        <p:spPr>
          <a:xfrm>
            <a:off x="4278400" y="1805391"/>
            <a:ext cx="4598232" cy="4383761"/>
          </a:xfrm>
          <a:prstGeom prst="rect">
            <a:avLst/>
          </a:prstGeom>
        </p:spPr>
      </p:pic>
      <p:pic>
        <p:nvPicPr>
          <p:cNvPr id="16" name="Picture 15"/>
          <p:cNvPicPr>
            <a:picLocks noChangeAspect="1"/>
          </p:cNvPicPr>
          <p:nvPr/>
        </p:nvPicPr>
        <p:blipFill>
          <a:blip r:embed="rId4"/>
          <a:stretch>
            <a:fillRect/>
          </a:stretch>
        </p:blipFill>
        <p:spPr>
          <a:xfrm>
            <a:off x="555838" y="1380847"/>
            <a:ext cx="1279156" cy="831026"/>
          </a:xfrm>
          <a:prstGeom prst="rect">
            <a:avLst/>
          </a:prstGeom>
        </p:spPr>
      </p:pic>
      <p:pic>
        <p:nvPicPr>
          <p:cNvPr id="17" name="Picture 16" descr="EGI-metrics-fix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80" y="2415472"/>
            <a:ext cx="2778616" cy="3606058"/>
          </a:xfrm>
          <a:prstGeom prst="rect">
            <a:avLst/>
          </a:prstGeom>
        </p:spPr>
      </p:pic>
      <p:sp>
        <p:nvSpPr>
          <p:cNvPr id="18" name="TextBox 17"/>
          <p:cNvSpPr txBox="1"/>
          <p:nvPr/>
        </p:nvSpPr>
        <p:spPr>
          <a:xfrm>
            <a:off x="1886439" y="1499948"/>
            <a:ext cx="2201644" cy="523220"/>
          </a:xfrm>
          <a:prstGeom prst="rect">
            <a:avLst/>
          </a:prstGeom>
          <a:noFill/>
        </p:spPr>
        <p:txBody>
          <a:bodyPr wrap="none" rtlCol="0">
            <a:spAutoFit/>
          </a:bodyPr>
          <a:lstStyle/>
          <a:p>
            <a:r>
              <a:rPr lang="en-GB" sz="2800" b="1" dirty="0" smtClean="0"/>
              <a:t>+50 countries </a:t>
            </a:r>
          </a:p>
        </p:txBody>
      </p:sp>
      <p:sp>
        <p:nvSpPr>
          <p:cNvPr id="3" name="TextBox 2"/>
          <p:cNvSpPr txBox="1"/>
          <p:nvPr/>
        </p:nvSpPr>
        <p:spPr>
          <a:xfrm>
            <a:off x="1619672" y="2348880"/>
            <a:ext cx="1369185" cy="523220"/>
          </a:xfrm>
          <a:prstGeom prst="rect">
            <a:avLst/>
          </a:prstGeom>
          <a:solidFill>
            <a:schemeClr val="bg1"/>
          </a:solidFill>
        </p:spPr>
        <p:txBody>
          <a:bodyPr wrap="none" rtlCol="0">
            <a:spAutoFit/>
          </a:bodyPr>
          <a:lstStyle/>
          <a:p>
            <a:r>
              <a:rPr lang="en-US" sz="2800" b="1" dirty="0" smtClean="0"/>
              <a:t>826,000</a:t>
            </a:r>
            <a:endParaRPr lang="en-US" sz="2800" b="1" dirty="0"/>
          </a:p>
        </p:txBody>
      </p:sp>
      <p:sp>
        <p:nvSpPr>
          <p:cNvPr id="13" name="TextBox 12"/>
          <p:cNvSpPr txBox="1"/>
          <p:nvPr/>
        </p:nvSpPr>
        <p:spPr>
          <a:xfrm>
            <a:off x="1618639" y="3265820"/>
            <a:ext cx="1369185" cy="523220"/>
          </a:xfrm>
          <a:prstGeom prst="rect">
            <a:avLst/>
          </a:prstGeom>
          <a:solidFill>
            <a:schemeClr val="bg1"/>
          </a:solidFill>
        </p:spPr>
        <p:txBody>
          <a:bodyPr wrap="none" rtlCol="0">
            <a:spAutoFit/>
          </a:bodyPr>
          <a:lstStyle/>
          <a:p>
            <a:r>
              <a:rPr lang="en-US" sz="2800" b="1" dirty="0" smtClean="0"/>
              <a:t>560,000</a:t>
            </a:r>
            <a:endParaRPr lang="en-US" sz="2800" b="1" dirty="0"/>
          </a:p>
        </p:txBody>
      </p:sp>
      <p:sp>
        <p:nvSpPr>
          <p:cNvPr id="15" name="TextBox 14"/>
          <p:cNvSpPr txBox="1"/>
          <p:nvPr/>
        </p:nvSpPr>
        <p:spPr>
          <a:xfrm>
            <a:off x="1619672" y="4201924"/>
            <a:ext cx="1187194" cy="523220"/>
          </a:xfrm>
          <a:prstGeom prst="rect">
            <a:avLst/>
          </a:prstGeom>
          <a:solidFill>
            <a:schemeClr val="bg1"/>
          </a:solidFill>
        </p:spPr>
        <p:txBody>
          <a:bodyPr wrap="none" rtlCol="0">
            <a:spAutoFit/>
          </a:bodyPr>
          <a:lstStyle/>
          <a:p>
            <a:r>
              <a:rPr lang="en-US" sz="2800" b="1" dirty="0" smtClean="0"/>
              <a:t>48,000</a:t>
            </a:r>
            <a:endParaRPr lang="en-US" sz="2800" b="1" dirty="0"/>
          </a:p>
        </p:txBody>
      </p:sp>
      <p:sp>
        <p:nvSpPr>
          <p:cNvPr id="10" name="Footer Placeholder 3"/>
          <p:cNvSpPr>
            <a:spLocks noGrp="1"/>
          </p:cNvSpPr>
          <p:nvPr>
            <p:ph type="ftr" sz="quarter" idx="11"/>
          </p:nvPr>
        </p:nvSpPr>
        <p:spPr>
          <a:xfrm>
            <a:off x="1187624" y="6453336"/>
            <a:ext cx="6768752" cy="365125"/>
          </a:xfrm>
        </p:spPr>
        <p:txBody>
          <a:bodyPr/>
          <a:lstStyle/>
          <a:p>
            <a:r>
              <a:rPr lang="en-GB" dirty="0" smtClean="0"/>
              <a:t>SME Engagement in EGI – DI4R – Krakow – 30 Sept 2016</a:t>
            </a:r>
            <a:endParaRPr lang="en-GB" dirty="0"/>
          </a:p>
        </p:txBody>
      </p:sp>
    </p:spTree>
    <p:extLst>
      <p:ext uri="{BB962C8B-B14F-4D97-AF65-F5344CB8AC3E}">
        <p14:creationId xmlns:p14="http://schemas.microsoft.com/office/powerpoint/2010/main" val="35942434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Engage SMEs/Industry</a:t>
            </a:r>
            <a:endParaRPr lang="en-US" dirty="0"/>
          </a:p>
        </p:txBody>
      </p:sp>
      <p:sp>
        <p:nvSpPr>
          <p:cNvPr id="4" name="Footer Placeholder 3"/>
          <p:cNvSpPr>
            <a:spLocks noGrp="1"/>
          </p:cNvSpPr>
          <p:nvPr>
            <p:ph type="ftr" sz="quarter" idx="11"/>
          </p:nvPr>
        </p:nvSpPr>
        <p:spPr/>
        <p:txBody>
          <a:bodyPr/>
          <a:lstStyle/>
          <a:p>
            <a:r>
              <a:rPr lang="en-GB" dirty="0" smtClean="0"/>
              <a:t>SME Engagement in EGI – DI4R – Krakow – 30 Sept 2016</a:t>
            </a:r>
            <a:endParaRPr lang="en-GB" dirty="0"/>
          </a:p>
        </p:txBody>
      </p:sp>
      <p:pic>
        <p:nvPicPr>
          <p:cNvPr id="3" name="Picture 2"/>
          <p:cNvPicPr>
            <a:picLocks noChangeAspect="1"/>
          </p:cNvPicPr>
          <p:nvPr/>
        </p:nvPicPr>
        <p:blipFill>
          <a:blip r:embed="rId3"/>
          <a:stretch>
            <a:fillRect/>
          </a:stretch>
        </p:blipFill>
        <p:spPr>
          <a:xfrm>
            <a:off x="1675726" y="4149080"/>
            <a:ext cx="2248202" cy="1688976"/>
          </a:xfrm>
          <a:prstGeom prst="rect">
            <a:avLst/>
          </a:prstGeom>
        </p:spPr>
      </p:pic>
      <p:pic>
        <p:nvPicPr>
          <p:cNvPr id="5" name="Picture 4"/>
          <p:cNvPicPr>
            <a:picLocks noChangeAspect="1"/>
          </p:cNvPicPr>
          <p:nvPr/>
        </p:nvPicPr>
        <p:blipFill>
          <a:blip r:embed="rId4"/>
          <a:stretch>
            <a:fillRect/>
          </a:stretch>
        </p:blipFill>
        <p:spPr>
          <a:xfrm>
            <a:off x="1331640" y="1847368"/>
            <a:ext cx="2141426" cy="1434976"/>
          </a:xfrm>
          <a:prstGeom prst="rect">
            <a:avLst/>
          </a:prstGeom>
        </p:spPr>
      </p:pic>
      <p:pic>
        <p:nvPicPr>
          <p:cNvPr id="6" name="Picture 5"/>
          <p:cNvPicPr>
            <a:picLocks noChangeAspect="1"/>
          </p:cNvPicPr>
          <p:nvPr/>
        </p:nvPicPr>
        <p:blipFill>
          <a:blip r:embed="rId5"/>
          <a:stretch>
            <a:fillRect/>
          </a:stretch>
        </p:blipFill>
        <p:spPr>
          <a:xfrm>
            <a:off x="3779912" y="1847368"/>
            <a:ext cx="2160240" cy="1437616"/>
          </a:xfrm>
          <a:prstGeom prst="rect">
            <a:avLst/>
          </a:prstGeom>
        </p:spPr>
      </p:pic>
      <p:pic>
        <p:nvPicPr>
          <p:cNvPr id="8" name="Picture 7"/>
          <p:cNvPicPr>
            <a:picLocks noChangeAspect="1"/>
          </p:cNvPicPr>
          <p:nvPr/>
        </p:nvPicPr>
        <p:blipFill>
          <a:blip r:embed="rId6"/>
          <a:stretch>
            <a:fillRect/>
          </a:stretch>
        </p:blipFill>
        <p:spPr>
          <a:xfrm>
            <a:off x="6300192" y="1844824"/>
            <a:ext cx="1944216" cy="1458162"/>
          </a:xfrm>
          <a:prstGeom prst="rect">
            <a:avLst/>
          </a:prstGeom>
        </p:spPr>
      </p:pic>
      <p:sp>
        <p:nvSpPr>
          <p:cNvPr id="9" name="TextBox 8"/>
          <p:cNvSpPr txBox="1"/>
          <p:nvPr/>
        </p:nvSpPr>
        <p:spPr>
          <a:xfrm>
            <a:off x="2771800" y="1340768"/>
            <a:ext cx="4104456" cy="400110"/>
          </a:xfrm>
          <a:prstGeom prst="rect">
            <a:avLst/>
          </a:prstGeom>
          <a:noFill/>
        </p:spPr>
        <p:txBody>
          <a:bodyPr wrap="square" rtlCol="0">
            <a:spAutoFit/>
          </a:bodyPr>
          <a:lstStyle/>
          <a:p>
            <a:pPr algn="ctr"/>
            <a:r>
              <a:rPr lang="en-US" sz="2000" b="1" i="1" u="sng" dirty="0" smtClean="0"/>
              <a:t>Greater Good</a:t>
            </a:r>
            <a:endParaRPr lang="en-US" sz="2000" b="1" i="1" u="sng" dirty="0"/>
          </a:p>
        </p:txBody>
      </p:sp>
      <p:sp>
        <p:nvSpPr>
          <p:cNvPr id="10" name="TextBox 9"/>
          <p:cNvSpPr txBox="1"/>
          <p:nvPr/>
        </p:nvSpPr>
        <p:spPr>
          <a:xfrm>
            <a:off x="2771800" y="3573016"/>
            <a:ext cx="4104456" cy="400110"/>
          </a:xfrm>
          <a:prstGeom prst="rect">
            <a:avLst/>
          </a:prstGeom>
          <a:noFill/>
        </p:spPr>
        <p:txBody>
          <a:bodyPr wrap="square" rtlCol="0">
            <a:spAutoFit/>
          </a:bodyPr>
          <a:lstStyle/>
          <a:p>
            <a:pPr algn="ctr"/>
            <a:r>
              <a:rPr lang="en-US" sz="2000" b="1" i="1" u="sng" dirty="0" smtClean="0"/>
              <a:t>Egotistic</a:t>
            </a:r>
            <a:endParaRPr lang="en-US" sz="2000" b="1" i="1" u="sng" dirty="0"/>
          </a:p>
        </p:txBody>
      </p:sp>
      <p:pic>
        <p:nvPicPr>
          <p:cNvPr id="11" name="Picture 10" descr="EGI-Ma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4211700"/>
            <a:ext cx="2144903" cy="1521556"/>
          </a:xfrm>
          <a:prstGeom prst="rect">
            <a:avLst/>
          </a:prstGeom>
        </p:spPr>
      </p:pic>
      <p:grpSp>
        <p:nvGrpSpPr>
          <p:cNvPr id="59" name="Group 58"/>
          <p:cNvGrpSpPr/>
          <p:nvPr/>
        </p:nvGrpSpPr>
        <p:grpSpPr>
          <a:xfrm>
            <a:off x="6417273" y="4211700"/>
            <a:ext cx="1467095" cy="1440160"/>
            <a:chOff x="3491880" y="1916832"/>
            <a:chExt cx="5499543" cy="4392488"/>
          </a:xfrm>
        </p:grpSpPr>
        <p:pic>
          <p:nvPicPr>
            <p:cNvPr id="60" name="Picture 59" descr="Screen Shot 2016-04-12 at 06.03.1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008" y="2276872"/>
              <a:ext cx="504056" cy="438105"/>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7904" y="2811170"/>
              <a:ext cx="720080" cy="514343"/>
            </a:xfrm>
            <a:prstGeom prst="rect">
              <a:avLst/>
            </a:prstGeom>
          </p:spPr>
        </p:pic>
        <p:pic>
          <p:nvPicPr>
            <p:cNvPr id="62" name="Picture 61" descr="Screen Shot 2016-04-12 at 06.10.5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1814" y="2780928"/>
              <a:ext cx="676249" cy="432048"/>
            </a:xfrm>
            <a:prstGeom prst="rect">
              <a:avLst/>
            </a:prstGeom>
          </p:spPr>
        </p:pic>
        <p:pic>
          <p:nvPicPr>
            <p:cNvPr id="63" name="Picture 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3888" y="3459242"/>
              <a:ext cx="1008112" cy="399866"/>
            </a:xfrm>
            <a:prstGeom prst="rect">
              <a:avLst/>
            </a:prstGeom>
          </p:spPr>
        </p:pic>
        <p:pic>
          <p:nvPicPr>
            <p:cNvPr id="64" name="Picture 63" descr="Screen Shot 2016-04-12 at 06.12.3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16696" y="3315226"/>
              <a:ext cx="515779" cy="504056"/>
            </a:xfrm>
            <a:prstGeom prst="rect">
              <a:avLst/>
            </a:prstGeom>
          </p:spPr>
        </p:pic>
        <p:pic>
          <p:nvPicPr>
            <p:cNvPr id="65" name="Picture 6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91880" y="4046442"/>
              <a:ext cx="1039726" cy="462678"/>
            </a:xfrm>
            <a:prstGeom prst="rect">
              <a:avLst/>
            </a:prstGeom>
          </p:spPr>
        </p:pic>
        <p:pic>
          <p:nvPicPr>
            <p:cNvPr id="66" name="Picture 65" descr="Screen Shot 2016-04-12 at 06.15.15.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54892" y="3891290"/>
              <a:ext cx="667275" cy="454960"/>
            </a:xfrm>
            <a:prstGeom prst="rect">
              <a:avLst/>
            </a:prstGeom>
          </p:spPr>
        </p:pic>
        <p:pic>
          <p:nvPicPr>
            <p:cNvPr id="67" name="Picture 6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4732" y="4323338"/>
              <a:ext cx="825260" cy="432048"/>
            </a:xfrm>
            <a:prstGeom prst="rect">
              <a:avLst/>
            </a:prstGeom>
          </p:spPr>
        </p:pic>
        <p:pic>
          <p:nvPicPr>
            <p:cNvPr id="68" name="Picture 67" descr="Screen Shot 2016-04-12 at 06.16.4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59390" y="4323338"/>
              <a:ext cx="662474" cy="432048"/>
            </a:xfrm>
            <a:prstGeom prst="rect">
              <a:avLst/>
            </a:prstGeom>
          </p:spPr>
        </p:pic>
        <p:pic>
          <p:nvPicPr>
            <p:cNvPr id="69" name="Picture 6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91880" y="4902932"/>
              <a:ext cx="936104" cy="284502"/>
            </a:xfrm>
            <a:prstGeom prst="rect">
              <a:avLst/>
            </a:prstGeom>
          </p:spPr>
        </p:pic>
        <p:pic>
          <p:nvPicPr>
            <p:cNvPr id="70" name="Picture 69" descr="Screen Shot 2016-04-12 at 06.20.08.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90198" y="4755386"/>
              <a:ext cx="619269" cy="432048"/>
            </a:xfrm>
            <a:prstGeom prst="rect">
              <a:avLst/>
            </a:prstGeom>
          </p:spPr>
        </p:pic>
        <p:pic>
          <p:nvPicPr>
            <p:cNvPr id="71" name="Picture 7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79912" y="5187434"/>
              <a:ext cx="567500" cy="425625"/>
            </a:xfrm>
            <a:prstGeom prst="rect">
              <a:avLst/>
            </a:prstGeom>
          </p:spPr>
        </p:pic>
        <p:pic>
          <p:nvPicPr>
            <p:cNvPr id="72" name="Picture 71" descr="Screen Shot 2016-04-12 at 06.21.52.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30724" y="5187434"/>
              <a:ext cx="682439" cy="432048"/>
            </a:xfrm>
            <a:prstGeom prst="rect">
              <a:avLst/>
            </a:prstGeom>
          </p:spPr>
        </p:pic>
        <p:pic>
          <p:nvPicPr>
            <p:cNvPr id="73" name="Picture 7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23928" y="5763498"/>
              <a:ext cx="473814" cy="473814"/>
            </a:xfrm>
            <a:prstGeom prst="rect">
              <a:avLst/>
            </a:prstGeom>
          </p:spPr>
        </p:pic>
        <p:pic>
          <p:nvPicPr>
            <p:cNvPr id="74" name="Picture 73" descr="Screen Shot 2016-04-12 at 06.23.26.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99992" y="5763498"/>
              <a:ext cx="609476" cy="412568"/>
            </a:xfrm>
            <a:prstGeom prst="rect">
              <a:avLst/>
            </a:prstGeom>
          </p:spPr>
        </p:pic>
        <p:pic>
          <p:nvPicPr>
            <p:cNvPr id="75" name="Picture 7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49735" y="2342853"/>
              <a:ext cx="736245" cy="366066"/>
            </a:xfrm>
            <a:prstGeom prst="rect">
              <a:avLst/>
            </a:prstGeom>
          </p:spPr>
        </p:pic>
        <p:pic>
          <p:nvPicPr>
            <p:cNvPr id="76" name="Picture 75" descr="Screen Shot 2016-04-12 at 06.24.39.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41823" y="2276871"/>
              <a:ext cx="715114" cy="432048"/>
            </a:xfrm>
            <a:prstGeom prst="rect">
              <a:avLst/>
            </a:prstGeom>
          </p:spPr>
        </p:pic>
        <p:pic>
          <p:nvPicPr>
            <p:cNvPr id="77" name="Picture 7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495784" y="2775586"/>
              <a:ext cx="774031" cy="365381"/>
            </a:xfrm>
            <a:prstGeom prst="rect">
              <a:avLst/>
            </a:prstGeom>
          </p:spPr>
        </p:pic>
        <p:pic>
          <p:nvPicPr>
            <p:cNvPr id="78" name="Picture 77" descr="Screen Shot 2016-04-12 at 06.25.59.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31891" y="2756147"/>
              <a:ext cx="730012" cy="492334"/>
            </a:xfrm>
            <a:prstGeom prst="rect">
              <a:avLst/>
            </a:prstGeom>
          </p:spPr>
        </p:pic>
        <p:pic>
          <p:nvPicPr>
            <p:cNvPr id="79" name="Picture 7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77727" y="3212975"/>
              <a:ext cx="792088" cy="460704"/>
            </a:xfrm>
            <a:prstGeom prst="rect">
              <a:avLst/>
            </a:prstGeom>
          </p:spPr>
        </p:pic>
        <p:pic>
          <p:nvPicPr>
            <p:cNvPr id="80" name="Picture 79" descr="Screen Shot 2016-04-12 at 06.27.31.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62516" y="3284983"/>
              <a:ext cx="699387" cy="360040"/>
            </a:xfrm>
            <a:prstGeom prst="rect">
              <a:avLst/>
            </a:prstGeom>
          </p:spPr>
        </p:pic>
        <p:pic>
          <p:nvPicPr>
            <p:cNvPr id="81" name="Picture 8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648639" y="3717031"/>
              <a:ext cx="653736" cy="576064"/>
            </a:xfrm>
            <a:prstGeom prst="rect">
              <a:avLst/>
            </a:prstGeom>
          </p:spPr>
        </p:pic>
        <p:pic>
          <p:nvPicPr>
            <p:cNvPr id="82" name="Picture 81" descr="Screen Shot 2016-04-12 at 06.29.14.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341823" y="3717031"/>
              <a:ext cx="716651" cy="474092"/>
            </a:xfrm>
            <a:prstGeom prst="rect">
              <a:avLst/>
            </a:prstGeom>
          </p:spPr>
        </p:pic>
        <p:pic>
          <p:nvPicPr>
            <p:cNvPr id="83" name="Picture 8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765759" y="4293095"/>
              <a:ext cx="551759" cy="396997"/>
            </a:xfrm>
            <a:prstGeom prst="rect">
              <a:avLst/>
            </a:prstGeom>
          </p:spPr>
        </p:pic>
        <p:pic>
          <p:nvPicPr>
            <p:cNvPr id="84" name="Picture 83" descr="Screen Shot 2016-04-12 at 06.30.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353903" y="4293095"/>
              <a:ext cx="720080" cy="360040"/>
            </a:xfrm>
            <a:prstGeom prst="rect">
              <a:avLst/>
            </a:prstGeom>
          </p:spPr>
        </p:pic>
        <p:pic>
          <p:nvPicPr>
            <p:cNvPr id="85" name="Picture 8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477727" y="4725144"/>
              <a:ext cx="811673" cy="415166"/>
            </a:xfrm>
            <a:prstGeom prst="rect">
              <a:avLst/>
            </a:prstGeom>
          </p:spPr>
        </p:pic>
        <p:pic>
          <p:nvPicPr>
            <p:cNvPr id="86" name="Picture 85" descr="Screen Shot 2016-04-12 at 06.32.18.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413831" y="4725143"/>
              <a:ext cx="660779" cy="432048"/>
            </a:xfrm>
            <a:prstGeom prst="rect">
              <a:avLst/>
            </a:prstGeom>
          </p:spPr>
        </p:pic>
        <p:pic>
          <p:nvPicPr>
            <p:cNvPr id="87" name="Picture 8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549735" y="5157191"/>
              <a:ext cx="765808" cy="371013"/>
            </a:xfrm>
            <a:prstGeom prst="rect">
              <a:avLst/>
            </a:prstGeom>
          </p:spPr>
        </p:pic>
        <p:pic>
          <p:nvPicPr>
            <p:cNvPr id="88" name="Picture 87" descr="Screen Shot 2016-04-12 at 06.33.46.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413831" y="5229199"/>
              <a:ext cx="678449" cy="417120"/>
            </a:xfrm>
            <a:prstGeom prst="rect">
              <a:avLst/>
            </a:prstGeom>
          </p:spPr>
        </p:pic>
        <p:pic>
          <p:nvPicPr>
            <p:cNvPr id="89" name="Picture 88" descr="Screen Shot 2016-04-12 at 06.35.56.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693751" y="5661247"/>
              <a:ext cx="653164" cy="575816"/>
            </a:xfrm>
            <a:prstGeom prst="rect">
              <a:avLst/>
            </a:prstGeom>
          </p:spPr>
        </p:pic>
        <p:pic>
          <p:nvPicPr>
            <p:cNvPr id="90" name="Picture 89" descr="Screen Shot 2016-04-12 at 06.36.08.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373613" y="5733256"/>
              <a:ext cx="709002" cy="504056"/>
            </a:xfrm>
            <a:prstGeom prst="rect">
              <a:avLst/>
            </a:prstGeom>
          </p:spPr>
        </p:pic>
        <p:pic>
          <p:nvPicPr>
            <p:cNvPr id="91" name="Picture 90"/>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586040" y="1916832"/>
              <a:ext cx="658368" cy="542544"/>
            </a:xfrm>
            <a:prstGeom prst="rect">
              <a:avLst/>
            </a:prstGeom>
          </p:spPr>
        </p:pic>
        <p:pic>
          <p:nvPicPr>
            <p:cNvPr id="92" name="Picture 91" descr="Screen Shot 2016-04-12 at 06.38.48.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244408" y="1916832"/>
              <a:ext cx="733993" cy="477949"/>
            </a:xfrm>
            <a:prstGeom prst="rect">
              <a:avLst/>
            </a:prstGeom>
          </p:spPr>
        </p:pic>
        <p:pic>
          <p:nvPicPr>
            <p:cNvPr id="93" name="Picture 92"/>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660336" y="2348880"/>
              <a:ext cx="512064" cy="542544"/>
            </a:xfrm>
            <a:prstGeom prst="rect">
              <a:avLst/>
            </a:prstGeom>
          </p:spPr>
        </p:pic>
        <p:pic>
          <p:nvPicPr>
            <p:cNvPr id="94" name="Picture 93" descr="Screen Shot 2016-04-12 at 06.40.31.p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172400" y="2463552"/>
              <a:ext cx="783404" cy="389384"/>
            </a:xfrm>
            <a:prstGeom prst="rect">
              <a:avLst/>
            </a:prstGeom>
          </p:spPr>
        </p:pic>
        <p:pic>
          <p:nvPicPr>
            <p:cNvPr id="95" name="Picture 94" descr="Screen Shot 2016-04-12 at 06.45.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668344" y="2996952"/>
              <a:ext cx="549052" cy="476286"/>
            </a:xfrm>
            <a:prstGeom prst="rect">
              <a:avLst/>
            </a:prstGeom>
          </p:spPr>
        </p:pic>
        <p:pic>
          <p:nvPicPr>
            <p:cNvPr id="96" name="Picture 95" descr="Screen Shot 2016-04-12 at 06.46.02.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244408" y="2924944"/>
              <a:ext cx="718371" cy="499492"/>
            </a:xfrm>
            <a:prstGeom prst="rect">
              <a:avLst/>
            </a:prstGeom>
          </p:spPr>
        </p:pic>
        <p:pic>
          <p:nvPicPr>
            <p:cNvPr id="97" name="Picture 96"/>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7380312" y="3645024"/>
              <a:ext cx="792088" cy="106105"/>
            </a:xfrm>
            <a:prstGeom prst="rect">
              <a:avLst/>
            </a:prstGeom>
          </p:spPr>
        </p:pic>
        <p:pic>
          <p:nvPicPr>
            <p:cNvPr id="98" name="Picture 97" descr="Screen Shot 2016-04-12 at 06.47.04.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8291916" y="3501008"/>
              <a:ext cx="699507" cy="432048"/>
            </a:xfrm>
            <a:prstGeom prst="rect">
              <a:avLst/>
            </a:prstGeom>
          </p:spPr>
        </p:pic>
        <p:pic>
          <p:nvPicPr>
            <p:cNvPr id="99" name="Picture 9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7524328" y="3789040"/>
              <a:ext cx="719328" cy="542544"/>
            </a:xfrm>
            <a:prstGeom prst="rect">
              <a:avLst/>
            </a:prstGeom>
          </p:spPr>
        </p:pic>
        <p:pic>
          <p:nvPicPr>
            <p:cNvPr id="100" name="Picture 99" descr="Screen Shot 2016-04-12 at 06.48.21.png"/>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8244408" y="3933056"/>
              <a:ext cx="715392" cy="496159"/>
            </a:xfrm>
            <a:prstGeom prst="rect">
              <a:avLst/>
            </a:prstGeom>
          </p:spPr>
        </p:pic>
        <p:pic>
          <p:nvPicPr>
            <p:cNvPr id="101" name="Picture 100"/>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596336" y="4413070"/>
              <a:ext cx="569650" cy="384082"/>
            </a:xfrm>
            <a:prstGeom prst="rect">
              <a:avLst/>
            </a:prstGeom>
          </p:spPr>
        </p:pic>
        <p:pic>
          <p:nvPicPr>
            <p:cNvPr id="102" name="Picture 101" descr="Screen Shot 2016-04-12 at 06.49.44.png"/>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244408" y="4437112"/>
              <a:ext cx="724187" cy="377271"/>
            </a:xfrm>
            <a:prstGeom prst="rect">
              <a:avLst/>
            </a:prstGeom>
          </p:spPr>
        </p:pic>
        <p:pic>
          <p:nvPicPr>
            <p:cNvPr id="103" name="Picture 102"/>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7956376" y="5628999"/>
              <a:ext cx="687965" cy="680321"/>
            </a:xfrm>
            <a:prstGeom prst="rect">
              <a:avLst/>
            </a:prstGeom>
          </p:spPr>
        </p:pic>
        <p:pic>
          <p:nvPicPr>
            <p:cNvPr id="104" name="Picture 103"/>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668344" y="4941168"/>
              <a:ext cx="1255776" cy="542544"/>
            </a:xfrm>
            <a:prstGeom prst="rect">
              <a:avLst/>
            </a:prstGeom>
          </p:spPr>
        </p:pic>
        <p:cxnSp>
          <p:nvCxnSpPr>
            <p:cNvPr id="105" name="Straight Connector 104"/>
            <p:cNvCxnSpPr/>
            <p:nvPr/>
          </p:nvCxnSpPr>
          <p:spPr>
            <a:xfrm>
              <a:off x="7524328" y="4869160"/>
              <a:ext cx="1440160" cy="0"/>
            </a:xfrm>
            <a:prstGeom prst="line">
              <a:avLst/>
            </a:prstGeom>
            <a:ln w="88900"/>
          </p:spPr>
          <p:style>
            <a:lnRef idx="2">
              <a:schemeClr val="accent1"/>
            </a:lnRef>
            <a:fillRef idx="0">
              <a:schemeClr val="accent1"/>
            </a:fillRef>
            <a:effectRef idx="1">
              <a:schemeClr val="accent1"/>
            </a:effectRef>
            <a:fontRef idx="minor">
              <a:schemeClr val="tx1"/>
            </a:fontRef>
          </p:style>
        </p:cxnSp>
        <p:pic>
          <p:nvPicPr>
            <p:cNvPr id="106" name="Picture 105" descr="Screen Shot 2016-04-14 at 17.28.08.png"/>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707904" y="2253574"/>
              <a:ext cx="714287" cy="598741"/>
            </a:xfrm>
            <a:prstGeom prst="rect">
              <a:avLst/>
            </a:prstGeom>
          </p:spPr>
        </p:pic>
      </p:grpSp>
    </p:spTree>
    <p:extLst>
      <p:ext uri="{BB962C8B-B14F-4D97-AF65-F5344CB8AC3E}">
        <p14:creationId xmlns:p14="http://schemas.microsoft.com/office/powerpoint/2010/main" val="11279480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Deployed</a:t>
            </a:r>
            <a:endParaRPr lang="en-US" dirty="0"/>
          </a:p>
        </p:txBody>
      </p:sp>
      <p:sp>
        <p:nvSpPr>
          <p:cNvPr id="4" name="Footer Placeholder 3"/>
          <p:cNvSpPr>
            <a:spLocks noGrp="1"/>
          </p:cNvSpPr>
          <p:nvPr>
            <p:ph type="ftr" sz="quarter" idx="11"/>
          </p:nvPr>
        </p:nvSpPr>
        <p:spPr/>
        <p:txBody>
          <a:bodyPr/>
          <a:lstStyle/>
          <a:p>
            <a:r>
              <a:rPr lang="en-GB" smtClean="0"/>
              <a:t>SME Engagement in EGI – DI4R – Krakow – 30 Sept 2016</a:t>
            </a:r>
            <a:endParaRPr lang="en-GB" dirty="0"/>
          </a:p>
        </p:txBody>
      </p:sp>
      <p:pic>
        <p:nvPicPr>
          <p:cNvPr id="9" name="Picture 8" descr="Screen Shot 2015-02-10 at 17.57.5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40767"/>
            <a:ext cx="3528392" cy="4943241"/>
          </a:xfrm>
          <a:prstGeom prst="rect">
            <a:avLst/>
          </a:prstGeom>
        </p:spPr>
      </p:pic>
      <p:pic>
        <p:nvPicPr>
          <p:cNvPr id="3" name="Picture 2" descr="Screen Shot 2016-09-28 at 12.11.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229257"/>
            <a:ext cx="4392488" cy="2152071"/>
          </a:xfrm>
          <a:prstGeom prst="rect">
            <a:avLst/>
          </a:prstGeom>
        </p:spPr>
      </p:pic>
      <p:sp>
        <p:nvSpPr>
          <p:cNvPr id="5" name="TextBox 4"/>
          <p:cNvSpPr txBox="1"/>
          <p:nvPr/>
        </p:nvSpPr>
        <p:spPr>
          <a:xfrm>
            <a:off x="3851920" y="1124744"/>
            <a:ext cx="5148064" cy="3170099"/>
          </a:xfrm>
          <a:prstGeom prst="rect">
            <a:avLst/>
          </a:prstGeom>
          <a:noFill/>
        </p:spPr>
        <p:txBody>
          <a:bodyPr wrap="square" rtlCol="0">
            <a:spAutoFit/>
          </a:bodyPr>
          <a:lstStyle/>
          <a:p>
            <a:pPr marL="285750" indent="-285750">
              <a:buFont typeface="Arial"/>
              <a:buChar char="•"/>
            </a:pPr>
            <a:r>
              <a:rPr lang="en-US" sz="2000" dirty="0" smtClean="0"/>
              <a:t>Formal business </a:t>
            </a:r>
            <a:r>
              <a:rPr lang="en-US" sz="2000" dirty="0" err="1" smtClean="0"/>
              <a:t>programme</a:t>
            </a:r>
            <a:endParaRPr lang="en-US" sz="2000" dirty="0"/>
          </a:p>
          <a:p>
            <a:pPr marL="742950" lvl="1" indent="-285750">
              <a:buFont typeface="Courier New"/>
              <a:buChar char="o"/>
            </a:pPr>
            <a:r>
              <a:rPr lang="en-US" sz="2000" dirty="0" smtClean="0"/>
              <a:t>SMEs are diverse = value options diverse</a:t>
            </a:r>
            <a:endParaRPr lang="en-US" sz="2000" dirty="0"/>
          </a:p>
          <a:p>
            <a:pPr marL="742950" lvl="1" indent="-285750">
              <a:buFont typeface="Courier New"/>
              <a:buChar char="o"/>
            </a:pPr>
            <a:r>
              <a:rPr lang="en-US" sz="2000" dirty="0"/>
              <a:t>Dedicated resources and services</a:t>
            </a:r>
          </a:p>
          <a:p>
            <a:pPr marL="285750" indent="-285750">
              <a:buFont typeface="Arial"/>
              <a:buChar char="•"/>
            </a:pPr>
            <a:r>
              <a:rPr lang="en-US" sz="2000" dirty="0" smtClean="0"/>
              <a:t>Geographical focus</a:t>
            </a:r>
          </a:p>
          <a:p>
            <a:pPr marL="742950" lvl="1" indent="-285750">
              <a:buFont typeface="Courier New"/>
              <a:buChar char="o"/>
            </a:pPr>
            <a:r>
              <a:rPr lang="en-US" sz="2000" dirty="0" smtClean="0"/>
              <a:t>European/global = EGI Foundation</a:t>
            </a:r>
          </a:p>
          <a:p>
            <a:pPr marL="742950" lvl="1" indent="-285750">
              <a:buFont typeface="Courier New"/>
              <a:buChar char="o"/>
            </a:pPr>
            <a:r>
              <a:rPr lang="en-US" sz="2000" dirty="0" smtClean="0"/>
              <a:t>National/regional = NGIs</a:t>
            </a:r>
          </a:p>
          <a:p>
            <a:pPr marL="285750" indent="-285750">
              <a:buFont typeface="Arial"/>
              <a:buChar char="•"/>
            </a:pPr>
            <a:r>
              <a:rPr lang="en-US" sz="2000" dirty="0" smtClean="0"/>
              <a:t>Demonstrate value through pilots/collaborations</a:t>
            </a:r>
          </a:p>
          <a:p>
            <a:pPr marL="285750" indent="-285750">
              <a:buFont typeface="Arial"/>
              <a:buChar char="•"/>
            </a:pPr>
            <a:r>
              <a:rPr lang="en-US" sz="2000" dirty="0" smtClean="0"/>
              <a:t>Establish potential long-term business relations</a:t>
            </a:r>
          </a:p>
        </p:txBody>
      </p:sp>
    </p:spTree>
    <p:extLst>
      <p:ext uri="{BB962C8B-B14F-4D97-AF65-F5344CB8AC3E}">
        <p14:creationId xmlns:p14="http://schemas.microsoft.com/office/powerpoint/2010/main" val="25351079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Offered</a:t>
            </a:r>
            <a:endParaRPr lang="en-US" dirty="0"/>
          </a:p>
        </p:txBody>
      </p:sp>
      <p:sp>
        <p:nvSpPr>
          <p:cNvPr id="4" name="Footer Placeholder 3"/>
          <p:cNvSpPr>
            <a:spLocks noGrp="1"/>
          </p:cNvSpPr>
          <p:nvPr>
            <p:ph type="ftr" sz="quarter" idx="11"/>
          </p:nvPr>
        </p:nvSpPr>
        <p:spPr/>
        <p:txBody>
          <a:bodyPr/>
          <a:lstStyle/>
          <a:p>
            <a:r>
              <a:rPr lang="en-GB" dirty="0" smtClean="0"/>
              <a:t>SME Engagement in EGI – DI4R – Krakow – 30 Sept 2016</a:t>
            </a:r>
            <a:endParaRPr lang="en-GB" dirty="0"/>
          </a:p>
        </p:txBody>
      </p:sp>
      <p:pic>
        <p:nvPicPr>
          <p:cNvPr id="8" name="Picture 7" descr="SME-Acce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028" y="959027"/>
            <a:ext cx="2535932" cy="2758005"/>
          </a:xfrm>
          <a:prstGeom prst="rect">
            <a:avLst/>
          </a:prstGeom>
        </p:spPr>
      </p:pic>
      <p:pic>
        <p:nvPicPr>
          <p:cNvPr id="10" name="Picture 9" descr="SME-Co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691285"/>
            <a:ext cx="2520280" cy="2695036"/>
          </a:xfrm>
          <a:prstGeom prst="rect">
            <a:avLst/>
          </a:prstGeom>
        </p:spPr>
      </p:pic>
      <p:pic>
        <p:nvPicPr>
          <p:cNvPr id="11" name="Picture 10" descr="SME-Reu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980728"/>
            <a:ext cx="2592288" cy="2736304"/>
          </a:xfrm>
          <a:prstGeom prst="rect">
            <a:avLst/>
          </a:prstGeom>
        </p:spPr>
      </p:pic>
      <p:pic>
        <p:nvPicPr>
          <p:cNvPr id="13" name="Picture 12" descr="SME-Mar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3693938"/>
            <a:ext cx="2520280" cy="2688854"/>
          </a:xfrm>
          <a:prstGeom prst="rect">
            <a:avLst/>
          </a:prstGeom>
        </p:spPr>
      </p:pic>
    </p:spTree>
    <p:extLst>
      <p:ext uri="{BB962C8B-B14F-4D97-AF65-F5344CB8AC3E}">
        <p14:creationId xmlns:p14="http://schemas.microsoft.com/office/powerpoint/2010/main" val="25616993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3203848" y="1436559"/>
            <a:ext cx="1440160" cy="984329"/>
          </a:xfrm>
          <a:prstGeom prst="rect">
            <a:avLst/>
          </a:prstGeom>
        </p:spPr>
      </p:pic>
      <p:pic>
        <p:nvPicPr>
          <p:cNvPr id="17" name="Picture 16"/>
          <p:cNvPicPr>
            <a:picLocks noChangeAspect="1"/>
          </p:cNvPicPr>
          <p:nvPr/>
        </p:nvPicPr>
        <p:blipFill>
          <a:blip r:embed="rId3"/>
          <a:stretch>
            <a:fillRect/>
          </a:stretch>
        </p:blipFill>
        <p:spPr>
          <a:xfrm>
            <a:off x="0" y="1340768"/>
            <a:ext cx="3368435" cy="1152128"/>
          </a:xfrm>
          <a:prstGeom prst="rect">
            <a:avLst/>
          </a:prstGeom>
        </p:spPr>
      </p:pic>
      <p:sp>
        <p:nvSpPr>
          <p:cNvPr id="3" name="Content Placeholder 2"/>
          <p:cNvSpPr>
            <a:spLocks noGrp="1"/>
          </p:cNvSpPr>
          <p:nvPr>
            <p:ph sz="half" idx="2"/>
          </p:nvPr>
        </p:nvSpPr>
        <p:spPr>
          <a:xfrm>
            <a:off x="539553" y="3212976"/>
            <a:ext cx="3816424" cy="504056"/>
          </a:xfrm>
        </p:spPr>
        <p:txBody>
          <a:bodyPr/>
          <a:lstStyle/>
          <a:p>
            <a:pPr marL="0" indent="0" algn="ctr">
              <a:buNone/>
            </a:pPr>
            <a:r>
              <a:rPr lang="en-US" sz="2000" b="1" i="1" u="sng" dirty="0">
                <a:solidFill>
                  <a:schemeClr val="tx2">
                    <a:lumMod val="75000"/>
                  </a:schemeClr>
                </a:solidFill>
              </a:rPr>
              <a:t>Business Development</a:t>
            </a:r>
          </a:p>
        </p:txBody>
      </p:sp>
      <p:sp>
        <p:nvSpPr>
          <p:cNvPr id="4" name="Footer Placeholder 3"/>
          <p:cNvSpPr>
            <a:spLocks noGrp="1"/>
          </p:cNvSpPr>
          <p:nvPr>
            <p:ph type="ftr" sz="quarter" idx="11"/>
          </p:nvPr>
        </p:nvSpPr>
        <p:spPr/>
        <p:txBody>
          <a:bodyPr/>
          <a:lstStyle/>
          <a:p>
            <a:r>
              <a:rPr lang="en-GB" dirty="0"/>
              <a:t>SME Engagement in EGI – DI4R – Krakow – 30 Sept 2016</a:t>
            </a:r>
          </a:p>
        </p:txBody>
      </p:sp>
      <p:sp>
        <p:nvSpPr>
          <p:cNvPr id="5" name="Title 1"/>
          <p:cNvSpPr>
            <a:spLocks noGrp="1"/>
          </p:cNvSpPr>
          <p:nvPr>
            <p:ph type="title"/>
          </p:nvPr>
        </p:nvSpPr>
        <p:spPr>
          <a:xfrm>
            <a:off x="1547664" y="188640"/>
            <a:ext cx="7344816" cy="850106"/>
          </a:xfrm>
        </p:spPr>
        <p:txBody>
          <a:bodyPr>
            <a:normAutofit/>
          </a:bodyPr>
          <a:lstStyle/>
          <a:p>
            <a:r>
              <a:rPr lang="en-US" dirty="0" smtClean="0"/>
              <a:t>Established collaborations</a:t>
            </a:r>
            <a:endParaRPr lang="en-US" dirty="0"/>
          </a:p>
        </p:txBody>
      </p:sp>
      <p:sp>
        <p:nvSpPr>
          <p:cNvPr id="6" name="Content Placeholder 2"/>
          <p:cNvSpPr txBox="1">
            <a:spLocks/>
          </p:cNvSpPr>
          <p:nvPr/>
        </p:nvSpPr>
        <p:spPr>
          <a:xfrm>
            <a:off x="683568" y="1124744"/>
            <a:ext cx="3816424" cy="504056"/>
          </a:xfrm>
          <a:prstGeom prst="rect">
            <a:avLst/>
          </a:prstGeom>
        </p:spPr>
        <p:txBody>
          <a:bodyPr/>
          <a:lstStyle>
            <a:defPPr>
              <a:defRPr lang="nl-NL"/>
            </a:defPPr>
            <a:lvl1pPr indent="0" algn="ctr">
              <a:spcBef>
                <a:spcPct val="20000"/>
              </a:spcBef>
              <a:buFont typeface="Arial" panose="020B0604020202020204" pitchFamily="34" charset="0"/>
              <a:buNone/>
              <a:defRPr sz="2000" b="1" i="1" u="sng">
                <a:solidFill>
                  <a:schemeClr val="tx2">
                    <a:lumMod val="75000"/>
                  </a:schemeClr>
                </a:solidFill>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a:t>Platform </a:t>
            </a:r>
            <a:r>
              <a:rPr lang="en-US" dirty="0" smtClean="0"/>
              <a:t>Integration</a:t>
            </a:r>
            <a:endParaRPr lang="en-US" dirty="0"/>
          </a:p>
        </p:txBody>
      </p:sp>
      <p:sp>
        <p:nvSpPr>
          <p:cNvPr id="7" name="Content Placeholder 2"/>
          <p:cNvSpPr txBox="1">
            <a:spLocks/>
          </p:cNvSpPr>
          <p:nvPr/>
        </p:nvSpPr>
        <p:spPr>
          <a:xfrm>
            <a:off x="5327576" y="1124744"/>
            <a:ext cx="3816424"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smtClean="0">
                <a:solidFill>
                  <a:schemeClr val="tx2">
                    <a:lumMod val="75000"/>
                  </a:schemeClr>
                </a:solidFill>
              </a:rPr>
              <a:t>IaaS Consumers/Pilots</a:t>
            </a:r>
          </a:p>
        </p:txBody>
      </p:sp>
      <p:sp>
        <p:nvSpPr>
          <p:cNvPr id="8" name="Content Placeholder 2"/>
          <p:cNvSpPr txBox="1">
            <a:spLocks/>
          </p:cNvSpPr>
          <p:nvPr/>
        </p:nvSpPr>
        <p:spPr>
          <a:xfrm>
            <a:off x="4860032" y="3212976"/>
            <a:ext cx="4032448" cy="504056"/>
          </a:xfrm>
          <a:prstGeom prst="rect">
            <a:avLst/>
          </a:prstGeom>
        </p:spPr>
        <p:txBody>
          <a:bodyPr/>
          <a:lstStyle>
            <a:lvl1pPr indent="0" algn="ctr">
              <a:spcBef>
                <a:spcPct val="20000"/>
              </a:spcBef>
              <a:buFont typeface="Arial" panose="020B0604020202020204" pitchFamily="34" charset="0"/>
              <a:buNone/>
              <a:defRPr sz="2000" b="1" i="1" u="sng">
                <a:solidFill>
                  <a:schemeClr val="tx2">
                    <a:lumMod val="75000"/>
                  </a:schemeClr>
                </a:solidFill>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smtClean="0"/>
              <a:t>Public/Private Partnerships</a:t>
            </a:r>
            <a:endParaRPr lang="en-US" dirty="0"/>
          </a:p>
        </p:txBody>
      </p:sp>
      <p:pic>
        <p:nvPicPr>
          <p:cNvPr id="13" name="Picture 12"/>
          <p:cNvPicPr>
            <a:picLocks noChangeAspect="1"/>
          </p:cNvPicPr>
          <p:nvPr/>
        </p:nvPicPr>
        <p:blipFill>
          <a:blip r:embed="rId4"/>
          <a:stretch>
            <a:fillRect/>
          </a:stretch>
        </p:blipFill>
        <p:spPr>
          <a:xfrm>
            <a:off x="107504" y="3717032"/>
            <a:ext cx="1250616" cy="914365"/>
          </a:xfrm>
          <a:prstGeom prst="rect">
            <a:avLst/>
          </a:prstGeom>
        </p:spPr>
      </p:pic>
      <p:pic>
        <p:nvPicPr>
          <p:cNvPr id="14" name="Picture 13"/>
          <p:cNvPicPr>
            <a:picLocks noChangeAspect="1"/>
          </p:cNvPicPr>
          <p:nvPr/>
        </p:nvPicPr>
        <p:blipFill>
          <a:blip r:embed="rId5"/>
          <a:stretch>
            <a:fillRect/>
          </a:stretch>
        </p:blipFill>
        <p:spPr>
          <a:xfrm>
            <a:off x="6228184" y="4221088"/>
            <a:ext cx="2297995" cy="724026"/>
          </a:xfrm>
          <a:prstGeom prst="rect">
            <a:avLst/>
          </a:prstGeom>
        </p:spPr>
      </p:pic>
      <p:pic>
        <p:nvPicPr>
          <p:cNvPr id="15" name="Picture 14"/>
          <p:cNvPicPr>
            <a:picLocks noChangeAspect="1"/>
          </p:cNvPicPr>
          <p:nvPr/>
        </p:nvPicPr>
        <p:blipFill>
          <a:blip r:embed="rId6"/>
          <a:stretch>
            <a:fillRect/>
          </a:stretch>
        </p:blipFill>
        <p:spPr>
          <a:xfrm>
            <a:off x="6472742" y="3789040"/>
            <a:ext cx="2362762" cy="432048"/>
          </a:xfrm>
          <a:prstGeom prst="rect">
            <a:avLst/>
          </a:prstGeom>
        </p:spPr>
      </p:pic>
      <p:pic>
        <p:nvPicPr>
          <p:cNvPr id="16" name="Picture 15"/>
          <p:cNvPicPr>
            <a:picLocks noChangeAspect="1"/>
          </p:cNvPicPr>
          <p:nvPr/>
        </p:nvPicPr>
        <p:blipFill>
          <a:blip r:embed="rId7"/>
          <a:stretch>
            <a:fillRect/>
          </a:stretch>
        </p:blipFill>
        <p:spPr>
          <a:xfrm>
            <a:off x="2699792" y="3573016"/>
            <a:ext cx="1714500" cy="1054100"/>
          </a:xfrm>
          <a:prstGeom prst="rect">
            <a:avLst/>
          </a:prstGeom>
        </p:spPr>
      </p:pic>
      <p:pic>
        <p:nvPicPr>
          <p:cNvPr id="18" name="Picture 17"/>
          <p:cNvPicPr>
            <a:picLocks noChangeAspect="1"/>
          </p:cNvPicPr>
          <p:nvPr/>
        </p:nvPicPr>
        <p:blipFill>
          <a:blip r:embed="rId8"/>
          <a:stretch>
            <a:fillRect/>
          </a:stretch>
        </p:blipFill>
        <p:spPr>
          <a:xfrm>
            <a:off x="1874912" y="2306154"/>
            <a:ext cx="1832992" cy="745417"/>
          </a:xfrm>
          <a:prstGeom prst="rect">
            <a:avLst/>
          </a:prstGeom>
        </p:spPr>
      </p:pic>
      <p:pic>
        <p:nvPicPr>
          <p:cNvPr id="19" name="Picture 18"/>
          <p:cNvPicPr>
            <a:picLocks noChangeAspect="1"/>
          </p:cNvPicPr>
          <p:nvPr/>
        </p:nvPicPr>
        <p:blipFill>
          <a:blip r:embed="rId9"/>
          <a:stretch>
            <a:fillRect/>
          </a:stretch>
        </p:blipFill>
        <p:spPr>
          <a:xfrm>
            <a:off x="107504" y="2420888"/>
            <a:ext cx="1638182" cy="504056"/>
          </a:xfrm>
          <a:prstGeom prst="rect">
            <a:avLst/>
          </a:prstGeom>
        </p:spPr>
      </p:pic>
      <p:pic>
        <p:nvPicPr>
          <p:cNvPr id="25" name="Picture 24"/>
          <p:cNvPicPr>
            <a:picLocks noChangeAspect="1"/>
          </p:cNvPicPr>
          <p:nvPr/>
        </p:nvPicPr>
        <p:blipFill>
          <a:blip r:embed="rId10"/>
          <a:stretch>
            <a:fillRect/>
          </a:stretch>
        </p:blipFill>
        <p:spPr>
          <a:xfrm>
            <a:off x="1510308" y="3573016"/>
            <a:ext cx="1117476" cy="1021692"/>
          </a:xfrm>
          <a:prstGeom prst="rect">
            <a:avLst/>
          </a:prstGeom>
        </p:spPr>
      </p:pic>
      <p:pic>
        <p:nvPicPr>
          <p:cNvPr id="20" name="Picture 19"/>
          <p:cNvPicPr>
            <a:picLocks noChangeAspect="1"/>
          </p:cNvPicPr>
          <p:nvPr/>
        </p:nvPicPr>
        <p:blipFill>
          <a:blip r:embed="rId11"/>
          <a:stretch>
            <a:fillRect/>
          </a:stretch>
        </p:blipFill>
        <p:spPr>
          <a:xfrm>
            <a:off x="3851920" y="2314544"/>
            <a:ext cx="688876" cy="682408"/>
          </a:xfrm>
          <a:prstGeom prst="rect">
            <a:avLst/>
          </a:prstGeom>
        </p:spPr>
      </p:pic>
      <p:pic>
        <p:nvPicPr>
          <p:cNvPr id="21" name="Picture 20"/>
          <p:cNvPicPr>
            <a:picLocks noChangeAspect="1"/>
          </p:cNvPicPr>
          <p:nvPr/>
        </p:nvPicPr>
        <p:blipFill>
          <a:blip r:embed="rId12"/>
          <a:stretch>
            <a:fillRect/>
          </a:stretch>
        </p:blipFill>
        <p:spPr>
          <a:xfrm>
            <a:off x="5436096" y="1556792"/>
            <a:ext cx="2016224" cy="504056"/>
          </a:xfrm>
          <a:prstGeom prst="rect">
            <a:avLst/>
          </a:prstGeom>
        </p:spPr>
      </p:pic>
      <p:pic>
        <p:nvPicPr>
          <p:cNvPr id="29" name="Picture 28"/>
          <p:cNvPicPr>
            <a:picLocks noChangeAspect="1"/>
          </p:cNvPicPr>
          <p:nvPr/>
        </p:nvPicPr>
        <p:blipFill>
          <a:blip r:embed="rId13"/>
          <a:stretch>
            <a:fillRect/>
          </a:stretch>
        </p:blipFill>
        <p:spPr>
          <a:xfrm>
            <a:off x="5580112" y="2559687"/>
            <a:ext cx="1891928" cy="293249"/>
          </a:xfrm>
          <a:prstGeom prst="rect">
            <a:avLst/>
          </a:prstGeom>
        </p:spPr>
      </p:pic>
      <p:pic>
        <p:nvPicPr>
          <p:cNvPr id="30" name="Picture 29"/>
          <p:cNvPicPr>
            <a:picLocks noChangeAspect="1"/>
          </p:cNvPicPr>
          <p:nvPr/>
        </p:nvPicPr>
        <p:blipFill>
          <a:blip r:embed="rId14"/>
          <a:stretch>
            <a:fillRect/>
          </a:stretch>
        </p:blipFill>
        <p:spPr>
          <a:xfrm>
            <a:off x="6701270" y="1988840"/>
            <a:ext cx="2442730" cy="504056"/>
          </a:xfrm>
          <a:prstGeom prst="rect">
            <a:avLst/>
          </a:prstGeom>
        </p:spPr>
      </p:pic>
      <p:pic>
        <p:nvPicPr>
          <p:cNvPr id="31" name="Picture 30"/>
          <p:cNvPicPr>
            <a:picLocks noChangeAspect="1"/>
          </p:cNvPicPr>
          <p:nvPr/>
        </p:nvPicPr>
        <p:blipFill>
          <a:blip r:embed="rId15"/>
          <a:stretch>
            <a:fillRect/>
          </a:stretch>
        </p:blipFill>
        <p:spPr>
          <a:xfrm>
            <a:off x="4751142" y="3789040"/>
            <a:ext cx="1405034" cy="720080"/>
          </a:xfrm>
          <a:prstGeom prst="rect">
            <a:avLst/>
          </a:prstGeom>
        </p:spPr>
      </p:pic>
      <p:grpSp>
        <p:nvGrpSpPr>
          <p:cNvPr id="34" name="Group 33"/>
          <p:cNvGrpSpPr/>
          <p:nvPr/>
        </p:nvGrpSpPr>
        <p:grpSpPr>
          <a:xfrm>
            <a:off x="323528" y="4941168"/>
            <a:ext cx="8712968" cy="1440160"/>
            <a:chOff x="323528" y="4869160"/>
            <a:chExt cx="8712968" cy="1440160"/>
          </a:xfrm>
        </p:grpSpPr>
        <p:sp>
          <p:nvSpPr>
            <p:cNvPr id="9" name="Content Placeholder 2"/>
            <p:cNvSpPr txBox="1">
              <a:spLocks/>
            </p:cNvSpPr>
            <p:nvPr/>
          </p:nvSpPr>
          <p:spPr>
            <a:xfrm>
              <a:off x="467544" y="4869160"/>
              <a:ext cx="3816424" cy="504056"/>
            </a:xfrm>
            <a:prstGeom prst="rect">
              <a:avLst/>
            </a:prstGeom>
          </p:spPr>
          <p:txBody>
            <a:bodyPr/>
            <a:lstStyle>
              <a:lvl1pPr indent="0" algn="ctr">
                <a:spcBef>
                  <a:spcPct val="20000"/>
                </a:spcBef>
                <a:buFont typeface="Arial" panose="020B0604020202020204" pitchFamily="34" charset="0"/>
                <a:buNone/>
                <a:defRPr sz="2000" b="1" i="1" u="sng">
                  <a:solidFill>
                    <a:schemeClr val="tx2">
                      <a:lumMod val="75000"/>
                    </a:schemeClr>
                  </a:solidFill>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a:t>FitSM Training</a:t>
              </a:r>
            </a:p>
          </p:txBody>
        </p:sp>
        <p:pic>
          <p:nvPicPr>
            <p:cNvPr id="10" name="Picture 9"/>
            <p:cNvPicPr>
              <a:picLocks noChangeAspect="1"/>
            </p:cNvPicPr>
            <p:nvPr/>
          </p:nvPicPr>
          <p:blipFill>
            <a:blip r:embed="rId16"/>
            <a:stretch>
              <a:fillRect/>
            </a:stretch>
          </p:blipFill>
          <p:spPr>
            <a:xfrm>
              <a:off x="323528" y="5301208"/>
              <a:ext cx="1008112" cy="1008112"/>
            </a:xfrm>
            <a:prstGeom prst="rect">
              <a:avLst/>
            </a:prstGeom>
          </p:spPr>
        </p:pic>
        <p:pic>
          <p:nvPicPr>
            <p:cNvPr id="11" name="Picture 10"/>
            <p:cNvPicPr>
              <a:picLocks noChangeAspect="1"/>
            </p:cNvPicPr>
            <p:nvPr/>
          </p:nvPicPr>
          <p:blipFill>
            <a:blip r:embed="rId17"/>
            <a:stretch>
              <a:fillRect/>
            </a:stretch>
          </p:blipFill>
          <p:spPr>
            <a:xfrm>
              <a:off x="1547664" y="5373216"/>
              <a:ext cx="1823060" cy="792088"/>
            </a:xfrm>
            <a:prstGeom prst="rect">
              <a:avLst/>
            </a:prstGeom>
          </p:spPr>
        </p:pic>
        <p:pic>
          <p:nvPicPr>
            <p:cNvPr id="12" name="Picture 11"/>
            <p:cNvPicPr>
              <a:picLocks noChangeAspect="1"/>
            </p:cNvPicPr>
            <p:nvPr/>
          </p:nvPicPr>
          <p:blipFill>
            <a:blip r:embed="rId18"/>
            <a:stretch>
              <a:fillRect/>
            </a:stretch>
          </p:blipFill>
          <p:spPr>
            <a:xfrm>
              <a:off x="3059832" y="5519834"/>
              <a:ext cx="1062879" cy="429446"/>
            </a:xfrm>
            <a:prstGeom prst="rect">
              <a:avLst/>
            </a:prstGeom>
          </p:spPr>
        </p:pic>
        <p:sp>
          <p:nvSpPr>
            <p:cNvPr id="32" name="Content Placeholder 2"/>
            <p:cNvSpPr txBox="1">
              <a:spLocks/>
            </p:cNvSpPr>
            <p:nvPr/>
          </p:nvSpPr>
          <p:spPr>
            <a:xfrm>
              <a:off x="5220072" y="4869160"/>
              <a:ext cx="3816424" cy="5040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smtClean="0">
                  <a:solidFill>
                    <a:schemeClr val="tx2">
                      <a:lumMod val="75000"/>
                    </a:schemeClr>
                  </a:solidFill>
                </a:rPr>
                <a:t>EGI FedCloud Provider</a:t>
              </a:r>
              <a:endParaRPr lang="en-US" sz="2000" b="1" i="1" u="sng" dirty="0">
                <a:solidFill>
                  <a:schemeClr val="tx2">
                    <a:lumMod val="75000"/>
                  </a:schemeClr>
                </a:solidFill>
              </a:endParaRPr>
            </a:p>
          </p:txBody>
        </p:sp>
        <p:pic>
          <p:nvPicPr>
            <p:cNvPr id="33" name="Picture 32"/>
            <p:cNvPicPr>
              <a:picLocks noChangeAspect="1"/>
            </p:cNvPicPr>
            <p:nvPr/>
          </p:nvPicPr>
          <p:blipFill>
            <a:blip r:embed="rId19"/>
            <a:stretch>
              <a:fillRect/>
            </a:stretch>
          </p:blipFill>
          <p:spPr>
            <a:xfrm>
              <a:off x="6588224" y="5373216"/>
              <a:ext cx="1108844" cy="726185"/>
            </a:xfrm>
            <a:prstGeom prst="rect">
              <a:avLst/>
            </a:prstGeom>
          </p:spPr>
        </p:pic>
      </p:grpSp>
    </p:spTree>
    <p:extLst>
      <p:ext uri="{BB962C8B-B14F-4D97-AF65-F5344CB8AC3E}">
        <p14:creationId xmlns:p14="http://schemas.microsoft.com/office/powerpoint/2010/main" val="2552335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3203848" y="1436559"/>
            <a:ext cx="1440160" cy="984329"/>
          </a:xfrm>
          <a:prstGeom prst="rect">
            <a:avLst/>
          </a:prstGeom>
        </p:spPr>
      </p:pic>
      <p:pic>
        <p:nvPicPr>
          <p:cNvPr id="17" name="Picture 16"/>
          <p:cNvPicPr>
            <a:picLocks noChangeAspect="1"/>
          </p:cNvPicPr>
          <p:nvPr/>
        </p:nvPicPr>
        <p:blipFill>
          <a:blip r:embed="rId3"/>
          <a:stretch>
            <a:fillRect/>
          </a:stretch>
        </p:blipFill>
        <p:spPr>
          <a:xfrm>
            <a:off x="0" y="1340768"/>
            <a:ext cx="3368435" cy="1152128"/>
          </a:xfrm>
          <a:prstGeom prst="rect">
            <a:avLst/>
          </a:prstGeom>
        </p:spPr>
      </p:pic>
      <p:sp>
        <p:nvSpPr>
          <p:cNvPr id="3" name="Content Placeholder 2"/>
          <p:cNvSpPr>
            <a:spLocks noGrp="1"/>
          </p:cNvSpPr>
          <p:nvPr>
            <p:ph sz="half" idx="2"/>
          </p:nvPr>
        </p:nvSpPr>
        <p:spPr>
          <a:xfrm>
            <a:off x="539553" y="3212976"/>
            <a:ext cx="3816424" cy="504056"/>
          </a:xfrm>
        </p:spPr>
        <p:txBody>
          <a:bodyPr/>
          <a:lstStyle/>
          <a:p>
            <a:pPr marL="0" indent="0" algn="ctr">
              <a:buNone/>
            </a:pPr>
            <a:r>
              <a:rPr lang="en-US" sz="2000" b="1" i="1" u="sng" dirty="0">
                <a:solidFill>
                  <a:schemeClr val="tx2">
                    <a:lumMod val="75000"/>
                  </a:schemeClr>
                </a:solidFill>
              </a:rPr>
              <a:t>Business Development</a:t>
            </a:r>
          </a:p>
        </p:txBody>
      </p:sp>
      <p:sp>
        <p:nvSpPr>
          <p:cNvPr id="4" name="Footer Placeholder 3"/>
          <p:cNvSpPr>
            <a:spLocks noGrp="1"/>
          </p:cNvSpPr>
          <p:nvPr>
            <p:ph type="ftr" sz="quarter" idx="11"/>
          </p:nvPr>
        </p:nvSpPr>
        <p:spPr/>
        <p:txBody>
          <a:bodyPr/>
          <a:lstStyle/>
          <a:p>
            <a:r>
              <a:rPr lang="en-GB" dirty="0"/>
              <a:t>SME Engagement in EGI – DI4R – Krakow – 30 Sept 2016</a:t>
            </a:r>
          </a:p>
        </p:txBody>
      </p:sp>
      <p:sp>
        <p:nvSpPr>
          <p:cNvPr id="5" name="Title 1"/>
          <p:cNvSpPr>
            <a:spLocks noGrp="1"/>
          </p:cNvSpPr>
          <p:nvPr>
            <p:ph type="title"/>
          </p:nvPr>
        </p:nvSpPr>
        <p:spPr>
          <a:xfrm>
            <a:off x="1547664" y="188640"/>
            <a:ext cx="7344816" cy="850106"/>
          </a:xfrm>
        </p:spPr>
        <p:txBody>
          <a:bodyPr>
            <a:normAutofit/>
          </a:bodyPr>
          <a:lstStyle/>
          <a:p>
            <a:r>
              <a:rPr lang="en-US" dirty="0" smtClean="0"/>
              <a:t>Established collaborations</a:t>
            </a:r>
            <a:endParaRPr lang="en-US" dirty="0"/>
          </a:p>
        </p:txBody>
      </p:sp>
      <p:sp>
        <p:nvSpPr>
          <p:cNvPr id="6" name="Content Placeholder 2"/>
          <p:cNvSpPr txBox="1">
            <a:spLocks/>
          </p:cNvSpPr>
          <p:nvPr/>
        </p:nvSpPr>
        <p:spPr>
          <a:xfrm>
            <a:off x="683568" y="1124744"/>
            <a:ext cx="3816424" cy="504056"/>
          </a:xfrm>
          <a:prstGeom prst="rect">
            <a:avLst/>
          </a:prstGeom>
        </p:spPr>
        <p:txBody>
          <a:bodyPr/>
          <a:lstStyle>
            <a:defPPr>
              <a:defRPr lang="nl-NL"/>
            </a:defPPr>
            <a:lvl1pPr indent="0" algn="ctr">
              <a:spcBef>
                <a:spcPct val="20000"/>
              </a:spcBef>
              <a:buFont typeface="Arial" panose="020B0604020202020204" pitchFamily="34" charset="0"/>
              <a:buNone/>
              <a:defRPr sz="2000" b="1" i="1" u="sng">
                <a:solidFill>
                  <a:schemeClr val="tx2">
                    <a:lumMod val="75000"/>
                  </a:schemeClr>
                </a:solidFill>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a:t>Platform </a:t>
            </a:r>
            <a:r>
              <a:rPr lang="en-US" dirty="0" smtClean="0"/>
              <a:t>Integration</a:t>
            </a:r>
            <a:endParaRPr lang="en-US" dirty="0"/>
          </a:p>
        </p:txBody>
      </p:sp>
      <p:sp>
        <p:nvSpPr>
          <p:cNvPr id="7" name="Content Placeholder 2"/>
          <p:cNvSpPr txBox="1">
            <a:spLocks/>
          </p:cNvSpPr>
          <p:nvPr/>
        </p:nvSpPr>
        <p:spPr>
          <a:xfrm>
            <a:off x="5327576" y="1124744"/>
            <a:ext cx="3816424"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smtClean="0">
                <a:solidFill>
                  <a:schemeClr val="tx2">
                    <a:lumMod val="75000"/>
                  </a:schemeClr>
                </a:solidFill>
              </a:rPr>
              <a:t>IaaS Consumers/Pilots</a:t>
            </a:r>
          </a:p>
        </p:txBody>
      </p:sp>
      <p:sp>
        <p:nvSpPr>
          <p:cNvPr id="8" name="Content Placeholder 2"/>
          <p:cNvSpPr txBox="1">
            <a:spLocks/>
          </p:cNvSpPr>
          <p:nvPr/>
        </p:nvSpPr>
        <p:spPr>
          <a:xfrm>
            <a:off x="4860032" y="3212976"/>
            <a:ext cx="4032448" cy="504056"/>
          </a:xfrm>
          <a:prstGeom prst="rect">
            <a:avLst/>
          </a:prstGeom>
        </p:spPr>
        <p:txBody>
          <a:bodyPr/>
          <a:lstStyle>
            <a:lvl1pPr indent="0" algn="ctr">
              <a:spcBef>
                <a:spcPct val="20000"/>
              </a:spcBef>
              <a:buFont typeface="Arial" panose="020B0604020202020204" pitchFamily="34" charset="0"/>
              <a:buNone/>
              <a:defRPr sz="2000" b="1" i="1" u="sng">
                <a:solidFill>
                  <a:schemeClr val="tx2">
                    <a:lumMod val="75000"/>
                  </a:schemeClr>
                </a:solidFill>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smtClean="0"/>
              <a:t>Public/Private Partnerships</a:t>
            </a:r>
            <a:endParaRPr lang="en-US" dirty="0"/>
          </a:p>
        </p:txBody>
      </p:sp>
      <p:pic>
        <p:nvPicPr>
          <p:cNvPr id="13" name="Picture 12"/>
          <p:cNvPicPr>
            <a:picLocks noChangeAspect="1"/>
          </p:cNvPicPr>
          <p:nvPr/>
        </p:nvPicPr>
        <p:blipFill>
          <a:blip r:embed="rId4"/>
          <a:stretch>
            <a:fillRect/>
          </a:stretch>
        </p:blipFill>
        <p:spPr>
          <a:xfrm>
            <a:off x="107504" y="3717032"/>
            <a:ext cx="1250616" cy="914365"/>
          </a:xfrm>
          <a:prstGeom prst="rect">
            <a:avLst/>
          </a:prstGeom>
        </p:spPr>
      </p:pic>
      <p:pic>
        <p:nvPicPr>
          <p:cNvPr id="14" name="Picture 13"/>
          <p:cNvPicPr>
            <a:picLocks noChangeAspect="1"/>
          </p:cNvPicPr>
          <p:nvPr/>
        </p:nvPicPr>
        <p:blipFill>
          <a:blip r:embed="rId5"/>
          <a:stretch>
            <a:fillRect/>
          </a:stretch>
        </p:blipFill>
        <p:spPr>
          <a:xfrm>
            <a:off x="6228184" y="4221088"/>
            <a:ext cx="2297995" cy="724026"/>
          </a:xfrm>
          <a:prstGeom prst="rect">
            <a:avLst/>
          </a:prstGeom>
        </p:spPr>
      </p:pic>
      <p:pic>
        <p:nvPicPr>
          <p:cNvPr id="15" name="Picture 14"/>
          <p:cNvPicPr>
            <a:picLocks noChangeAspect="1"/>
          </p:cNvPicPr>
          <p:nvPr/>
        </p:nvPicPr>
        <p:blipFill>
          <a:blip r:embed="rId6"/>
          <a:stretch>
            <a:fillRect/>
          </a:stretch>
        </p:blipFill>
        <p:spPr>
          <a:xfrm>
            <a:off x="6472742" y="3789040"/>
            <a:ext cx="2362762" cy="432048"/>
          </a:xfrm>
          <a:prstGeom prst="rect">
            <a:avLst/>
          </a:prstGeom>
        </p:spPr>
      </p:pic>
      <p:pic>
        <p:nvPicPr>
          <p:cNvPr id="16" name="Picture 15"/>
          <p:cNvPicPr>
            <a:picLocks noChangeAspect="1"/>
          </p:cNvPicPr>
          <p:nvPr/>
        </p:nvPicPr>
        <p:blipFill>
          <a:blip r:embed="rId7"/>
          <a:stretch>
            <a:fillRect/>
          </a:stretch>
        </p:blipFill>
        <p:spPr>
          <a:xfrm>
            <a:off x="2699792" y="3573016"/>
            <a:ext cx="1714500" cy="1054100"/>
          </a:xfrm>
          <a:prstGeom prst="rect">
            <a:avLst/>
          </a:prstGeom>
        </p:spPr>
      </p:pic>
      <p:pic>
        <p:nvPicPr>
          <p:cNvPr id="18" name="Picture 17"/>
          <p:cNvPicPr>
            <a:picLocks noChangeAspect="1"/>
          </p:cNvPicPr>
          <p:nvPr/>
        </p:nvPicPr>
        <p:blipFill>
          <a:blip r:embed="rId8"/>
          <a:stretch>
            <a:fillRect/>
          </a:stretch>
        </p:blipFill>
        <p:spPr>
          <a:xfrm>
            <a:off x="1874912" y="2306154"/>
            <a:ext cx="1832992" cy="745417"/>
          </a:xfrm>
          <a:prstGeom prst="rect">
            <a:avLst/>
          </a:prstGeom>
        </p:spPr>
      </p:pic>
      <p:pic>
        <p:nvPicPr>
          <p:cNvPr id="19" name="Picture 18"/>
          <p:cNvPicPr>
            <a:picLocks noChangeAspect="1"/>
          </p:cNvPicPr>
          <p:nvPr/>
        </p:nvPicPr>
        <p:blipFill>
          <a:blip r:embed="rId9"/>
          <a:stretch>
            <a:fillRect/>
          </a:stretch>
        </p:blipFill>
        <p:spPr>
          <a:xfrm>
            <a:off x="107504" y="2420888"/>
            <a:ext cx="1638182" cy="504056"/>
          </a:xfrm>
          <a:prstGeom prst="rect">
            <a:avLst/>
          </a:prstGeom>
        </p:spPr>
      </p:pic>
      <p:pic>
        <p:nvPicPr>
          <p:cNvPr id="25" name="Picture 24"/>
          <p:cNvPicPr>
            <a:picLocks noChangeAspect="1"/>
          </p:cNvPicPr>
          <p:nvPr/>
        </p:nvPicPr>
        <p:blipFill>
          <a:blip r:embed="rId10"/>
          <a:stretch>
            <a:fillRect/>
          </a:stretch>
        </p:blipFill>
        <p:spPr>
          <a:xfrm>
            <a:off x="1510308" y="3573016"/>
            <a:ext cx="1117476" cy="1021692"/>
          </a:xfrm>
          <a:prstGeom prst="rect">
            <a:avLst/>
          </a:prstGeom>
        </p:spPr>
      </p:pic>
      <p:pic>
        <p:nvPicPr>
          <p:cNvPr id="20" name="Picture 19"/>
          <p:cNvPicPr>
            <a:picLocks noChangeAspect="1"/>
          </p:cNvPicPr>
          <p:nvPr/>
        </p:nvPicPr>
        <p:blipFill>
          <a:blip r:embed="rId11"/>
          <a:stretch>
            <a:fillRect/>
          </a:stretch>
        </p:blipFill>
        <p:spPr>
          <a:xfrm>
            <a:off x="3851920" y="2314544"/>
            <a:ext cx="688876" cy="682408"/>
          </a:xfrm>
          <a:prstGeom prst="rect">
            <a:avLst/>
          </a:prstGeom>
        </p:spPr>
      </p:pic>
      <p:pic>
        <p:nvPicPr>
          <p:cNvPr id="21" name="Picture 20"/>
          <p:cNvPicPr>
            <a:picLocks noChangeAspect="1"/>
          </p:cNvPicPr>
          <p:nvPr/>
        </p:nvPicPr>
        <p:blipFill>
          <a:blip r:embed="rId12"/>
          <a:stretch>
            <a:fillRect/>
          </a:stretch>
        </p:blipFill>
        <p:spPr>
          <a:xfrm>
            <a:off x="5436096" y="1556792"/>
            <a:ext cx="2016224" cy="504056"/>
          </a:xfrm>
          <a:prstGeom prst="rect">
            <a:avLst/>
          </a:prstGeom>
        </p:spPr>
      </p:pic>
      <p:pic>
        <p:nvPicPr>
          <p:cNvPr id="29" name="Picture 28"/>
          <p:cNvPicPr>
            <a:picLocks noChangeAspect="1"/>
          </p:cNvPicPr>
          <p:nvPr/>
        </p:nvPicPr>
        <p:blipFill>
          <a:blip r:embed="rId13"/>
          <a:stretch>
            <a:fillRect/>
          </a:stretch>
        </p:blipFill>
        <p:spPr>
          <a:xfrm>
            <a:off x="5580112" y="2559687"/>
            <a:ext cx="1891928" cy="293249"/>
          </a:xfrm>
          <a:prstGeom prst="rect">
            <a:avLst/>
          </a:prstGeom>
        </p:spPr>
      </p:pic>
      <p:pic>
        <p:nvPicPr>
          <p:cNvPr id="30" name="Picture 29"/>
          <p:cNvPicPr>
            <a:picLocks noChangeAspect="1"/>
          </p:cNvPicPr>
          <p:nvPr/>
        </p:nvPicPr>
        <p:blipFill>
          <a:blip r:embed="rId14"/>
          <a:stretch>
            <a:fillRect/>
          </a:stretch>
        </p:blipFill>
        <p:spPr>
          <a:xfrm>
            <a:off x="6701270" y="1988840"/>
            <a:ext cx="2442730" cy="504056"/>
          </a:xfrm>
          <a:prstGeom prst="rect">
            <a:avLst/>
          </a:prstGeom>
        </p:spPr>
      </p:pic>
      <p:pic>
        <p:nvPicPr>
          <p:cNvPr id="31" name="Picture 30"/>
          <p:cNvPicPr>
            <a:picLocks noChangeAspect="1"/>
          </p:cNvPicPr>
          <p:nvPr/>
        </p:nvPicPr>
        <p:blipFill>
          <a:blip r:embed="rId15"/>
          <a:stretch>
            <a:fillRect/>
          </a:stretch>
        </p:blipFill>
        <p:spPr>
          <a:xfrm>
            <a:off x="4751142" y="3789040"/>
            <a:ext cx="1405034" cy="720080"/>
          </a:xfrm>
          <a:prstGeom prst="rect">
            <a:avLst/>
          </a:prstGeom>
        </p:spPr>
      </p:pic>
      <p:grpSp>
        <p:nvGrpSpPr>
          <p:cNvPr id="34" name="Group 33"/>
          <p:cNvGrpSpPr/>
          <p:nvPr/>
        </p:nvGrpSpPr>
        <p:grpSpPr>
          <a:xfrm>
            <a:off x="323528" y="4941168"/>
            <a:ext cx="8712968" cy="1440160"/>
            <a:chOff x="323528" y="4869160"/>
            <a:chExt cx="8712968" cy="1440160"/>
          </a:xfrm>
        </p:grpSpPr>
        <p:sp>
          <p:nvSpPr>
            <p:cNvPr id="9" name="Content Placeholder 2"/>
            <p:cNvSpPr txBox="1">
              <a:spLocks/>
            </p:cNvSpPr>
            <p:nvPr/>
          </p:nvSpPr>
          <p:spPr>
            <a:xfrm>
              <a:off x="467544" y="4869160"/>
              <a:ext cx="3816424" cy="504056"/>
            </a:xfrm>
            <a:prstGeom prst="rect">
              <a:avLst/>
            </a:prstGeom>
          </p:spPr>
          <p:txBody>
            <a:bodyPr/>
            <a:lstStyle>
              <a:lvl1pPr indent="0" algn="ctr">
                <a:spcBef>
                  <a:spcPct val="20000"/>
                </a:spcBef>
                <a:buFont typeface="Arial" panose="020B0604020202020204" pitchFamily="34" charset="0"/>
                <a:buNone/>
                <a:defRPr sz="2000" b="1" i="1" u="sng">
                  <a:solidFill>
                    <a:schemeClr val="tx2">
                      <a:lumMod val="75000"/>
                    </a:schemeClr>
                  </a:solidFill>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a:t>FitSM Training</a:t>
              </a:r>
            </a:p>
          </p:txBody>
        </p:sp>
        <p:pic>
          <p:nvPicPr>
            <p:cNvPr id="10" name="Picture 9"/>
            <p:cNvPicPr>
              <a:picLocks noChangeAspect="1"/>
            </p:cNvPicPr>
            <p:nvPr/>
          </p:nvPicPr>
          <p:blipFill>
            <a:blip r:embed="rId16"/>
            <a:stretch>
              <a:fillRect/>
            </a:stretch>
          </p:blipFill>
          <p:spPr>
            <a:xfrm>
              <a:off x="323528" y="5301208"/>
              <a:ext cx="1008112" cy="1008112"/>
            </a:xfrm>
            <a:prstGeom prst="rect">
              <a:avLst/>
            </a:prstGeom>
          </p:spPr>
        </p:pic>
        <p:pic>
          <p:nvPicPr>
            <p:cNvPr id="11" name="Picture 10"/>
            <p:cNvPicPr>
              <a:picLocks noChangeAspect="1"/>
            </p:cNvPicPr>
            <p:nvPr/>
          </p:nvPicPr>
          <p:blipFill>
            <a:blip r:embed="rId17"/>
            <a:stretch>
              <a:fillRect/>
            </a:stretch>
          </p:blipFill>
          <p:spPr>
            <a:xfrm>
              <a:off x="1547664" y="5373216"/>
              <a:ext cx="1823060" cy="792088"/>
            </a:xfrm>
            <a:prstGeom prst="rect">
              <a:avLst/>
            </a:prstGeom>
          </p:spPr>
        </p:pic>
        <p:pic>
          <p:nvPicPr>
            <p:cNvPr id="12" name="Picture 11"/>
            <p:cNvPicPr>
              <a:picLocks noChangeAspect="1"/>
            </p:cNvPicPr>
            <p:nvPr/>
          </p:nvPicPr>
          <p:blipFill>
            <a:blip r:embed="rId18"/>
            <a:stretch>
              <a:fillRect/>
            </a:stretch>
          </p:blipFill>
          <p:spPr>
            <a:xfrm>
              <a:off x="3059832" y="5519834"/>
              <a:ext cx="1062879" cy="429446"/>
            </a:xfrm>
            <a:prstGeom prst="rect">
              <a:avLst/>
            </a:prstGeom>
          </p:spPr>
        </p:pic>
        <p:sp>
          <p:nvSpPr>
            <p:cNvPr id="32" name="Content Placeholder 2"/>
            <p:cNvSpPr txBox="1">
              <a:spLocks/>
            </p:cNvSpPr>
            <p:nvPr/>
          </p:nvSpPr>
          <p:spPr>
            <a:xfrm>
              <a:off x="5220072" y="4869160"/>
              <a:ext cx="3816424" cy="5040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smtClean="0">
                  <a:solidFill>
                    <a:schemeClr val="tx2">
                      <a:lumMod val="75000"/>
                    </a:schemeClr>
                  </a:solidFill>
                </a:rPr>
                <a:t>EGI FedCloud Provider</a:t>
              </a:r>
              <a:endParaRPr lang="en-US" sz="2000" b="1" i="1" u="sng" dirty="0">
                <a:solidFill>
                  <a:schemeClr val="tx2">
                    <a:lumMod val="75000"/>
                  </a:schemeClr>
                </a:solidFill>
              </a:endParaRPr>
            </a:p>
          </p:txBody>
        </p:sp>
        <p:pic>
          <p:nvPicPr>
            <p:cNvPr id="33" name="Picture 32"/>
            <p:cNvPicPr>
              <a:picLocks noChangeAspect="1"/>
            </p:cNvPicPr>
            <p:nvPr/>
          </p:nvPicPr>
          <p:blipFill>
            <a:blip r:embed="rId19"/>
            <a:stretch>
              <a:fillRect/>
            </a:stretch>
          </p:blipFill>
          <p:spPr>
            <a:xfrm>
              <a:off x="6588224" y="5373216"/>
              <a:ext cx="1108844" cy="726185"/>
            </a:xfrm>
            <a:prstGeom prst="rect">
              <a:avLst/>
            </a:prstGeom>
          </p:spPr>
        </p:pic>
      </p:grpSp>
      <p:sp>
        <p:nvSpPr>
          <p:cNvPr id="2" name="Rounded Rectangular Callout 1"/>
          <p:cNvSpPr/>
          <p:nvPr/>
        </p:nvSpPr>
        <p:spPr>
          <a:xfrm>
            <a:off x="4427984" y="3140968"/>
            <a:ext cx="4032448" cy="1440160"/>
          </a:xfrm>
          <a:prstGeom prst="wedgeRoundRectCallout">
            <a:avLst>
              <a:gd name="adj1" fmla="val -114680"/>
              <a:gd name="adj2" fmla="val -759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Hervé</a:t>
            </a:r>
            <a:r>
              <a:rPr lang="en-US" sz="1200" dirty="0"/>
              <a:t> </a:t>
            </a:r>
            <a:r>
              <a:rPr lang="en-US" sz="1200" dirty="0" err="1"/>
              <a:t>Caumont</a:t>
            </a:r>
            <a:r>
              <a:rPr lang="en-US" sz="1200" dirty="0"/>
              <a:t>, head of Terradue Platform Operations: “Teaming up with a major European Cloud Computing provider such as EGI through our Partner </a:t>
            </a:r>
            <a:r>
              <a:rPr lang="en-US" sz="1200" dirty="0" err="1"/>
              <a:t>Programme</a:t>
            </a:r>
            <a:r>
              <a:rPr lang="en-US" sz="1200" dirty="0"/>
              <a:t> is reinforcing the strategic evolutions of Terradue Cloud Platform as this new capacity will support our Cloud Platform users to run near real-time processing of satellite data acquisitions”.</a:t>
            </a:r>
          </a:p>
        </p:txBody>
      </p:sp>
      <p:sp>
        <p:nvSpPr>
          <p:cNvPr id="35" name="Rounded Rectangular Callout 34"/>
          <p:cNvSpPr/>
          <p:nvPr/>
        </p:nvSpPr>
        <p:spPr>
          <a:xfrm>
            <a:off x="4211960" y="5013176"/>
            <a:ext cx="4824536" cy="1224136"/>
          </a:xfrm>
          <a:prstGeom prst="wedgeRoundRectCallout">
            <a:avLst>
              <a:gd name="adj1" fmla="val -109551"/>
              <a:gd name="adj2" fmla="val -116326"/>
              <a:gd name="adj3" fmla="val 1666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Wolfgang </a:t>
            </a:r>
            <a:r>
              <a:rPr lang="en-US" sz="1200" dirty="0"/>
              <a:t>Gentzsch, President of </a:t>
            </a:r>
            <a:r>
              <a:rPr lang="en-US" sz="1200" dirty="0" smtClean="0"/>
              <a:t>UberCloud: “</a:t>
            </a:r>
            <a:r>
              <a:rPr lang="en-US" sz="1200" dirty="0"/>
              <a:t>Through our online marketplace EGI can directly address its services to our industry community, while we can reach out to EGI’s scientific community through the EGI FedCloud, which can benefit from </a:t>
            </a:r>
            <a:r>
              <a:rPr lang="en-US" sz="1200" dirty="0" err="1"/>
              <a:t>UberCloud’s</a:t>
            </a:r>
            <a:r>
              <a:rPr lang="en-US" sz="1200" dirty="0"/>
              <a:t> packaged computing and application software services, known as containers.”</a:t>
            </a:r>
          </a:p>
        </p:txBody>
      </p:sp>
      <p:sp>
        <p:nvSpPr>
          <p:cNvPr id="36" name="Rounded Rectangular Callout 35"/>
          <p:cNvSpPr/>
          <p:nvPr/>
        </p:nvSpPr>
        <p:spPr>
          <a:xfrm>
            <a:off x="4644008" y="980728"/>
            <a:ext cx="4248472" cy="1728192"/>
          </a:xfrm>
          <a:prstGeom prst="wedgeRoundRectCallout">
            <a:avLst>
              <a:gd name="adj1" fmla="val -134101"/>
              <a:gd name="adj2" fmla="val -7077"/>
              <a:gd name="adj3" fmla="val 16667"/>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Andreas </a:t>
            </a:r>
            <a:r>
              <a:rPr lang="en-US" sz="1200" dirty="0" err="1"/>
              <a:t>Ocklenburg</a:t>
            </a:r>
            <a:r>
              <a:rPr lang="en-US" sz="1200" dirty="0"/>
              <a:t>, CEO of </a:t>
            </a:r>
            <a:r>
              <a:rPr lang="en-US" sz="1200" dirty="0" smtClean="0"/>
              <a:t>CloudSME: </a:t>
            </a:r>
          </a:p>
          <a:p>
            <a:pPr algn="ctr"/>
            <a:r>
              <a:rPr lang="en-US" sz="1200" dirty="0" smtClean="0"/>
              <a:t>“</a:t>
            </a:r>
            <a:r>
              <a:rPr lang="en-US" sz="1200" dirty="0"/>
              <a:t>Our software vendor, value added re-seller and manufacturing SME customers will be able to get access to a large resource pool as well as to the vast technical expertise that EGI represents. Collaborating with EGI will further strengthen </a:t>
            </a:r>
            <a:r>
              <a:rPr lang="en-US" sz="1200" dirty="0" err="1"/>
              <a:t>CloudSME’s</a:t>
            </a:r>
            <a:r>
              <a:rPr lang="en-US" sz="1200" dirty="0"/>
              <a:t> position towards the academic and research community and our customers will receive even higher level of computing resources, expertise and support than before”.</a:t>
            </a:r>
          </a:p>
        </p:txBody>
      </p:sp>
    </p:spTree>
    <p:extLst>
      <p:ext uri="{BB962C8B-B14F-4D97-AF65-F5344CB8AC3E}">
        <p14:creationId xmlns:p14="http://schemas.microsoft.com/office/powerpoint/2010/main" val="35070641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Story: Terradue</a:t>
            </a:r>
            <a:endParaRPr lang="en-US" dirty="0"/>
          </a:p>
        </p:txBody>
      </p:sp>
      <p:sp>
        <p:nvSpPr>
          <p:cNvPr id="4" name="Footer Placeholder 3"/>
          <p:cNvSpPr>
            <a:spLocks noGrp="1"/>
          </p:cNvSpPr>
          <p:nvPr>
            <p:ph type="ftr" sz="quarter" idx="11"/>
          </p:nvPr>
        </p:nvSpPr>
        <p:spPr/>
        <p:txBody>
          <a:bodyPr/>
          <a:lstStyle/>
          <a:p>
            <a:r>
              <a:rPr lang="en-GB" smtClean="0"/>
              <a:t>SME Engagement in EGI – DI4R – Krakow – 30 Sept 2016</a:t>
            </a:r>
            <a:endParaRPr lang="en-GB" dirty="0"/>
          </a:p>
        </p:txBody>
      </p:sp>
      <p:pic>
        <p:nvPicPr>
          <p:cNvPr id="6" name="Picture 5" descr="Terradue-fac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96752"/>
            <a:ext cx="1510555" cy="1688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Terradue-TEP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196752"/>
            <a:ext cx="3988310" cy="2177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Terradue-provide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835396"/>
            <a:ext cx="4032448" cy="2041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Terradue-result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762" y="3068960"/>
            <a:ext cx="4748742" cy="3192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2008" y="6021288"/>
            <a:ext cx="3995936" cy="369332"/>
          </a:xfrm>
          <a:prstGeom prst="rect">
            <a:avLst/>
          </a:prstGeom>
          <a:noFill/>
        </p:spPr>
        <p:txBody>
          <a:bodyPr wrap="square" rtlCol="0">
            <a:spAutoFit/>
          </a:bodyPr>
          <a:lstStyle/>
          <a:p>
            <a:r>
              <a:rPr lang="en-US" dirty="0"/>
              <a:t>Demo </a:t>
            </a:r>
            <a:r>
              <a:rPr lang="en-US" dirty="0" smtClean="0"/>
              <a:t>in Thurs’ COPERNICUS session</a:t>
            </a:r>
            <a:endParaRPr lang="en-US" dirty="0"/>
          </a:p>
        </p:txBody>
      </p:sp>
    </p:spTree>
    <p:extLst>
      <p:ext uri="{BB962C8B-B14F-4D97-AF65-F5344CB8AC3E}">
        <p14:creationId xmlns:p14="http://schemas.microsoft.com/office/powerpoint/2010/main" val="11706902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6705</TotalTime>
  <Words>447</Words>
  <Application>Microsoft Macintosh PowerPoint</Application>
  <PresentationFormat>On-screen Show (4:3)</PresentationFormat>
  <Paragraphs>66</Paragraphs>
  <Slides>10</Slides>
  <Notes>5</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EGI Engage powerpoint presentation v3.2</vt:lpstr>
      <vt:lpstr>EGI Powerpoint Presentation (body)</vt:lpstr>
      <vt:lpstr>EGI Powerpoint Presentation (closing)</vt:lpstr>
      <vt:lpstr>SME Engagement in EGI</vt:lpstr>
      <vt:lpstr>Outline</vt:lpstr>
      <vt:lpstr>EGI: Advanced Computing for Research</vt:lpstr>
      <vt:lpstr>Why Engage SMEs/Industry</vt:lpstr>
      <vt:lpstr>Strategy Deployed</vt:lpstr>
      <vt:lpstr>Services Offered</vt:lpstr>
      <vt:lpstr>Established collaborations</vt:lpstr>
      <vt:lpstr>Established collaborations</vt:lpstr>
      <vt:lpstr>Success Story: Terradue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Sy Holsinger</cp:lastModifiedBy>
  <cp:revision>29</cp:revision>
  <dcterms:created xsi:type="dcterms:W3CDTF">2015-06-16T10:07:50Z</dcterms:created>
  <dcterms:modified xsi:type="dcterms:W3CDTF">2016-09-29T17:06:25Z</dcterms:modified>
</cp:coreProperties>
</file>