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3" r:id="rId4"/>
    <p:sldMasterId id="2147483695" r:id="rId5"/>
  </p:sldMasterIdLst>
  <p:notesMasterIdLst>
    <p:notesMasterId r:id="rId37"/>
  </p:notesMasterIdLst>
  <p:sldIdLst>
    <p:sldId id="267" r:id="rId6"/>
    <p:sldId id="290" r:id="rId7"/>
    <p:sldId id="299" r:id="rId8"/>
    <p:sldId id="289" r:id="rId9"/>
    <p:sldId id="257" r:id="rId10"/>
    <p:sldId id="266" r:id="rId11"/>
    <p:sldId id="300" r:id="rId12"/>
    <p:sldId id="298" r:id="rId13"/>
    <p:sldId id="297" r:id="rId14"/>
    <p:sldId id="305" r:id="rId15"/>
    <p:sldId id="301" r:id="rId16"/>
    <p:sldId id="302" r:id="rId17"/>
    <p:sldId id="303" r:id="rId18"/>
    <p:sldId id="304" r:id="rId19"/>
    <p:sldId id="308" r:id="rId20"/>
    <p:sldId id="313" r:id="rId21"/>
    <p:sldId id="310" r:id="rId22"/>
    <p:sldId id="311" r:id="rId23"/>
    <p:sldId id="309" r:id="rId24"/>
    <p:sldId id="306" r:id="rId25"/>
    <p:sldId id="281" r:id="rId26"/>
    <p:sldId id="280" r:id="rId27"/>
    <p:sldId id="256" r:id="rId28"/>
    <p:sldId id="307" r:id="rId29"/>
    <p:sldId id="283" r:id="rId30"/>
    <p:sldId id="312" r:id="rId31"/>
    <p:sldId id="273" r:id="rId32"/>
    <p:sldId id="269" r:id="rId33"/>
    <p:sldId id="271" r:id="rId34"/>
    <p:sldId id="272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17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4839A-B6F7-415A-8B1C-C01E6F5F59A0}" type="doc">
      <dgm:prSet loTypeId="urn:microsoft.com/office/officeart/2005/8/layout/architecture+Icon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AU"/>
        </a:p>
      </dgm:t>
    </dgm:pt>
    <dgm:pt modelId="{4EBE861C-6870-4734-AA22-BE44EFD33F4E}">
      <dgm:prSet phldrT="[Text]"/>
      <dgm:spPr/>
      <dgm:t>
        <a:bodyPr/>
        <a:lstStyle/>
        <a:p>
          <a:endParaRPr lang="en-AU" dirty="0"/>
        </a:p>
      </dgm:t>
    </dgm:pt>
    <dgm:pt modelId="{67EF31F7-1683-4CAC-BAEC-9AC0BDC470BD}" type="parTrans" cxnId="{968FB70C-9FF5-46D1-9D9A-0C888B68553D}">
      <dgm:prSet/>
      <dgm:spPr/>
      <dgm:t>
        <a:bodyPr/>
        <a:lstStyle/>
        <a:p>
          <a:endParaRPr lang="en-AU"/>
        </a:p>
      </dgm:t>
    </dgm:pt>
    <dgm:pt modelId="{D1786894-DFE3-40D2-9F9A-88873DB1A778}" type="sibTrans" cxnId="{968FB70C-9FF5-46D1-9D9A-0C888B68553D}">
      <dgm:prSet/>
      <dgm:spPr/>
      <dgm:t>
        <a:bodyPr/>
        <a:lstStyle/>
        <a:p>
          <a:endParaRPr lang="en-AU"/>
        </a:p>
      </dgm:t>
    </dgm:pt>
    <dgm:pt modelId="{2D807AA2-5675-4880-896A-62271208D3E2}">
      <dgm:prSet phldrT="[Text]"/>
      <dgm:spPr/>
      <dgm:t>
        <a:bodyPr/>
        <a:lstStyle/>
        <a:p>
          <a:endParaRPr lang="en-AU" dirty="0"/>
        </a:p>
      </dgm:t>
    </dgm:pt>
    <dgm:pt modelId="{1927D156-1594-4D1E-8D32-A7BA3C4E4C5C}" type="parTrans" cxnId="{BE7A2C87-5EFB-472E-899A-BFC078FDC4A6}">
      <dgm:prSet/>
      <dgm:spPr/>
      <dgm:t>
        <a:bodyPr/>
        <a:lstStyle/>
        <a:p>
          <a:endParaRPr lang="en-AU"/>
        </a:p>
      </dgm:t>
    </dgm:pt>
    <dgm:pt modelId="{4FE68CD3-4CF9-4BE3-A1CF-180CE950E73D}" type="sibTrans" cxnId="{BE7A2C87-5EFB-472E-899A-BFC078FDC4A6}">
      <dgm:prSet/>
      <dgm:spPr/>
      <dgm:t>
        <a:bodyPr/>
        <a:lstStyle/>
        <a:p>
          <a:endParaRPr lang="en-AU"/>
        </a:p>
      </dgm:t>
    </dgm:pt>
    <dgm:pt modelId="{C765F6B9-2936-4541-9C52-ED5D3F927F56}">
      <dgm:prSet phldrT="[Text]"/>
      <dgm:spPr>
        <a:solidFill>
          <a:srgbClr val="FCE574"/>
        </a:solidFill>
      </dgm:spPr>
      <dgm:t>
        <a:bodyPr/>
        <a:lstStyle/>
        <a:p>
          <a:r>
            <a:rPr lang="en-AU" dirty="0" smtClean="0">
              <a:solidFill>
                <a:srgbClr val="00B050"/>
              </a:solidFill>
            </a:rPr>
            <a:t>Bird / BGP </a:t>
          </a:r>
          <a:r>
            <a:rPr lang="en-AU" dirty="0" err="1" smtClean="0">
              <a:solidFill>
                <a:srgbClr val="00B050"/>
              </a:solidFill>
            </a:rPr>
            <a:t>Anycast</a:t>
          </a:r>
          <a:endParaRPr lang="en-AU" dirty="0">
            <a:solidFill>
              <a:srgbClr val="00B050"/>
            </a:solidFill>
          </a:endParaRPr>
        </a:p>
      </dgm:t>
    </dgm:pt>
    <dgm:pt modelId="{981907B5-9288-4546-A5FB-05DB92886947}" type="parTrans" cxnId="{308A6616-4BC0-45BC-8E97-84D1268C4125}">
      <dgm:prSet/>
      <dgm:spPr/>
      <dgm:t>
        <a:bodyPr/>
        <a:lstStyle/>
        <a:p>
          <a:endParaRPr lang="en-AU"/>
        </a:p>
      </dgm:t>
    </dgm:pt>
    <dgm:pt modelId="{930EDF1D-EC78-4DD6-BEC7-6C58EF8594D8}" type="sibTrans" cxnId="{308A6616-4BC0-45BC-8E97-84D1268C4125}">
      <dgm:prSet/>
      <dgm:spPr/>
      <dgm:t>
        <a:bodyPr/>
        <a:lstStyle/>
        <a:p>
          <a:endParaRPr lang="en-AU"/>
        </a:p>
      </dgm:t>
    </dgm:pt>
    <dgm:pt modelId="{4DF85DDD-68F9-4E9E-8754-0EC8E2927A36}">
      <dgm:prSet phldrT="[Text]"/>
      <dgm:spPr/>
      <dgm:t>
        <a:bodyPr/>
        <a:lstStyle/>
        <a:p>
          <a:r>
            <a:rPr lang="en-AU" dirty="0" smtClean="0">
              <a:solidFill>
                <a:srgbClr val="00B050"/>
              </a:solidFill>
            </a:rPr>
            <a:t>                  / </a:t>
          </a:r>
          <a:r>
            <a:rPr lang="en-AU" dirty="0" err="1" smtClean="0">
              <a:solidFill>
                <a:srgbClr val="00B050"/>
              </a:solidFill>
            </a:rPr>
            <a:t>Galera</a:t>
          </a:r>
          <a:r>
            <a:rPr lang="en-AU" dirty="0" smtClean="0">
              <a:solidFill>
                <a:srgbClr val="00B050"/>
              </a:solidFill>
            </a:rPr>
            <a:t> / </a:t>
          </a:r>
          <a:r>
            <a:rPr lang="en-AU" dirty="0" err="1" smtClean="0">
              <a:solidFill>
                <a:srgbClr val="00B050"/>
              </a:solidFill>
            </a:rPr>
            <a:t>MaxScale</a:t>
          </a:r>
          <a:endParaRPr lang="en-AU" dirty="0">
            <a:solidFill>
              <a:srgbClr val="00B050"/>
            </a:solidFill>
          </a:endParaRPr>
        </a:p>
      </dgm:t>
    </dgm:pt>
    <dgm:pt modelId="{4F76E318-7E00-42D8-9295-5B6422910B7C}" type="sibTrans" cxnId="{424B1358-9239-478C-876B-54081146CB35}">
      <dgm:prSet/>
      <dgm:spPr/>
      <dgm:t>
        <a:bodyPr/>
        <a:lstStyle/>
        <a:p>
          <a:endParaRPr lang="en-AU"/>
        </a:p>
      </dgm:t>
    </dgm:pt>
    <dgm:pt modelId="{6B0BD1CF-5692-406B-A71F-D2239F53C42A}" type="parTrans" cxnId="{424B1358-9239-478C-876B-54081146CB35}">
      <dgm:prSet/>
      <dgm:spPr/>
      <dgm:t>
        <a:bodyPr/>
        <a:lstStyle/>
        <a:p>
          <a:endParaRPr lang="en-AU"/>
        </a:p>
      </dgm:t>
    </dgm:pt>
    <dgm:pt modelId="{7612035B-38A9-4858-98AD-C9A9C163729B}">
      <dgm:prSet/>
      <dgm:spPr/>
      <dgm:t>
        <a:bodyPr/>
        <a:lstStyle/>
        <a:p>
          <a:r>
            <a:rPr lang="en-AU" dirty="0" smtClean="0">
              <a:solidFill>
                <a:srgbClr val="00B050"/>
              </a:solidFill>
            </a:rPr>
            <a:t>                    / H-TCP</a:t>
          </a:r>
          <a:endParaRPr lang="en-AU" dirty="0">
            <a:solidFill>
              <a:srgbClr val="00B050"/>
            </a:solidFill>
          </a:endParaRPr>
        </a:p>
      </dgm:t>
    </dgm:pt>
    <dgm:pt modelId="{50C426AE-2C6F-4E21-9DB5-B073476BB8CE}" type="parTrans" cxnId="{937C9C13-8B18-4DD1-97B4-1F2DFCF2EB7D}">
      <dgm:prSet/>
      <dgm:spPr/>
      <dgm:t>
        <a:bodyPr/>
        <a:lstStyle/>
        <a:p>
          <a:endParaRPr lang="en-AU"/>
        </a:p>
      </dgm:t>
    </dgm:pt>
    <dgm:pt modelId="{115F4B2E-EBD9-44AB-8143-A7B58C6A56DC}" type="sibTrans" cxnId="{937C9C13-8B18-4DD1-97B4-1F2DFCF2EB7D}">
      <dgm:prSet/>
      <dgm:spPr/>
      <dgm:t>
        <a:bodyPr/>
        <a:lstStyle/>
        <a:p>
          <a:endParaRPr lang="en-AU"/>
        </a:p>
      </dgm:t>
    </dgm:pt>
    <dgm:pt modelId="{605E8247-1200-4714-B846-C15331C3480B}" type="pres">
      <dgm:prSet presAssocID="{A124839A-B6F7-415A-8B1C-C01E6F5F59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5D3D700D-6128-4BB7-9BC8-4C7C467464DD}" type="pres">
      <dgm:prSet presAssocID="{4EBE861C-6870-4734-AA22-BE44EFD33F4E}" presName="vertOne" presStyleCnt="0"/>
      <dgm:spPr/>
    </dgm:pt>
    <dgm:pt modelId="{3630344B-3274-44E2-BBBB-82B31F51F7A5}" type="pres">
      <dgm:prSet presAssocID="{4EBE861C-6870-4734-AA22-BE44EFD33F4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0A0A280-5EA9-48F8-A175-63387D481A45}" type="pres">
      <dgm:prSet presAssocID="{4EBE861C-6870-4734-AA22-BE44EFD33F4E}" presName="parTransOne" presStyleCnt="0"/>
      <dgm:spPr/>
    </dgm:pt>
    <dgm:pt modelId="{82AD48AC-AAB3-4235-AEB5-BAF15FD78FEE}" type="pres">
      <dgm:prSet presAssocID="{4EBE861C-6870-4734-AA22-BE44EFD33F4E}" presName="horzOne" presStyleCnt="0"/>
      <dgm:spPr/>
    </dgm:pt>
    <dgm:pt modelId="{0F870C6C-3E67-4379-B49D-323E78C461E9}" type="pres">
      <dgm:prSet presAssocID="{4DF85DDD-68F9-4E9E-8754-0EC8E2927A36}" presName="vertTwo" presStyleCnt="0"/>
      <dgm:spPr/>
    </dgm:pt>
    <dgm:pt modelId="{1BD42355-9E1A-4D8B-B312-46A8025873A3}" type="pres">
      <dgm:prSet presAssocID="{4DF85DDD-68F9-4E9E-8754-0EC8E2927A3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2592BE7-748E-4060-B8B2-6A9147EAFFFE}" type="pres">
      <dgm:prSet presAssocID="{4DF85DDD-68F9-4E9E-8754-0EC8E2927A36}" presName="parTransTwo" presStyleCnt="0"/>
      <dgm:spPr/>
    </dgm:pt>
    <dgm:pt modelId="{EB05B21D-112F-4116-A78F-DE81B9807E35}" type="pres">
      <dgm:prSet presAssocID="{4DF85DDD-68F9-4E9E-8754-0EC8E2927A36}" presName="horzTwo" presStyleCnt="0"/>
      <dgm:spPr/>
    </dgm:pt>
    <dgm:pt modelId="{6B32094E-52B6-4C4D-9283-6C37D4CF33B9}" type="pres">
      <dgm:prSet presAssocID="{2D807AA2-5675-4880-896A-62271208D3E2}" presName="vertThree" presStyleCnt="0"/>
      <dgm:spPr/>
    </dgm:pt>
    <dgm:pt modelId="{CCF7A4B7-6404-42A1-9DA5-29D6A313451B}" type="pres">
      <dgm:prSet presAssocID="{2D807AA2-5675-4880-896A-62271208D3E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0F52A2B-0923-4A68-AD7E-D917707902AE}" type="pres">
      <dgm:prSet presAssocID="{2D807AA2-5675-4880-896A-62271208D3E2}" presName="parTransThree" presStyleCnt="0"/>
      <dgm:spPr/>
    </dgm:pt>
    <dgm:pt modelId="{63DC369E-0127-4CF4-BBE5-94FCBB03366F}" type="pres">
      <dgm:prSet presAssocID="{2D807AA2-5675-4880-896A-62271208D3E2}" presName="horzThree" presStyleCnt="0"/>
      <dgm:spPr/>
    </dgm:pt>
    <dgm:pt modelId="{D24CAB96-17CC-4671-814A-CF3AAF5ECA3C}" type="pres">
      <dgm:prSet presAssocID="{7612035B-38A9-4858-98AD-C9A9C163729B}" presName="vertFour" presStyleCnt="0">
        <dgm:presLayoutVars>
          <dgm:chPref val="3"/>
        </dgm:presLayoutVars>
      </dgm:prSet>
      <dgm:spPr/>
    </dgm:pt>
    <dgm:pt modelId="{91DA3D1B-4F93-4D5B-90E9-1570A07334CB}" type="pres">
      <dgm:prSet presAssocID="{7612035B-38A9-4858-98AD-C9A9C163729B}" presName="txFour" presStyleLbl="node4" presStyleIdx="0" presStyleCnt="2" custScaleX="101446" custLinFactNeighborX="0" custLinFactNeighborY="-2139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DD99D5C-CDAC-4D77-BA7E-79E01EB3BF21}" type="pres">
      <dgm:prSet presAssocID="{7612035B-38A9-4858-98AD-C9A9C163729B}" presName="parTransFour" presStyleCnt="0"/>
      <dgm:spPr/>
    </dgm:pt>
    <dgm:pt modelId="{5E63840A-5D26-4DD7-A629-6952738D89BA}" type="pres">
      <dgm:prSet presAssocID="{7612035B-38A9-4858-98AD-C9A9C163729B}" presName="horzFour" presStyleCnt="0"/>
      <dgm:spPr/>
    </dgm:pt>
    <dgm:pt modelId="{B72A676F-D92E-47B0-B8C9-81BD9B792C9A}" type="pres">
      <dgm:prSet presAssocID="{C765F6B9-2936-4541-9C52-ED5D3F927F56}" presName="vertFour" presStyleCnt="0">
        <dgm:presLayoutVars>
          <dgm:chPref val="3"/>
        </dgm:presLayoutVars>
      </dgm:prSet>
      <dgm:spPr/>
    </dgm:pt>
    <dgm:pt modelId="{82761B80-3298-4F26-A7A6-DE68A4BBDD75}" type="pres">
      <dgm:prSet presAssocID="{C765F6B9-2936-4541-9C52-ED5D3F927F56}" presName="txFour" presStyleLbl="node4" presStyleIdx="1" presStyleCnt="2" custScaleX="336614" custLinFactNeighborX="0" custLinFactNeighborY="-858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9B2A944-70F1-403E-927B-FF869A966790}" type="pres">
      <dgm:prSet presAssocID="{C765F6B9-2936-4541-9C52-ED5D3F927F56}" presName="horzFour" presStyleCnt="0"/>
      <dgm:spPr/>
    </dgm:pt>
  </dgm:ptLst>
  <dgm:cxnLst>
    <dgm:cxn modelId="{BE7A2C87-5EFB-472E-899A-BFC078FDC4A6}" srcId="{4DF85DDD-68F9-4E9E-8754-0EC8E2927A36}" destId="{2D807AA2-5675-4880-896A-62271208D3E2}" srcOrd="0" destOrd="0" parTransId="{1927D156-1594-4D1E-8D32-A7BA3C4E4C5C}" sibTransId="{4FE68CD3-4CF9-4BE3-A1CF-180CE950E73D}"/>
    <dgm:cxn modelId="{531413EF-CE3F-487B-93DD-5510B284408F}" type="presOf" srcId="{2D807AA2-5675-4880-896A-62271208D3E2}" destId="{CCF7A4B7-6404-42A1-9DA5-29D6A313451B}" srcOrd="0" destOrd="0" presId="urn:microsoft.com/office/officeart/2005/8/layout/architecture+Icon"/>
    <dgm:cxn modelId="{968FB70C-9FF5-46D1-9D9A-0C888B68553D}" srcId="{A124839A-B6F7-415A-8B1C-C01E6F5F59A0}" destId="{4EBE861C-6870-4734-AA22-BE44EFD33F4E}" srcOrd="0" destOrd="0" parTransId="{67EF31F7-1683-4CAC-BAEC-9AC0BDC470BD}" sibTransId="{D1786894-DFE3-40D2-9F9A-88873DB1A778}"/>
    <dgm:cxn modelId="{F42FC48E-D141-47B1-819C-BB73EC3B3B68}" type="presOf" srcId="{7612035B-38A9-4858-98AD-C9A9C163729B}" destId="{91DA3D1B-4F93-4D5B-90E9-1570A07334CB}" srcOrd="0" destOrd="0" presId="urn:microsoft.com/office/officeart/2005/8/layout/architecture+Icon"/>
    <dgm:cxn modelId="{937C9C13-8B18-4DD1-97B4-1F2DFCF2EB7D}" srcId="{2D807AA2-5675-4880-896A-62271208D3E2}" destId="{7612035B-38A9-4858-98AD-C9A9C163729B}" srcOrd="0" destOrd="0" parTransId="{50C426AE-2C6F-4E21-9DB5-B073476BB8CE}" sibTransId="{115F4B2E-EBD9-44AB-8143-A7B58C6A56DC}"/>
    <dgm:cxn modelId="{BDBDE0E7-F812-49CE-864A-F0C0A60AECF1}" type="presOf" srcId="{4DF85DDD-68F9-4E9E-8754-0EC8E2927A36}" destId="{1BD42355-9E1A-4D8B-B312-46A8025873A3}" srcOrd="0" destOrd="0" presId="urn:microsoft.com/office/officeart/2005/8/layout/architecture+Icon"/>
    <dgm:cxn modelId="{308A6616-4BC0-45BC-8E97-84D1268C4125}" srcId="{7612035B-38A9-4858-98AD-C9A9C163729B}" destId="{C765F6B9-2936-4541-9C52-ED5D3F927F56}" srcOrd="0" destOrd="0" parTransId="{981907B5-9288-4546-A5FB-05DB92886947}" sibTransId="{930EDF1D-EC78-4DD6-BEC7-6C58EF8594D8}"/>
    <dgm:cxn modelId="{8427ADF8-4963-432B-801F-8B6EE2E24530}" type="presOf" srcId="{4EBE861C-6870-4734-AA22-BE44EFD33F4E}" destId="{3630344B-3274-44E2-BBBB-82B31F51F7A5}" srcOrd="0" destOrd="0" presId="urn:microsoft.com/office/officeart/2005/8/layout/architecture+Icon"/>
    <dgm:cxn modelId="{23016529-2040-4808-BA46-B03A0542C275}" type="presOf" srcId="{A124839A-B6F7-415A-8B1C-C01E6F5F59A0}" destId="{605E8247-1200-4714-B846-C15331C3480B}" srcOrd="0" destOrd="0" presId="urn:microsoft.com/office/officeart/2005/8/layout/architecture+Icon"/>
    <dgm:cxn modelId="{424B1358-9239-478C-876B-54081146CB35}" srcId="{4EBE861C-6870-4734-AA22-BE44EFD33F4E}" destId="{4DF85DDD-68F9-4E9E-8754-0EC8E2927A36}" srcOrd="0" destOrd="0" parTransId="{6B0BD1CF-5692-406B-A71F-D2239F53C42A}" sibTransId="{4F76E318-7E00-42D8-9295-5B6422910B7C}"/>
    <dgm:cxn modelId="{6B9D33C8-224F-49C1-939D-D5097A37CD0B}" type="presOf" srcId="{C765F6B9-2936-4541-9C52-ED5D3F927F56}" destId="{82761B80-3298-4F26-A7A6-DE68A4BBDD75}" srcOrd="0" destOrd="0" presId="urn:microsoft.com/office/officeart/2005/8/layout/architecture+Icon"/>
    <dgm:cxn modelId="{B26266AC-5DAD-4460-9116-474A646109B8}" type="presParOf" srcId="{605E8247-1200-4714-B846-C15331C3480B}" destId="{5D3D700D-6128-4BB7-9BC8-4C7C467464DD}" srcOrd="0" destOrd="0" presId="urn:microsoft.com/office/officeart/2005/8/layout/architecture+Icon"/>
    <dgm:cxn modelId="{29EB9A22-C936-4D57-A6B4-E023C46203D7}" type="presParOf" srcId="{5D3D700D-6128-4BB7-9BC8-4C7C467464DD}" destId="{3630344B-3274-44E2-BBBB-82B31F51F7A5}" srcOrd="0" destOrd="0" presId="urn:microsoft.com/office/officeart/2005/8/layout/architecture+Icon"/>
    <dgm:cxn modelId="{83A13232-0926-451E-8A67-4A80967EFB09}" type="presParOf" srcId="{5D3D700D-6128-4BB7-9BC8-4C7C467464DD}" destId="{A0A0A280-5EA9-48F8-A175-63387D481A45}" srcOrd="1" destOrd="0" presId="urn:microsoft.com/office/officeart/2005/8/layout/architecture+Icon"/>
    <dgm:cxn modelId="{D8A0ED54-A6A4-4242-ADB0-47046CAACA2E}" type="presParOf" srcId="{5D3D700D-6128-4BB7-9BC8-4C7C467464DD}" destId="{82AD48AC-AAB3-4235-AEB5-BAF15FD78FEE}" srcOrd="2" destOrd="0" presId="urn:microsoft.com/office/officeart/2005/8/layout/architecture+Icon"/>
    <dgm:cxn modelId="{75159D90-9EB2-4F90-9F3D-A203090F07A2}" type="presParOf" srcId="{82AD48AC-AAB3-4235-AEB5-BAF15FD78FEE}" destId="{0F870C6C-3E67-4379-B49D-323E78C461E9}" srcOrd="0" destOrd="0" presId="urn:microsoft.com/office/officeart/2005/8/layout/architecture+Icon"/>
    <dgm:cxn modelId="{6D377BDE-DA96-459F-BBE5-8B2760CD85E4}" type="presParOf" srcId="{0F870C6C-3E67-4379-B49D-323E78C461E9}" destId="{1BD42355-9E1A-4D8B-B312-46A8025873A3}" srcOrd="0" destOrd="0" presId="urn:microsoft.com/office/officeart/2005/8/layout/architecture+Icon"/>
    <dgm:cxn modelId="{7EDD3D15-B5CA-4AB3-965C-D13938F3F6A9}" type="presParOf" srcId="{0F870C6C-3E67-4379-B49D-323E78C461E9}" destId="{E2592BE7-748E-4060-B8B2-6A9147EAFFFE}" srcOrd="1" destOrd="0" presId="urn:microsoft.com/office/officeart/2005/8/layout/architecture+Icon"/>
    <dgm:cxn modelId="{4EBDABE2-CD2F-42A7-92A8-01230CEDDD7B}" type="presParOf" srcId="{0F870C6C-3E67-4379-B49D-323E78C461E9}" destId="{EB05B21D-112F-4116-A78F-DE81B9807E35}" srcOrd="2" destOrd="0" presId="urn:microsoft.com/office/officeart/2005/8/layout/architecture+Icon"/>
    <dgm:cxn modelId="{CCCF4A81-3657-43FA-933E-CEDAA020194D}" type="presParOf" srcId="{EB05B21D-112F-4116-A78F-DE81B9807E35}" destId="{6B32094E-52B6-4C4D-9283-6C37D4CF33B9}" srcOrd="0" destOrd="0" presId="urn:microsoft.com/office/officeart/2005/8/layout/architecture+Icon"/>
    <dgm:cxn modelId="{AE37E5F2-D0A4-4CC4-AD83-E7DEF4F5B182}" type="presParOf" srcId="{6B32094E-52B6-4C4D-9283-6C37D4CF33B9}" destId="{CCF7A4B7-6404-42A1-9DA5-29D6A313451B}" srcOrd="0" destOrd="0" presId="urn:microsoft.com/office/officeart/2005/8/layout/architecture+Icon"/>
    <dgm:cxn modelId="{12518730-9339-4F17-BE5B-5D1ADE1931D2}" type="presParOf" srcId="{6B32094E-52B6-4C4D-9283-6C37D4CF33B9}" destId="{E0F52A2B-0923-4A68-AD7E-D917707902AE}" srcOrd="1" destOrd="0" presId="urn:microsoft.com/office/officeart/2005/8/layout/architecture+Icon"/>
    <dgm:cxn modelId="{9C7E8F9C-DEE2-4A9B-885E-014967EEBDD0}" type="presParOf" srcId="{6B32094E-52B6-4C4D-9283-6C37D4CF33B9}" destId="{63DC369E-0127-4CF4-BBE5-94FCBB03366F}" srcOrd="2" destOrd="0" presId="urn:microsoft.com/office/officeart/2005/8/layout/architecture+Icon"/>
    <dgm:cxn modelId="{19037B39-7D9B-4F6E-A76C-920145EE25AF}" type="presParOf" srcId="{63DC369E-0127-4CF4-BBE5-94FCBB03366F}" destId="{D24CAB96-17CC-4671-814A-CF3AAF5ECA3C}" srcOrd="0" destOrd="0" presId="urn:microsoft.com/office/officeart/2005/8/layout/architecture+Icon"/>
    <dgm:cxn modelId="{8D46D6D0-9D9B-4C3B-B309-0A427C9EF7D5}" type="presParOf" srcId="{D24CAB96-17CC-4671-814A-CF3AAF5ECA3C}" destId="{91DA3D1B-4F93-4D5B-90E9-1570A07334CB}" srcOrd="0" destOrd="0" presId="urn:microsoft.com/office/officeart/2005/8/layout/architecture+Icon"/>
    <dgm:cxn modelId="{62D8DFAA-4280-4BA9-8934-E632AF15500A}" type="presParOf" srcId="{D24CAB96-17CC-4671-814A-CF3AAF5ECA3C}" destId="{5DD99D5C-CDAC-4D77-BA7E-79E01EB3BF21}" srcOrd="1" destOrd="0" presId="urn:microsoft.com/office/officeart/2005/8/layout/architecture+Icon"/>
    <dgm:cxn modelId="{EF9483A1-5569-49EE-80DF-E83EE346433A}" type="presParOf" srcId="{D24CAB96-17CC-4671-814A-CF3AAF5ECA3C}" destId="{5E63840A-5D26-4DD7-A629-6952738D89BA}" srcOrd="2" destOrd="0" presId="urn:microsoft.com/office/officeart/2005/8/layout/architecture+Icon"/>
    <dgm:cxn modelId="{DFD7096E-F213-49CC-A8E3-09CCD7192662}" type="presParOf" srcId="{5E63840A-5D26-4DD7-A629-6952738D89BA}" destId="{B72A676F-D92E-47B0-B8C9-81BD9B792C9A}" srcOrd="0" destOrd="0" presId="urn:microsoft.com/office/officeart/2005/8/layout/architecture+Icon"/>
    <dgm:cxn modelId="{1E795DD9-2AEA-4764-AA39-DBA82F9DEB5C}" type="presParOf" srcId="{B72A676F-D92E-47B0-B8C9-81BD9B792C9A}" destId="{82761B80-3298-4F26-A7A6-DE68A4BBDD75}" srcOrd="0" destOrd="0" presId="urn:microsoft.com/office/officeart/2005/8/layout/architecture+Icon"/>
    <dgm:cxn modelId="{DA1C357C-724F-4B52-8CE9-62DA7F8A1CDD}" type="presParOf" srcId="{B72A676F-D92E-47B0-B8C9-81BD9B792C9A}" destId="{B9B2A944-70F1-403E-927B-FF869A966790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0344B-3274-44E2-BBBB-82B31F51F7A5}">
      <dsp:nvSpPr>
        <dsp:cNvPr id="0" name=""/>
        <dsp:cNvSpPr/>
      </dsp:nvSpPr>
      <dsp:spPr>
        <a:xfrm>
          <a:off x="5003" y="3811451"/>
          <a:ext cx="8102362" cy="86843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900" kern="1200" dirty="0"/>
        </a:p>
      </dsp:txBody>
      <dsp:txXfrm>
        <a:off x="30439" y="3836887"/>
        <a:ext cx="8051490" cy="817565"/>
      </dsp:txXfrm>
    </dsp:sp>
    <dsp:sp modelId="{1BD42355-9E1A-4D8B-B312-46A8025873A3}">
      <dsp:nvSpPr>
        <dsp:cNvPr id="0" name=""/>
        <dsp:cNvSpPr/>
      </dsp:nvSpPr>
      <dsp:spPr>
        <a:xfrm>
          <a:off x="12911" y="2858721"/>
          <a:ext cx="8086545" cy="8684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900" kern="1200" dirty="0" smtClean="0">
              <a:solidFill>
                <a:srgbClr val="00B050"/>
              </a:solidFill>
            </a:rPr>
            <a:t>                  / </a:t>
          </a:r>
          <a:r>
            <a:rPr lang="en-AU" sz="3900" kern="1200" dirty="0" err="1" smtClean="0">
              <a:solidFill>
                <a:srgbClr val="00B050"/>
              </a:solidFill>
            </a:rPr>
            <a:t>Galera</a:t>
          </a:r>
          <a:r>
            <a:rPr lang="en-AU" sz="3900" kern="1200" dirty="0" smtClean="0">
              <a:solidFill>
                <a:srgbClr val="00B050"/>
              </a:solidFill>
            </a:rPr>
            <a:t> / </a:t>
          </a:r>
          <a:r>
            <a:rPr lang="en-AU" sz="3900" kern="1200" dirty="0" err="1" smtClean="0">
              <a:solidFill>
                <a:srgbClr val="00B050"/>
              </a:solidFill>
            </a:rPr>
            <a:t>MaxScale</a:t>
          </a:r>
          <a:endParaRPr lang="en-AU" sz="3900" kern="1200" dirty="0">
            <a:solidFill>
              <a:srgbClr val="00B050"/>
            </a:solidFill>
          </a:endParaRPr>
        </a:p>
      </dsp:txBody>
      <dsp:txXfrm>
        <a:off x="38347" y="2884157"/>
        <a:ext cx="8035673" cy="817565"/>
      </dsp:txXfrm>
    </dsp:sp>
    <dsp:sp modelId="{CCF7A4B7-6404-42A1-9DA5-29D6A313451B}">
      <dsp:nvSpPr>
        <dsp:cNvPr id="0" name=""/>
        <dsp:cNvSpPr/>
      </dsp:nvSpPr>
      <dsp:spPr>
        <a:xfrm>
          <a:off x="28682" y="1905991"/>
          <a:ext cx="8055003" cy="86843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900" kern="1200" dirty="0"/>
        </a:p>
      </dsp:txBody>
      <dsp:txXfrm>
        <a:off x="54118" y="1931427"/>
        <a:ext cx="8004131" cy="817565"/>
      </dsp:txXfrm>
    </dsp:sp>
    <dsp:sp modelId="{91DA3D1B-4F93-4D5B-90E9-1570A07334CB}">
      <dsp:nvSpPr>
        <dsp:cNvPr id="0" name=""/>
        <dsp:cNvSpPr/>
      </dsp:nvSpPr>
      <dsp:spPr>
        <a:xfrm>
          <a:off x="60040" y="935231"/>
          <a:ext cx="7992288" cy="86843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900" kern="1200" dirty="0" smtClean="0">
              <a:solidFill>
                <a:srgbClr val="00B050"/>
              </a:solidFill>
            </a:rPr>
            <a:t>                    / H-TCP</a:t>
          </a:r>
          <a:endParaRPr lang="en-AU" sz="3900" kern="1200" dirty="0">
            <a:solidFill>
              <a:srgbClr val="00B050"/>
            </a:solidFill>
          </a:endParaRPr>
        </a:p>
      </dsp:txBody>
      <dsp:txXfrm>
        <a:off x="85476" y="960667"/>
        <a:ext cx="7941416" cy="817565"/>
      </dsp:txXfrm>
    </dsp:sp>
    <dsp:sp modelId="{82761B80-3298-4F26-A7A6-DE68A4BBDD75}">
      <dsp:nvSpPr>
        <dsp:cNvPr id="0" name=""/>
        <dsp:cNvSpPr/>
      </dsp:nvSpPr>
      <dsp:spPr>
        <a:xfrm>
          <a:off x="117000" y="0"/>
          <a:ext cx="7878367" cy="868437"/>
        </a:xfrm>
        <a:prstGeom prst="roundRect">
          <a:avLst>
            <a:gd name="adj" fmla="val 10000"/>
          </a:avLst>
        </a:prstGeom>
        <a:solidFill>
          <a:srgbClr val="FCE5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900" kern="1200" dirty="0" smtClean="0">
              <a:solidFill>
                <a:srgbClr val="00B050"/>
              </a:solidFill>
            </a:rPr>
            <a:t>Bird / BGP </a:t>
          </a:r>
          <a:r>
            <a:rPr lang="en-AU" sz="3900" kern="1200" dirty="0" err="1" smtClean="0">
              <a:solidFill>
                <a:srgbClr val="00B050"/>
              </a:solidFill>
            </a:rPr>
            <a:t>Anycast</a:t>
          </a:r>
          <a:endParaRPr lang="en-AU" sz="3900" kern="1200" dirty="0">
            <a:solidFill>
              <a:srgbClr val="00B050"/>
            </a:solidFill>
          </a:endParaRPr>
        </a:p>
      </dsp:txBody>
      <dsp:txXfrm>
        <a:off x="142436" y="25436"/>
        <a:ext cx="7827495" cy="817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7071-5CFF-47B0-B70B-0E203B9BB3F9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FC05-253D-4979-85DE-D944506E07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8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lwiki.aarnet.edu.au/display/~ingrid.mason@aarnet.edu.au/CloudStor+Referra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importance of "zero barrier" to entry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opportunity you realise by capturing a large user-base is that any changes you make to the service are then available to a lot of users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importance of librarians as a stakeholder group is crucial given their roles as digital data custodians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defining the edges of the problem is hard -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work that's going on in the DLCF to fold in DMP's. I guess this relates to the definition of the "MVP"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FC05-253D-4979-85DE-D944506E07C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47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A19E-2C0E-4DC9-A056-D6A293E4E98C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4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09D48-2504-44E6-9D33-A706D9C89479}" type="slidenum">
              <a:rPr lang="en-AU">
                <a:solidFill>
                  <a:prstClr val="black"/>
                </a:solidFill>
              </a:rPr>
              <a:pPr/>
              <a:t>22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we could put nodes all over the world,</a:t>
            </a:r>
            <a:r>
              <a:rPr lang="en-AU" baseline="0" dirty="0" smtClean="0"/>
              <a:t> and potentially do so in a shared fashion, that would be even more excellent. We’ll happily vend in ours.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FC05-253D-4979-85DE-D944506E07C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21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err="1" smtClean="0"/>
              <a:t>CloudStor</a:t>
            </a:r>
            <a:r>
              <a:rPr lang="en-AU" dirty="0" smtClean="0"/>
              <a:t> is now containerised with Docker</a:t>
            </a:r>
          </a:p>
          <a:p>
            <a:pPr lvl="1"/>
            <a:r>
              <a:rPr lang="en-AU" dirty="0" smtClean="0"/>
              <a:t>728 cores, 4.3 TB of RAM, and 3 PB of storage</a:t>
            </a:r>
          </a:p>
          <a:p>
            <a:endParaRPr lang="en-AU" dirty="0" smtClean="0"/>
          </a:p>
          <a:p>
            <a:r>
              <a:rPr lang="en-AU" dirty="0" smtClean="0"/>
              <a:t>Managed via </a:t>
            </a:r>
            <a:r>
              <a:rPr lang="en-AU" dirty="0" err="1" smtClean="0"/>
              <a:t>Ansible</a:t>
            </a:r>
            <a:r>
              <a:rPr lang="en-AU" dirty="0" smtClean="0"/>
              <a:t>, Shipyard, and Swarm</a:t>
            </a:r>
          </a:p>
          <a:p>
            <a:pPr lvl="1"/>
            <a:r>
              <a:rPr lang="en-AU" dirty="0" smtClean="0"/>
              <a:t>Testing Kubernetes for full orchestration</a:t>
            </a:r>
          </a:p>
          <a:p>
            <a:endParaRPr lang="en-AU" dirty="0" smtClean="0"/>
          </a:p>
          <a:p>
            <a:r>
              <a:rPr lang="en-AU" dirty="0" smtClean="0"/>
              <a:t>Can do live non-disruptive updates</a:t>
            </a:r>
          </a:p>
          <a:p>
            <a:pPr lvl="1"/>
            <a:r>
              <a:rPr lang="en-AU" dirty="0" smtClean="0"/>
              <a:t>Disable new connections to old container, let old connections finish with new connections going to new containers</a:t>
            </a:r>
          </a:p>
          <a:p>
            <a:pPr lvl="1"/>
            <a:r>
              <a:rPr lang="en-AU" dirty="0" smtClean="0"/>
              <a:t>No new servers or downtimes needed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We should have done this 18 months ago</a:t>
            </a:r>
          </a:p>
          <a:p>
            <a:pPr lvl="1"/>
            <a:endParaRPr lang="en-AU" dirty="0" smtClean="0"/>
          </a:p>
          <a:p>
            <a:endParaRPr lang="en-AU" altLang="en-US" dirty="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04317" indent="-2708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083564" indent="-2167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16990" indent="-2167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1950415" indent="-2167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383841" indent="-2167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817266" indent="-2167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250692" indent="-2167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684118" indent="-2167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C0EBBA-A0EE-416D-8CBB-99334C1ACB9A}" type="slidenum">
              <a:rPr lang="en-AU" altLang="en-US" sz="1200"/>
              <a:pPr>
                <a:spcBef>
                  <a:spcPct val="0"/>
                </a:spcBef>
              </a:pPr>
              <a:t>25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61E76-D090-4D6E-A132-0EFE96AE4F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9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setup right now: </a:t>
            </a:r>
            <a:r>
              <a:rPr lang="en-AU" dirty="0" err="1" smtClean="0"/>
              <a:t>mariadb</a:t>
            </a:r>
            <a:r>
              <a:rPr lang="en-AU" dirty="0" smtClean="0"/>
              <a:t> with </a:t>
            </a:r>
            <a:r>
              <a:rPr lang="en-AU" dirty="0" err="1" smtClean="0"/>
              <a:t>galera</a:t>
            </a:r>
            <a:r>
              <a:rPr lang="en-AU" dirty="0" smtClean="0"/>
              <a:t> and </a:t>
            </a:r>
            <a:r>
              <a:rPr lang="en-AU" dirty="0" err="1" smtClean="0"/>
              <a:t>maxscale</a:t>
            </a:r>
            <a:r>
              <a:rPr lang="en-AU" dirty="0" smtClean="0"/>
              <a:t> is the </a:t>
            </a:r>
            <a:r>
              <a:rPr lang="en-AU" dirty="0" err="1" smtClean="0"/>
              <a:t>db</a:t>
            </a:r>
            <a:r>
              <a:rPr lang="en-AU" dirty="0" smtClean="0"/>
              <a:t>, </a:t>
            </a:r>
            <a:r>
              <a:rPr lang="en-AU" dirty="0" err="1" smtClean="0"/>
              <a:t>haproxy</a:t>
            </a:r>
            <a:r>
              <a:rPr lang="en-AU" dirty="0" smtClean="0"/>
              <a:t> is the http proxy front end, H-TCP</a:t>
            </a:r>
            <a:r>
              <a:rPr lang="en-AU" baseline="0" dirty="0" smtClean="0"/>
              <a:t> (LFN optimised) between proxies and apache; </a:t>
            </a:r>
            <a:r>
              <a:rPr lang="en-AU" dirty="0" smtClean="0"/>
              <a:t>apache with the “event” </a:t>
            </a:r>
            <a:r>
              <a:rPr lang="en-AU" dirty="0" err="1" smtClean="0"/>
              <a:t>mpm</a:t>
            </a:r>
            <a:r>
              <a:rPr lang="en-AU" dirty="0" smtClean="0"/>
              <a:t> is still the web server.</a:t>
            </a:r>
            <a:r>
              <a:rPr lang="en-AU" baseline="0" dirty="0" smtClean="0"/>
              <a:t> </a:t>
            </a:r>
            <a:r>
              <a:rPr lang="en-AU" dirty="0" err="1" smtClean="0"/>
              <a:t>php</a:t>
            </a:r>
            <a:r>
              <a:rPr lang="en-AU" dirty="0" smtClean="0"/>
              <a:t>-fpm of course for the </a:t>
            </a:r>
            <a:r>
              <a:rPr lang="en-AU" dirty="0" err="1" smtClean="0"/>
              <a:t>php</a:t>
            </a:r>
            <a:r>
              <a:rPr lang="en-AU" dirty="0" smtClean="0"/>
              <a:t> apps (ownCloud)</a:t>
            </a:r>
          </a:p>
          <a:p>
            <a:endParaRPr lang="en-AU" dirty="0" smtClean="0"/>
          </a:p>
          <a:p>
            <a:r>
              <a:rPr lang="en-AU" dirty="0" err="1" smtClean="0"/>
              <a:t>Redis</a:t>
            </a:r>
            <a:r>
              <a:rPr lang="en-AU" baseline="0" dirty="0" smtClean="0"/>
              <a:t> will </a:t>
            </a:r>
            <a:r>
              <a:rPr lang="en-AU" dirty="0" smtClean="0"/>
              <a:t>act as the new </a:t>
            </a:r>
            <a:r>
              <a:rPr lang="en-AU" dirty="0" err="1" smtClean="0"/>
              <a:t>memcache</a:t>
            </a:r>
            <a:r>
              <a:rPr lang="en-AU" baseline="0" dirty="0" smtClean="0"/>
              <a:t> – it’s an improvement because </a:t>
            </a:r>
            <a:r>
              <a:rPr lang="en-AU" dirty="0" smtClean="0"/>
              <a:t>it's replicated, meaning session and other cached elements are visible across the entire cluster. So it's not only state persistence within a data centre, but across the whole country.</a:t>
            </a:r>
            <a:r>
              <a:rPr lang="en-AU" baseline="0" dirty="0" smtClean="0"/>
              <a:t> I</a:t>
            </a:r>
            <a:r>
              <a:rPr lang="en-AU" dirty="0" smtClean="0"/>
              <a:t>f a user were to have network issues, and be redirected to another </a:t>
            </a:r>
            <a:r>
              <a:rPr lang="en-AU" dirty="0" err="1" smtClean="0"/>
              <a:t>anycast</a:t>
            </a:r>
            <a:r>
              <a:rPr lang="en-AU" dirty="0" smtClean="0"/>
              <a:t> host somewhere else in the country,</a:t>
            </a:r>
            <a:r>
              <a:rPr lang="en-AU" baseline="0" dirty="0" smtClean="0"/>
              <a:t> </a:t>
            </a:r>
            <a:r>
              <a:rPr lang="en-AU" dirty="0" smtClean="0"/>
              <a:t>their session stays alive across any ownCloud</a:t>
            </a:r>
            <a:r>
              <a:rPr lang="en-AU" baseline="0" dirty="0" smtClean="0"/>
              <a:t> </a:t>
            </a:r>
            <a:r>
              <a:rPr lang="en-AU" dirty="0" smtClean="0"/>
              <a:t>server/container.</a:t>
            </a:r>
          </a:p>
          <a:p>
            <a:r>
              <a:rPr lang="en-AU" dirty="0" smtClean="0"/>
              <a:t>We're also using it for the </a:t>
            </a:r>
            <a:r>
              <a:rPr lang="en-AU" dirty="0" err="1" smtClean="0"/>
              <a:t>cdn</a:t>
            </a:r>
            <a:r>
              <a:rPr lang="en-AU" dirty="0" smtClean="0"/>
              <a:t> soon, caching objects as large as 50MB</a:t>
            </a:r>
          </a:p>
          <a:p>
            <a:endParaRPr lang="en-AU" dirty="0" smtClean="0"/>
          </a:p>
          <a:p>
            <a:r>
              <a:rPr lang="en-AU" dirty="0" smtClean="0"/>
              <a:t>We haven't broken up the apps into their own containers yet;</a:t>
            </a:r>
            <a:r>
              <a:rPr lang="en-AU" baseline="0" dirty="0" smtClean="0"/>
              <a:t> that’s </a:t>
            </a:r>
            <a:r>
              <a:rPr lang="en-AU" dirty="0" smtClean="0"/>
              <a:t>on the </a:t>
            </a:r>
            <a:r>
              <a:rPr lang="en-AU" dirty="0" err="1" smtClean="0"/>
              <a:t>todo</a:t>
            </a:r>
            <a:r>
              <a:rPr lang="en-AU" baseline="0" dirty="0" smtClean="0"/>
              <a:t> and </a:t>
            </a:r>
            <a:r>
              <a:rPr lang="en-AU" dirty="0" smtClean="0"/>
              <a:t>depends on </a:t>
            </a:r>
            <a:r>
              <a:rPr lang="en-AU" dirty="0" err="1" smtClean="0"/>
              <a:t>vxlan</a:t>
            </a:r>
            <a:r>
              <a:rPr lang="en-AU" dirty="0" smtClean="0"/>
              <a:t> being fully functional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61E76-D090-4D6E-A132-0EFE96AE4F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3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61E76-D090-4D6E-A132-0EFE96AE4F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9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61E76-D090-4D6E-A132-0EFE96AE4F2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9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61E76-D090-4D6E-A132-0EFE96AE4F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2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https://aplwiki.aarnet.edu.au/display/~ingrid.mason@aarnet.edu.au/CloudStor+Referral</a:t>
            </a:r>
            <a:r>
              <a:rPr lang="en-GB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Links Piechart (at bottom) based on data from VIC, ACT &amp; part of NSW (roughly representative)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Provisioning API already</a:t>
            </a:r>
            <a:r>
              <a:rPr lang="en-AU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</a:t>
            </a:r>
            <a:r>
              <a:rPr lang="en-A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alks SAML, we are now</a:t>
            </a:r>
            <a:r>
              <a:rPr lang="en-AU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h</a:t>
            </a:r>
            <a:r>
              <a:rPr lang="en-A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acking automation</a:t>
            </a:r>
            <a:r>
              <a:rPr lang="en-AU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 into our implementation of </a:t>
            </a:r>
            <a:r>
              <a:rPr lang="en-A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g</a:t>
            </a:r>
            <a:r>
              <a:rPr lang="en-A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roup support (VOOT/CERIF/OAI?) </a:t>
            </a:r>
            <a:endPara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FC05-253D-4979-85DE-D944506E07C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23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Proudest achievement: </a:t>
            </a:r>
            <a:r>
              <a:rPr lang="en-AU" dirty="0" err="1" smtClean="0"/>
              <a:t>opencloudmesh</a:t>
            </a:r>
            <a:r>
              <a:rPr lang="en-AU" dirty="0" smtClean="0"/>
              <a:t>;</a:t>
            </a:r>
            <a:r>
              <a:rPr lang="en-AU" baseline="0" dirty="0" smtClean="0"/>
              <a:t> doesn’t just technically implement open-ness but also shows willingness of vendors to live the open dream. ownCloud, </a:t>
            </a:r>
            <a:r>
              <a:rPr lang="en-AU" baseline="0" dirty="0" err="1" smtClean="0"/>
              <a:t>pydio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nextcloud</a:t>
            </a:r>
            <a:r>
              <a:rPr lang="en-AU" baseline="0" dirty="0" smtClean="0"/>
              <a:t>, possibly </a:t>
            </a:r>
            <a:r>
              <a:rPr lang="en-AU" baseline="0" dirty="0" err="1" smtClean="0"/>
              <a:t>powerfolder</a:t>
            </a:r>
            <a:r>
              <a:rPr lang="en-AU" baseline="0" dirty="0" smtClean="0"/>
              <a:t>. Talking to </a:t>
            </a:r>
            <a:r>
              <a:rPr lang="en-AU" baseline="0" dirty="0" err="1" smtClean="0"/>
              <a:t>seafile</a:t>
            </a:r>
            <a:r>
              <a:rPr lang="en-AU" baseline="0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FC05-253D-4979-85DE-D944506E07C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05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072" indent="0" algn="ctr">
              <a:buNone/>
              <a:defRPr/>
            </a:lvl2pPr>
            <a:lvl3pPr marL="914146" indent="0" algn="ctr">
              <a:buNone/>
              <a:defRPr/>
            </a:lvl3pPr>
            <a:lvl4pPr marL="1371216" indent="0" algn="ctr">
              <a:buNone/>
              <a:defRPr/>
            </a:lvl4pPr>
            <a:lvl5pPr marL="1828287" indent="0" algn="ctr">
              <a:buNone/>
              <a:defRPr/>
            </a:lvl5pPr>
            <a:lvl6pPr marL="2285361" indent="0" algn="ctr">
              <a:buNone/>
              <a:defRPr/>
            </a:lvl6pPr>
            <a:lvl7pPr marL="2742432" indent="0" algn="ctr">
              <a:buNone/>
              <a:defRPr/>
            </a:lvl7pPr>
            <a:lvl8pPr marL="3199503" indent="0" algn="ctr">
              <a:buNone/>
              <a:defRPr/>
            </a:lvl8pPr>
            <a:lvl9pPr marL="365657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46621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6" y="4406902"/>
            <a:ext cx="7772400" cy="1362076"/>
          </a:xfrm>
          <a:solidFill>
            <a:srgbClr val="E97400"/>
          </a:solidFill>
        </p:spPr>
        <p:txBody>
          <a:bodyPr anchor="t"/>
          <a:lstStyle>
            <a:lvl1pPr algn="l">
              <a:defRPr sz="3900" b="1" cap="sm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6" y="1196753"/>
            <a:ext cx="7772400" cy="3210148"/>
          </a:xfrm>
        </p:spPr>
        <p:txBody>
          <a:bodyPr anchor="b"/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072" indent="0">
              <a:buNone/>
              <a:defRPr sz="1800"/>
            </a:lvl2pPr>
            <a:lvl3pPr marL="914146" indent="0">
              <a:buNone/>
              <a:defRPr sz="1600"/>
            </a:lvl3pPr>
            <a:lvl4pPr marL="1371216" indent="0">
              <a:buNone/>
              <a:defRPr sz="1400"/>
            </a:lvl4pPr>
            <a:lvl5pPr marL="1828287" indent="0">
              <a:buNone/>
              <a:defRPr sz="1400"/>
            </a:lvl5pPr>
            <a:lvl6pPr marL="2285361" indent="0">
              <a:buNone/>
              <a:defRPr sz="1400"/>
            </a:lvl6pPr>
            <a:lvl7pPr marL="2742432" indent="0">
              <a:buNone/>
              <a:defRPr sz="1400"/>
            </a:lvl7pPr>
            <a:lvl8pPr marL="3199503" indent="0">
              <a:buNone/>
              <a:defRPr sz="1400"/>
            </a:lvl8pPr>
            <a:lvl9pPr marL="3656577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2436" y="260350"/>
            <a:ext cx="6907823" cy="647700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51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1" cy="5187752"/>
          </a:xfrm>
        </p:spPr>
        <p:txBody>
          <a:bodyPr/>
          <a:lstStyle>
            <a:lvl1pPr marL="36000">
              <a:spcBef>
                <a:spcPts val="0"/>
              </a:spcBef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56174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124744"/>
            <a:ext cx="4187543" cy="5029200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938" y="1124744"/>
            <a:ext cx="4187542" cy="5029200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9018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066" cy="639762"/>
          </a:xfrm>
        </p:spPr>
        <p:txBody>
          <a:bodyPr anchor="b"/>
          <a:lstStyle>
            <a:lvl1pPr marL="0" indent="0">
              <a:buNone/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072" indent="0">
              <a:buNone/>
              <a:defRPr sz="2000" b="1"/>
            </a:lvl2pPr>
            <a:lvl3pPr marL="914146" indent="0">
              <a:buNone/>
              <a:defRPr sz="1800" b="1"/>
            </a:lvl3pPr>
            <a:lvl4pPr marL="1371216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2" indent="0">
              <a:buNone/>
              <a:defRPr sz="1600" b="1"/>
            </a:lvl7pPr>
            <a:lvl8pPr marL="3199503" indent="0">
              <a:buNone/>
              <a:defRPr sz="1600" b="1"/>
            </a:lvl8pPr>
            <a:lvl9pPr marL="365657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blipFill dpi="0" rotWithShape="1">
            <a:blip r:embed="rId2">
              <a:alphaModFix amt="21000"/>
            </a:blip>
            <a:srcRect/>
            <a:tile tx="0" ty="0" sx="100000" sy="100000" flip="xy" algn="tl"/>
          </a:blipFill>
        </p:spPr>
        <p:txBody>
          <a:bodyPr/>
          <a:lstStyle>
            <a:lvl1pPr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6"/>
            <a:ext cx="4041531" cy="639762"/>
          </a:xfrm>
        </p:spPr>
        <p:txBody>
          <a:bodyPr anchor="b"/>
          <a:lstStyle>
            <a:lvl1pPr marL="0" indent="0">
              <a:buNone/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072" indent="0">
              <a:buNone/>
              <a:defRPr sz="2000" b="1"/>
            </a:lvl2pPr>
            <a:lvl3pPr marL="914146" indent="0">
              <a:buNone/>
              <a:defRPr sz="1800" b="1"/>
            </a:lvl3pPr>
            <a:lvl4pPr marL="1371216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2" indent="0">
              <a:buNone/>
              <a:defRPr sz="1600" b="1"/>
            </a:lvl7pPr>
            <a:lvl8pPr marL="3199503" indent="0">
              <a:buNone/>
              <a:defRPr sz="1600" b="1"/>
            </a:lvl8pPr>
            <a:lvl9pPr marL="365657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5274" y="2174875"/>
            <a:ext cx="4040066" cy="3951288"/>
          </a:xfrm>
          <a:blipFill dpi="0" rotWithShape="1">
            <a:blip r:embed="rId2">
              <a:alphaModFix amt="21000"/>
            </a:blip>
            <a:srcRect/>
            <a:tile tx="0" ty="0" sx="100000" sy="100000" flip="xy" algn="tl"/>
          </a:blipFill>
        </p:spPr>
        <p:txBody>
          <a:bodyPr/>
          <a:lstStyle>
            <a:lvl1pPr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1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98378"/>
            <a:ext cx="9144000" cy="562696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72905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360117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400" y="6447696"/>
            <a:ext cx="5334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46BD-4235-4138-B81A-8DA91F459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9CAB74-B5DD-4B30-B771-598935E62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4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DDBCF-2675-42F9-A4D2-89E7C4FE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303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C7C6BA-A65C-4AD8-9D5A-EDEC2CACB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00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27" y="1821656"/>
            <a:ext cx="3848695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1656"/>
            <a:ext cx="3848695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51D6F-C947-403C-AABF-741B7B236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1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BEEC5-8B36-4361-BBF1-FB98BE0AD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889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0C6B0-FB94-4A09-A2AC-926839DD4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978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1AE630-1D7E-4D05-AA0C-85348899F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76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68B9B2-B312-43ED-A4E6-4C65A8191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783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6D4061-8C97-4B98-B85E-AA4971DE2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0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E778C-0393-4C31-B3DD-D938909F5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840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137" y="178594"/>
            <a:ext cx="1951137" cy="60632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727" y="178594"/>
            <a:ext cx="5746254" cy="6063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155C3-1434-4E18-9002-00D95BFA3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0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29327-3216-4047-A8CF-9FF1A91EF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176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B11C04-A225-4BBA-A44F-B5ECDA6EF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0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7BF52-E7DC-4103-A220-235A781F9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85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66F65-9799-4944-9E74-73DF81092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32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35575-388E-4069-9BE4-FBB7BB6B6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407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E3ADA6-A23F-481E-BB49-6728EAAA4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0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843C9-C9BE-4747-BC46-8F06EEC2B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435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15C0BF-5F4E-44DA-9B50-4966F0519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2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0C9596-7F28-4370-B3CE-DD20A4CB8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63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929A60-B612-4C9A-8D4B-4775DE139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174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52ECAA-E3A1-4F8B-8978-5AD1BBA2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29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07269" tIns="107269" rIns="107269" bIns="107269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967573"/>
          </a:xfrm>
          <a:prstGeom prst="rect">
            <a:avLst/>
          </a:prstGeom>
        </p:spPr>
        <p:txBody>
          <a:bodyPr lIns="107269" tIns="107269" rIns="107269" bIns="107269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037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3A103-DE52-4EF6-B21F-F926CCD29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58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136440-5751-4600-B929-1B11ADA77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618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295AB-0B83-4C92-99A6-71C14ECE5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46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27" y="1830587"/>
            <a:ext cx="3848695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30587"/>
            <a:ext cx="3848695" cy="442019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4AF650-D702-49E3-8D8B-7A9938D46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71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1B67EE-7BF2-4906-8A36-677154231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35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69BBEB-C4A1-4227-B442-F848BAEC6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09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D96133-9E47-444F-8E97-C0041629A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614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5A726A-0473-4D5D-A80A-70A17FD5F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51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41380-25BA-4A57-9C6E-327E59C79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172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41241F-0390-4FB9-8784-281C2F063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65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137" y="312539"/>
            <a:ext cx="1951137" cy="59382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727" y="312539"/>
            <a:ext cx="5746254" cy="59382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1B0518-A4AF-49A6-B73D-7B5488ECA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4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8626"/>
            <a:ext cx="9144000" cy="23943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5401" y="928219"/>
            <a:ext cx="9116991" cy="5568837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640961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58240"/>
            <a:ext cx="8560793" cy="5151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7565020" y="1"/>
            <a:ext cx="1567372" cy="2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45708" rIns="91415" bIns="4570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small" dirty="0" smtClean="0">
                <a:solidFill>
                  <a:srgbClr val="FFFFFF">
                    <a:lumMod val="65000"/>
                  </a:srgbClr>
                </a:solidFill>
                <a:effectLst>
                  <a:glow rad="76200">
                    <a:srgbClr val="969696">
                      <a:lumMod val="75000"/>
                      <a:alpha val="25000"/>
                    </a:srgbClr>
                  </a:glow>
                </a:effectLst>
                <a:latin typeface="Leelawadee" panose="020B0502040204020203" pitchFamily="34" charset="-34"/>
                <a:ea typeface="Verdana" panose="020B0604030504040204" pitchFamily="34" charset="0"/>
                <a:cs typeface="Leelawadee" panose="020B0502040204020203" pitchFamily="34" charset="-34"/>
              </a:rPr>
              <a:t>Slide </a:t>
            </a:r>
            <a:fld id="{CED18F23-76AE-417D-AE26-38FBC12C4E68}" type="slidenum">
              <a:rPr lang="en-US" sz="800" cap="small" smtClean="0">
                <a:solidFill>
                  <a:srgbClr val="FFFFFF">
                    <a:lumMod val="65000"/>
                  </a:srgbClr>
                </a:solidFill>
                <a:effectLst>
                  <a:glow rad="76200">
                    <a:srgbClr val="969696">
                      <a:lumMod val="75000"/>
                      <a:alpha val="25000"/>
                    </a:srgbClr>
                  </a:glow>
                </a:effectLst>
                <a:latin typeface="Leelawadee" panose="020B0502040204020203" pitchFamily="34" charset="-34"/>
                <a:ea typeface="Verdana" panose="020B0604030504040204" pitchFamily="34" charset="0"/>
                <a:cs typeface="Leelawadee" panose="020B0502040204020203" pitchFamily="34" charset="-34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cap="small" dirty="0" smtClean="0">
                <a:solidFill>
                  <a:srgbClr val="FFFFFF">
                    <a:lumMod val="65000"/>
                  </a:srgbClr>
                </a:solidFill>
                <a:effectLst>
                  <a:glow rad="76200">
                    <a:srgbClr val="969696">
                      <a:lumMod val="75000"/>
                      <a:alpha val="25000"/>
                    </a:srgbClr>
                  </a:glow>
                </a:effectLst>
                <a:latin typeface="Leelawadee" panose="020B0502040204020203" pitchFamily="34" charset="-34"/>
                <a:ea typeface="Verdana" panose="020B0604030504040204" pitchFamily="34" charset="0"/>
                <a:cs typeface="Leelawadee" panose="020B0502040204020203" pitchFamily="34" charset="-34"/>
              </a:rPr>
              <a:t> - Copyright 2015</a:t>
            </a:r>
            <a:endParaRPr lang="en-US" sz="800" cap="small" dirty="0">
              <a:solidFill>
                <a:srgbClr val="FFFFFF">
                  <a:lumMod val="65000"/>
                </a:srgbClr>
              </a:solidFill>
              <a:effectLst>
                <a:glow rad="76200">
                  <a:srgbClr val="969696">
                    <a:lumMod val="75000"/>
                    <a:alpha val="25000"/>
                  </a:srgbClr>
                </a:glow>
              </a:effectLst>
              <a:latin typeface="Leelawadee" panose="020B0502040204020203" pitchFamily="34" charset="-34"/>
              <a:ea typeface="Verdana" panose="020B0604030504040204" pitchFamily="34" charset="0"/>
              <a:cs typeface="Leelawadee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1"/>
          <a:srcRect l="1501" t="17131" r="621"/>
          <a:stretch/>
        </p:blipFill>
        <p:spPr>
          <a:xfrm>
            <a:off x="15400" y="6497056"/>
            <a:ext cx="9116992" cy="36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08" y="347557"/>
            <a:ext cx="1316941" cy="4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aseline="0">
          <a:solidFill>
            <a:schemeClr val="bg1"/>
          </a:solidFill>
          <a:latin typeface="Leelawadee" panose="020B0502040204020203" pitchFamily="34" charset="-34"/>
          <a:ea typeface="Adobe Ming Std L" panose="02020300000000000000" pitchFamily="18" charset="-128"/>
          <a:cs typeface="Leelawadee" panose="020B0502040204020203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5pPr>
      <a:lvl6pPr marL="457072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6pPr>
      <a:lvl7pPr marL="91414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7pPr>
      <a:lvl8pPr marL="1371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8pPr>
      <a:lvl9pPr marL="1828287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342804" indent="-342804" algn="l" rtl="0" eaLnBrk="1" fontAlgn="base" hangingPunct="1">
        <a:spcBef>
          <a:spcPts val="3000"/>
        </a:spcBef>
        <a:spcAft>
          <a:spcPct val="0"/>
        </a:spcAft>
        <a:buChar char="•"/>
        <a:defRPr sz="2800" b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2742" indent="-285670" algn="l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chemeClr val="tx2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2680" indent="-228534" algn="l" rtl="0" eaLnBrk="1" fontAlgn="base" hangingPunct="1">
        <a:spcBef>
          <a:spcPct val="20000"/>
        </a:spcBef>
        <a:spcAft>
          <a:spcPct val="0"/>
        </a:spcAft>
        <a:buChar char="•"/>
        <a:defRPr sz="2400" b="0">
          <a:solidFill>
            <a:schemeClr val="tx2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599752" indent="-228534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2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6823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 b="0">
          <a:solidFill>
            <a:schemeClr val="tx2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3896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968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040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112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2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7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669727" y="178594"/>
            <a:ext cx="7804547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669727" y="1821656"/>
            <a:ext cx="7804547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9742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5717" tIns="35717" rIns="35717" bIns="357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fld id="{1E55EF87-0BCF-458D-B427-06CF15F02C09}" type="slidenum">
              <a:rPr lang="en-US" altLang="en-US" smtClean="0">
                <a:solidFill>
                  <a:srgbClr val="FFFFFF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29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28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625056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937584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250112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562640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884097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2205554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527012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848469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5717" tIns="35717" rIns="35717" bIns="3571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fld id="{57CD5DA5-6239-45B2-A8C7-E34D09FDB41E}" type="slidenum">
              <a:rPr lang="en-US" altLang="en-US" smtClean="0"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618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</p:sldLayoutIdLst>
  <p:txStyles>
    <p:titleStyle>
      <a:lvl1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28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625056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937584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250112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562640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884097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2205554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527012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848469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669727" y="312540"/>
            <a:ext cx="7804547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669727" y="1830587"/>
            <a:ext cx="7804547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40" y="6505278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5715" tIns="35715" rIns="35715" bIns="35715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fld id="{BD5E9AF9-AC94-45F7-8B78-0D4B7BC4EF7E}" type="slidenum">
              <a:rPr lang="en-US" altLang="en-US" smtClean="0">
                <a:sym typeface="Helvetica Light" charset="0"/>
              </a:rPr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58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12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625024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937536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250048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562560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884001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2205441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526882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848323" indent="-312512" algn="l" defTabSz="410730" rtl="0" fontAlgn="base" hangingPunct="0">
        <a:spcBef>
          <a:spcPts val="2953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Data Workflow Concept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049" t="15799" r="20070" b="10701"/>
          <a:stretch/>
        </p:blipFill>
        <p:spPr>
          <a:xfrm>
            <a:off x="849740" y="980729"/>
            <a:ext cx="7510988" cy="5812075"/>
          </a:xfrm>
          <a:prstGeom prst="rect">
            <a:avLst/>
          </a:prstGeom>
        </p:spPr>
      </p:pic>
      <p:pic>
        <p:nvPicPr>
          <p:cNvPr id="3074" name="Picture 2" descr="Image result for hand p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1489456" cy="9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59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40961" cy="637730"/>
          </a:xfrm>
        </p:spPr>
        <p:txBody>
          <a:bodyPr/>
          <a:lstStyle/>
          <a:p>
            <a:pPr algn="ctr"/>
            <a:r>
              <a:rPr lang="en-AU" sz="6000" b="1" dirty="0">
                <a:solidFill>
                  <a:schemeClr val="tx1"/>
                </a:solidFill>
              </a:rPr>
              <a:t>THE INTERFACE</a:t>
            </a:r>
            <a:br>
              <a:rPr lang="en-AU" sz="6000" b="1" dirty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/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“</a:t>
            </a:r>
            <a:r>
              <a:rPr lang="en-AU" sz="6000" b="1" dirty="0" err="1" smtClean="0">
                <a:solidFill>
                  <a:schemeClr val="tx1"/>
                </a:solidFill>
              </a:rPr>
              <a:t>sciency</a:t>
            </a:r>
            <a:r>
              <a:rPr lang="en-AU" sz="6000" b="1" dirty="0" smtClean="0">
                <a:solidFill>
                  <a:schemeClr val="tx1"/>
                </a:solidFill>
              </a:rPr>
              <a:t>” extensibility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>
                <a:solidFill>
                  <a:schemeClr val="tx1"/>
                </a:solidFill>
              </a:rPr>
              <a:t/>
            </a:r>
            <a:br>
              <a:rPr lang="en-AU" sz="6000" b="1" dirty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case #2: publishing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3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80" y="1066800"/>
            <a:ext cx="8734425" cy="5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5866478" y="2535305"/>
            <a:ext cx="1683600" cy="9287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7269" tIns="107269" rIns="107269" bIns="107269" anchor="ctr" anchorCtr="0"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sz="2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9" y="304800"/>
            <a:ext cx="8606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</a:rPr>
              <a:t>e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nd-of-grant data linking as </a:t>
            </a:r>
            <a:r>
              <a:rPr lang="en-US" altLang="en-US" sz="2800" b="1" dirty="0">
                <a:solidFill>
                  <a:srgbClr val="000000"/>
                </a:solidFill>
              </a:rPr>
              <a:t>a plugin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: CR8IT</a:t>
            </a:r>
            <a:r>
              <a:rPr lang="en-US" altLang="en-US" sz="2800" b="1" dirty="0">
                <a:solidFill>
                  <a:srgbClr val="000000"/>
                </a:solidFill>
              </a:rPr>
              <a:t/>
            </a:r>
            <a:br>
              <a:rPr lang="en-US" altLang="en-US" sz="2800" b="1" dirty="0">
                <a:solidFill>
                  <a:srgbClr val="000000"/>
                </a:solidFill>
              </a:rPr>
            </a:b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369009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lIns="107269" tIns="107269" rIns="107269" bIns="107269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P</a:t>
            </a:r>
            <a:r>
              <a:rPr lang="en-GB" dirty="0" smtClean="0"/>
              <a:t>ublish</a:t>
            </a:r>
            <a:endParaRPr lang="en-GB" dirty="0"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3400"/>
            <a:ext cx="8839200" cy="615238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2622066" y="1219200"/>
            <a:ext cx="1204800" cy="6772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7269" tIns="107269" rIns="107269" bIns="107269" anchor="ctr" anchorCtr="0"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sz="28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4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107269" tIns="107269" rIns="107269" bIns="107269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152400"/>
            <a:ext cx="9467850" cy="81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107269" tIns="107269" rIns="107269" bIns="107269" anchor="b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967599"/>
          </a:xfrm>
          <a:prstGeom prst="rect">
            <a:avLst/>
          </a:prstGeom>
        </p:spPr>
        <p:txBody>
          <a:bodyPr lIns="107269" tIns="107269" rIns="107269" bIns="107269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-304800"/>
            <a:ext cx="9143997" cy="7025032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1458" t="3272" r="2562" b="7314"/>
          <a:stretch/>
        </p:blipFill>
        <p:spPr>
          <a:xfrm>
            <a:off x="3067353" y="3630572"/>
            <a:ext cx="4420199" cy="2553867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527961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40961" cy="637730"/>
          </a:xfrm>
        </p:spPr>
        <p:txBody>
          <a:bodyPr/>
          <a:lstStyle/>
          <a:p>
            <a:pPr algn="ctr"/>
            <a:r>
              <a:rPr lang="en-AU" sz="6000" b="1" smtClean="0">
                <a:solidFill>
                  <a:schemeClr val="tx1"/>
                </a:solidFill>
              </a:rPr>
              <a:t>THE </a:t>
            </a:r>
            <a:r>
              <a:rPr lang="en-AU" sz="6000" b="1" dirty="0" smtClean="0">
                <a:solidFill>
                  <a:schemeClr val="tx1"/>
                </a:solidFill>
              </a:rPr>
              <a:t>MIDDLEWARE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/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standardised glue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5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we need to glue?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049" t="15799" r="20070" b="10701"/>
          <a:stretch/>
        </p:blipFill>
        <p:spPr>
          <a:xfrm>
            <a:off x="849740" y="980729"/>
            <a:ext cx="7510988" cy="58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16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zdnet2.cbsistatic.com/hub/i/r/2014/11/28/d5d8a3eb-76bb-11e4-b569-d4ae52e95e57/resize/770xauto/34c6fa6ff8a75a8a3cd83f899c998b8b/owncloud-archite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66800"/>
            <a:ext cx="987582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02936"/>
            <a:ext cx="8560777" cy="53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Lots of storage interop out of the box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1066799"/>
            <a:ext cx="2971800" cy="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9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Metadata Interoperability: WIP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2800" b="1" dirty="0" smtClean="0"/>
              <a:t>Full CRUD metadata engine,</a:t>
            </a:r>
          </a:p>
          <a:p>
            <a:pPr lvl="2"/>
            <a:r>
              <a:rPr lang="en-AU" sz="2800" b="1" dirty="0" smtClean="0"/>
              <a:t>including schema support* (</a:t>
            </a:r>
            <a:r>
              <a:rPr lang="en-AU" sz="2800" b="1" dirty="0" err="1" smtClean="0"/>
              <a:t>DeIC</a:t>
            </a:r>
            <a:r>
              <a:rPr lang="en-AU" sz="28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AU" sz="2800" b="1" dirty="0" smtClean="0"/>
              <a:t>Mounting ownCloud volumes on OpenStack VMs</a:t>
            </a:r>
          </a:p>
          <a:p>
            <a:pPr lvl="2"/>
            <a:r>
              <a:rPr lang="en-AU" sz="2800" b="1" dirty="0" smtClean="0"/>
              <a:t>using Manila (</a:t>
            </a:r>
            <a:r>
              <a:rPr lang="en-AU" sz="2800" b="1" dirty="0" err="1" smtClean="0"/>
              <a:t>NeCTAR</a:t>
            </a:r>
            <a:r>
              <a:rPr lang="en-AU" sz="2800" b="1" dirty="0" smtClean="0"/>
              <a:t>/UNIMELB)</a:t>
            </a:r>
          </a:p>
          <a:p>
            <a:pPr marL="285750" indent="-285750">
              <a:buFontTx/>
              <a:buChar char="-"/>
            </a:pPr>
            <a:r>
              <a:rPr lang="en-AU" sz="2800" b="1" dirty="0" smtClean="0"/>
              <a:t>Use of ORCID as a login augmentation source (</a:t>
            </a:r>
            <a:r>
              <a:rPr lang="en-AU" sz="2800" b="1" dirty="0" err="1" smtClean="0"/>
              <a:t>DeIC</a:t>
            </a:r>
            <a:r>
              <a:rPr lang="en-AU" sz="28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AU" sz="2800" b="1" dirty="0" err="1" smtClean="0"/>
              <a:t>AuthN</a:t>
            </a:r>
            <a:r>
              <a:rPr lang="en-AU" sz="2800" b="1" dirty="0" smtClean="0"/>
              <a:t> through SAML or social login (native)</a:t>
            </a:r>
          </a:p>
          <a:p>
            <a:pPr marL="285750" indent="-285750">
              <a:buFontTx/>
              <a:buChar char="-"/>
            </a:pPr>
            <a:r>
              <a:rPr lang="en-AU" sz="2800" b="1" dirty="0" smtClean="0"/>
              <a:t>Group awareness present; Group API/protocol next (VOOT? CERIF? – your opinion counts. RDS/</a:t>
            </a:r>
            <a:r>
              <a:rPr lang="en-AU" sz="2800" b="1" dirty="0" err="1" smtClean="0"/>
              <a:t>AARNet</a:t>
            </a:r>
            <a:r>
              <a:rPr lang="en-AU" sz="28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en-AU" sz="2800" b="1" dirty="0"/>
          </a:p>
          <a:p>
            <a:pPr algn="r"/>
            <a:r>
              <a:rPr lang="en-AU" sz="2400" dirty="0" smtClean="0"/>
              <a:t>*simple tagging available out of the box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5451604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wncloud.org/wp-content/uploads/2015/07/OpenCloudMesh_4.0_150dpi-1024x7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That pump</a:t>
            </a:r>
            <a:endParaRPr lang="en-AU" dirty="0"/>
          </a:p>
        </p:txBody>
      </p:sp>
      <p:pic>
        <p:nvPicPr>
          <p:cNvPr id="3" name="Picture 2" descr="Image result for hand 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91" y="0"/>
            <a:ext cx="148860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893" y="12954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2000" b="1" dirty="0" smtClean="0"/>
              <a:t>INTERFACE: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Needs to act as a commons, as a water cooler, as a go-to resource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must be user friendly, familiar, viral, extensible (</a:t>
            </a:r>
            <a:r>
              <a:rPr lang="en-AU" sz="2000" b="1" dirty="0" err="1" smtClean="0"/>
              <a:t>sciency</a:t>
            </a:r>
            <a:r>
              <a:rPr lang="en-AU" sz="2000" b="1" dirty="0" smtClean="0"/>
              <a:t> plugins)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must comply with Metcalfe’s law – be a people magnet</a:t>
            </a:r>
          </a:p>
          <a:p>
            <a:pPr marL="285750" indent="-285750">
              <a:buFontTx/>
              <a:buChar char="-"/>
            </a:pPr>
            <a:endParaRPr lang="en-AU" sz="2000" b="1" dirty="0"/>
          </a:p>
          <a:p>
            <a:pPr marL="285750" indent="-285750">
              <a:buFontTx/>
              <a:buChar char="-"/>
            </a:pPr>
            <a:r>
              <a:rPr lang="en-AU" sz="2000" b="1" dirty="0" smtClean="0"/>
              <a:t>MIDDLEWARE: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needs to connect to everything.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Standards-based, lax (in the sense of </a:t>
            </a:r>
            <a:r>
              <a:rPr lang="en-AU" sz="2000" b="1" dirty="0" err="1" smtClean="0"/>
              <a:t>Postel</a:t>
            </a:r>
            <a:r>
              <a:rPr lang="en-AU" sz="2000" b="1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yet flexible, REST, SOAP, VOOT, CERIF, </a:t>
            </a:r>
            <a:r>
              <a:rPr lang="en-AU" sz="2000" b="1" dirty="0" err="1" smtClean="0"/>
              <a:t>DataCite</a:t>
            </a:r>
            <a:r>
              <a:rPr lang="en-AU" sz="2000" b="1" dirty="0" smtClean="0"/>
              <a:t>, ORCID 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the onus is on the spider in the web</a:t>
            </a:r>
          </a:p>
          <a:p>
            <a:pPr marL="285750" indent="-285750">
              <a:buFontTx/>
              <a:buChar char="-"/>
            </a:pPr>
            <a:endParaRPr lang="en-AU" sz="2000" b="1" dirty="0"/>
          </a:p>
          <a:p>
            <a:pPr marL="285750" indent="-285750">
              <a:buFontTx/>
              <a:buChar char="-"/>
            </a:pPr>
            <a:r>
              <a:rPr lang="en-AU" sz="2000" b="1" dirty="0" smtClean="0"/>
              <a:t>BACKEND: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scale, scale </a:t>
            </a:r>
            <a:r>
              <a:rPr lang="en-AU" sz="2000" b="1" dirty="0" err="1" smtClean="0"/>
              <a:t>scale</a:t>
            </a:r>
            <a:r>
              <a:rPr lang="en-AU" sz="2000" b="1" dirty="0" smtClean="0"/>
              <a:t>; perform, perform, perform</a:t>
            </a:r>
          </a:p>
          <a:p>
            <a:pPr marL="742950" lvl="1" indent="-285750">
              <a:buFontTx/>
              <a:buChar char="-"/>
            </a:pPr>
            <a:r>
              <a:rPr lang="en-AU" sz="2000" b="1" dirty="0" smtClean="0"/>
              <a:t>Has to be best of breed even though the best components of the moment pop up at will in remote corners and won’t send  a sales/account team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213744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40961" cy="637730"/>
          </a:xfrm>
        </p:spPr>
        <p:txBody>
          <a:bodyPr/>
          <a:lstStyle/>
          <a:p>
            <a:pPr algn="ctr"/>
            <a:r>
              <a:rPr lang="en-AU" sz="6000" b="1" dirty="0" smtClean="0">
                <a:solidFill>
                  <a:schemeClr val="tx1"/>
                </a:solidFill>
              </a:rPr>
              <a:t>    THE BACKEND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/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 link speed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2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302936"/>
            <a:ext cx="8560777" cy="53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What’s so hard about </a:t>
            </a:r>
            <a:r>
              <a:rPr lang="en-A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performance?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158077" y="6453337"/>
            <a:ext cx="5334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fld id="{D7EA9246-8320-46F1-9E8C-13A14047658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/>
          <a:stretch/>
        </p:blipFill>
        <p:spPr>
          <a:xfrm>
            <a:off x="1315023" y="1268760"/>
            <a:ext cx="6713361" cy="4680520"/>
          </a:xfrm>
          <a:prstGeom prst="roundRect">
            <a:avLst>
              <a:gd name="adj" fmla="val 495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rgbClr val="D1841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735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7375" y="6445250"/>
            <a:ext cx="533400" cy="304800"/>
          </a:xfrm>
          <a:prstGeom prst="rect">
            <a:avLst/>
          </a:prstGeom>
          <a:noFill/>
        </p:spPr>
        <p:txBody>
          <a:bodyPr/>
          <a:lstStyle/>
          <a:p>
            <a:fld id="{A8FA10BA-2EA2-4C13-AD93-2F1AEF5E2C17}" type="slidenum">
              <a:rPr lang="en-AU">
                <a:solidFill>
                  <a:srgbClr val="FFFFFF"/>
                </a:solidFill>
              </a:rPr>
              <a:pPr/>
              <a:t>22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55583"/>
            <a:ext cx="8640961" cy="637730"/>
          </a:xfrm>
        </p:spPr>
        <p:txBody>
          <a:bodyPr/>
          <a:lstStyle/>
          <a:p>
            <a:pPr eaLnBrk="1" hangingPunct="1"/>
            <a:r>
              <a:rPr lang="en-AU" dirty="0" smtClean="0"/>
              <a:t>…so nodes must go where the science is</a:t>
            </a:r>
            <a:endParaRPr lang="en-US" dirty="0" smtClean="0"/>
          </a:p>
        </p:txBody>
      </p:sp>
      <p:pic>
        <p:nvPicPr>
          <p:cNvPr id="90115" name="Picture 6" descr="Aus_Map"/>
          <p:cNvPicPr>
            <a:picLocks noChangeAspect="1" noChangeArrowheads="1"/>
          </p:cNvPicPr>
          <p:nvPr/>
        </p:nvPicPr>
        <p:blipFill>
          <a:blip r:embed="rId3"/>
          <a:srcRect l="12689" t="18152" r="6639" b="18320"/>
          <a:stretch>
            <a:fillRect/>
          </a:stretch>
        </p:blipFill>
        <p:spPr bwMode="auto">
          <a:xfrm>
            <a:off x="1600200" y="990600"/>
            <a:ext cx="609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7"/>
          <p:cNvSpPr>
            <a:spLocks noChangeArrowheads="1"/>
          </p:cNvSpPr>
          <p:nvPr/>
        </p:nvSpPr>
        <p:spPr bwMode="auto">
          <a:xfrm>
            <a:off x="1295400" y="4800600"/>
            <a:ext cx="1676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17" name="AutoShape 19"/>
          <p:cNvSpPr>
            <a:spLocks noChangeArrowheads="1"/>
          </p:cNvSpPr>
          <p:nvPr/>
        </p:nvSpPr>
        <p:spPr bwMode="auto">
          <a:xfrm rot="423689">
            <a:off x="2362200" y="3962400"/>
            <a:ext cx="25908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18" name="AutoShape 20"/>
          <p:cNvSpPr>
            <a:spLocks noChangeArrowheads="1"/>
          </p:cNvSpPr>
          <p:nvPr/>
        </p:nvSpPr>
        <p:spPr bwMode="auto">
          <a:xfrm rot="-6092771">
            <a:off x="1805782" y="3402806"/>
            <a:ext cx="762000" cy="74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19" name="AutoShape 22"/>
          <p:cNvSpPr>
            <a:spLocks noChangeArrowheads="1"/>
          </p:cNvSpPr>
          <p:nvPr/>
        </p:nvSpPr>
        <p:spPr bwMode="auto">
          <a:xfrm rot="3571369">
            <a:off x="5364958" y="2618582"/>
            <a:ext cx="1649413" cy="95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0" name="AutoShape 23"/>
          <p:cNvSpPr>
            <a:spLocks noChangeArrowheads="1"/>
          </p:cNvSpPr>
          <p:nvPr/>
        </p:nvSpPr>
        <p:spPr bwMode="auto">
          <a:xfrm>
            <a:off x="6172200" y="3886200"/>
            <a:ext cx="533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1" name="AutoShape 24"/>
          <p:cNvSpPr>
            <a:spLocks noChangeArrowheads="1"/>
          </p:cNvSpPr>
          <p:nvPr/>
        </p:nvSpPr>
        <p:spPr bwMode="auto">
          <a:xfrm rot="-6146244">
            <a:off x="5372100" y="4914900"/>
            <a:ext cx="9144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2" name="AutoShape 25"/>
          <p:cNvSpPr>
            <a:spLocks noChangeArrowheads="1"/>
          </p:cNvSpPr>
          <p:nvPr/>
        </p:nvSpPr>
        <p:spPr bwMode="auto">
          <a:xfrm>
            <a:off x="5486400" y="43434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3" name="AutoShape 28"/>
          <p:cNvSpPr>
            <a:spLocks noChangeArrowheads="1"/>
          </p:cNvSpPr>
          <p:nvPr/>
        </p:nvSpPr>
        <p:spPr bwMode="auto">
          <a:xfrm>
            <a:off x="5715000" y="5257800"/>
            <a:ext cx="3048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4" name="AutoShape 29"/>
          <p:cNvSpPr>
            <a:spLocks noChangeArrowheads="1"/>
          </p:cNvSpPr>
          <p:nvPr/>
        </p:nvSpPr>
        <p:spPr bwMode="auto">
          <a:xfrm>
            <a:off x="2057400" y="3733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5" name="AutoShape 30"/>
          <p:cNvSpPr>
            <a:spLocks noChangeArrowheads="1"/>
          </p:cNvSpPr>
          <p:nvPr/>
        </p:nvSpPr>
        <p:spPr bwMode="auto">
          <a:xfrm>
            <a:off x="6400800" y="3200400"/>
            <a:ext cx="3810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6" name="AutoShape 31"/>
          <p:cNvSpPr>
            <a:spLocks noChangeArrowheads="1"/>
          </p:cNvSpPr>
          <p:nvPr/>
        </p:nvSpPr>
        <p:spPr bwMode="auto">
          <a:xfrm>
            <a:off x="7696200" y="571500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7" name="Text Box 32"/>
          <p:cNvSpPr txBox="1">
            <a:spLocks noChangeArrowheads="1"/>
          </p:cNvSpPr>
          <p:nvPr/>
        </p:nvSpPr>
        <p:spPr bwMode="auto">
          <a:xfrm>
            <a:off x="7620000" y="5715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Data Net</a:t>
            </a:r>
          </a:p>
        </p:txBody>
      </p:sp>
      <p:sp>
        <p:nvSpPr>
          <p:cNvPr id="90128" name="Freeform 33"/>
          <p:cNvSpPr>
            <a:spLocks/>
          </p:cNvSpPr>
          <p:nvPr/>
        </p:nvSpPr>
        <p:spPr bwMode="auto">
          <a:xfrm>
            <a:off x="4038600" y="1447800"/>
            <a:ext cx="2506663" cy="1905000"/>
          </a:xfrm>
          <a:custGeom>
            <a:avLst/>
            <a:gdLst>
              <a:gd name="T0" fmla="*/ 0 w 1579"/>
              <a:gd name="T1" fmla="*/ 0 h 1200"/>
              <a:gd name="T2" fmla="*/ 2147483647 w 1579"/>
              <a:gd name="T3" fmla="*/ 2147483647 h 1200"/>
              <a:gd name="T4" fmla="*/ 2147483647 w 1579"/>
              <a:gd name="T5" fmla="*/ 2147483647 h 1200"/>
              <a:gd name="T6" fmla="*/ 2147483647 w 1579"/>
              <a:gd name="T7" fmla="*/ 2147483647 h 1200"/>
              <a:gd name="T8" fmla="*/ 2147483647 w 1579"/>
              <a:gd name="T9" fmla="*/ 2147483647 h 1200"/>
              <a:gd name="T10" fmla="*/ 2147483647 w 1579"/>
              <a:gd name="T11" fmla="*/ 2147483647 h 1200"/>
              <a:gd name="T12" fmla="*/ 2147483647 w 1579"/>
              <a:gd name="T13" fmla="*/ 2147483647 h 12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9"/>
              <a:gd name="T22" fmla="*/ 0 h 1200"/>
              <a:gd name="T23" fmla="*/ 1579 w 1579"/>
              <a:gd name="T24" fmla="*/ 1200 h 12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9" h="1200">
                <a:moveTo>
                  <a:pt x="0" y="0"/>
                </a:moveTo>
                <a:cubicBezTo>
                  <a:pt x="88" y="106"/>
                  <a:pt x="354" y="502"/>
                  <a:pt x="528" y="635"/>
                </a:cubicBezTo>
                <a:cubicBezTo>
                  <a:pt x="702" y="768"/>
                  <a:pt x="948" y="743"/>
                  <a:pt x="1045" y="795"/>
                </a:cubicBezTo>
                <a:cubicBezTo>
                  <a:pt x="1142" y="847"/>
                  <a:pt x="1059" y="918"/>
                  <a:pt x="1109" y="949"/>
                </a:cubicBezTo>
                <a:cubicBezTo>
                  <a:pt x="1159" y="980"/>
                  <a:pt x="1303" y="947"/>
                  <a:pt x="1344" y="981"/>
                </a:cubicBezTo>
                <a:cubicBezTo>
                  <a:pt x="1385" y="1015"/>
                  <a:pt x="1316" y="1116"/>
                  <a:pt x="1355" y="1152"/>
                </a:cubicBezTo>
                <a:cubicBezTo>
                  <a:pt x="1394" y="1188"/>
                  <a:pt x="1532" y="1190"/>
                  <a:pt x="1579" y="120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29" name="Line 34"/>
          <p:cNvSpPr>
            <a:spLocks noChangeShapeType="1"/>
          </p:cNvSpPr>
          <p:nvPr/>
        </p:nvSpPr>
        <p:spPr bwMode="auto">
          <a:xfrm>
            <a:off x="2057400" y="3124200"/>
            <a:ext cx="152400" cy="7620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30" name="Freeform 35"/>
          <p:cNvSpPr>
            <a:spLocks/>
          </p:cNvSpPr>
          <p:nvPr/>
        </p:nvSpPr>
        <p:spPr bwMode="auto">
          <a:xfrm>
            <a:off x="5156200" y="3716338"/>
            <a:ext cx="558800" cy="550862"/>
          </a:xfrm>
          <a:custGeom>
            <a:avLst/>
            <a:gdLst>
              <a:gd name="T0" fmla="*/ 2147483647 w 352"/>
              <a:gd name="T1" fmla="*/ 2147483647 h 347"/>
              <a:gd name="T2" fmla="*/ 2147483647 w 352"/>
              <a:gd name="T3" fmla="*/ 2147483647 h 347"/>
              <a:gd name="T4" fmla="*/ 2147483647 w 352"/>
              <a:gd name="T5" fmla="*/ 2147483647 h 347"/>
              <a:gd name="T6" fmla="*/ 2147483647 w 352"/>
              <a:gd name="T7" fmla="*/ 2147483647 h 347"/>
              <a:gd name="T8" fmla="*/ 0 w 352"/>
              <a:gd name="T9" fmla="*/ 0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347"/>
              <a:gd name="T17" fmla="*/ 352 w 35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347">
                <a:moveTo>
                  <a:pt x="352" y="347"/>
                </a:moveTo>
                <a:cubicBezTo>
                  <a:pt x="333" y="340"/>
                  <a:pt x="269" y="324"/>
                  <a:pt x="240" y="304"/>
                </a:cubicBezTo>
                <a:cubicBezTo>
                  <a:pt x="211" y="284"/>
                  <a:pt x="204" y="245"/>
                  <a:pt x="176" y="224"/>
                </a:cubicBezTo>
                <a:cubicBezTo>
                  <a:pt x="148" y="203"/>
                  <a:pt x="98" y="213"/>
                  <a:pt x="69" y="176"/>
                </a:cubicBezTo>
                <a:cubicBezTo>
                  <a:pt x="40" y="139"/>
                  <a:pt x="14" y="37"/>
                  <a:pt x="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31" name="Line 39"/>
          <p:cNvSpPr>
            <a:spLocks noChangeShapeType="1"/>
          </p:cNvSpPr>
          <p:nvPr/>
        </p:nvSpPr>
        <p:spPr bwMode="auto">
          <a:xfrm flipH="1">
            <a:off x="4953000" y="3962400"/>
            <a:ext cx="3048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32" name="Text Box 40"/>
          <p:cNvSpPr txBox="1">
            <a:spLocks noChangeArrowheads="1"/>
          </p:cNvSpPr>
          <p:nvPr/>
        </p:nvSpPr>
        <p:spPr bwMode="auto">
          <a:xfrm>
            <a:off x="7620000" y="2438404"/>
            <a:ext cx="1447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Tools $12M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ARCS/ANDS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Tools $12M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eRCI</a:t>
            </a:r>
          </a:p>
        </p:txBody>
      </p:sp>
      <p:sp>
        <p:nvSpPr>
          <p:cNvPr id="90133" name="Text Box 42"/>
          <p:cNvSpPr txBox="1">
            <a:spLocks noChangeArrowheads="1"/>
          </p:cNvSpPr>
          <p:nvPr/>
        </p:nvSpPr>
        <p:spPr bwMode="auto">
          <a:xfrm>
            <a:off x="7620000" y="4295779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Cloud systems $23M eRCI</a:t>
            </a:r>
          </a:p>
        </p:txBody>
      </p:sp>
      <p:sp>
        <p:nvSpPr>
          <p:cNvPr id="90136" name="Text Box 59"/>
          <p:cNvSpPr txBox="1">
            <a:spLocks noChangeArrowheads="1"/>
          </p:cNvSpPr>
          <p:nvPr/>
        </p:nvSpPr>
        <p:spPr bwMode="auto">
          <a:xfrm>
            <a:off x="3200400" y="4975225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10-15 projects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 charset="-128"/>
              <a:sym typeface="Symbol" pitchFamily="18" charset="2"/>
            </a:endParaRPr>
          </a:p>
        </p:txBody>
      </p:sp>
      <p:sp>
        <p:nvSpPr>
          <p:cNvPr id="90137" name="Text Box 61"/>
          <p:cNvSpPr txBox="1">
            <a:spLocks noChangeArrowheads="1"/>
          </p:cNvSpPr>
          <p:nvPr/>
        </p:nvSpPr>
        <p:spPr bwMode="auto">
          <a:xfrm>
            <a:off x="7620000" y="1295400"/>
            <a:ext cx="1371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ANDS $69M 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Offices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Activities</a:t>
            </a:r>
          </a:p>
        </p:txBody>
      </p:sp>
      <p:sp>
        <p:nvSpPr>
          <p:cNvPr id="90138" name="Text Box 65"/>
          <p:cNvSpPr txBox="1">
            <a:spLocks noChangeArrowheads="1"/>
          </p:cNvSpPr>
          <p:nvPr/>
        </p:nvSpPr>
        <p:spPr bwMode="auto">
          <a:xfrm>
            <a:off x="76200" y="4975229"/>
            <a:ext cx="1295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HPC $130M</a:t>
            </a:r>
          </a:p>
          <a:p>
            <a:pPr algn="r">
              <a:lnSpc>
                <a:spcPct val="130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Petascale</a:t>
            </a:r>
          </a:p>
          <a:p>
            <a:pPr algn="r">
              <a:lnSpc>
                <a:spcPct val="130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Specialised</a:t>
            </a:r>
          </a:p>
        </p:txBody>
      </p:sp>
      <p:sp>
        <p:nvSpPr>
          <p:cNvPr id="90139" name="Text Box 73"/>
          <p:cNvSpPr txBox="1">
            <a:spLocks noChangeArrowheads="1"/>
          </p:cNvSpPr>
          <p:nvPr/>
        </p:nvSpPr>
        <p:spPr bwMode="auto">
          <a:xfrm>
            <a:off x="7620000" y="3609976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Digital Labs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$12M eRCI</a:t>
            </a:r>
          </a:p>
        </p:txBody>
      </p:sp>
      <p:sp>
        <p:nvSpPr>
          <p:cNvPr id="90140" name="Oval 74"/>
          <p:cNvSpPr>
            <a:spLocks noChangeArrowheads="1"/>
          </p:cNvSpPr>
          <p:nvPr/>
        </p:nvSpPr>
        <p:spPr bwMode="auto">
          <a:xfrm>
            <a:off x="7391400" y="3733800"/>
            <a:ext cx="152400" cy="152400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41" name="Text Box 75"/>
          <p:cNvSpPr txBox="1">
            <a:spLocks noChangeArrowheads="1"/>
          </p:cNvSpPr>
          <p:nvPr/>
        </p:nvSpPr>
        <p:spPr bwMode="auto">
          <a:xfrm>
            <a:off x="7620000" y="5105404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Data Stores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$50M RDSI</a:t>
            </a:r>
          </a:p>
        </p:txBody>
      </p:sp>
      <p:sp>
        <p:nvSpPr>
          <p:cNvPr id="90142" name="Oval 76"/>
          <p:cNvSpPr>
            <a:spLocks noChangeArrowheads="1"/>
          </p:cNvSpPr>
          <p:nvPr/>
        </p:nvSpPr>
        <p:spPr bwMode="auto">
          <a:xfrm>
            <a:off x="2971800" y="5365750"/>
            <a:ext cx="152400" cy="152400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43" name="Text Box 77"/>
          <p:cNvSpPr txBox="1">
            <a:spLocks noChangeArrowheads="1"/>
          </p:cNvSpPr>
          <p:nvPr/>
        </p:nvSpPr>
        <p:spPr bwMode="auto">
          <a:xfrm>
            <a:off x="3258403" y="52959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5-10 projects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 charset="-128"/>
              <a:sym typeface="Symbol" pitchFamily="18" charset="2"/>
            </a:endParaRPr>
          </a:p>
        </p:txBody>
      </p:sp>
      <p:sp>
        <p:nvSpPr>
          <p:cNvPr id="90145" name="Oval 81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46" name="Rectangle 82"/>
          <p:cNvSpPr>
            <a:spLocks noChangeArrowheads="1"/>
          </p:cNvSpPr>
          <p:nvPr/>
        </p:nvSpPr>
        <p:spPr bwMode="auto">
          <a:xfrm>
            <a:off x="7358063" y="4343400"/>
            <a:ext cx="228600" cy="228600"/>
          </a:xfrm>
          <a:prstGeom prst="rect">
            <a:avLst/>
          </a:prstGeom>
          <a:solidFill>
            <a:srgbClr val="FF8000"/>
          </a:solidFill>
          <a:ln w="38100">
            <a:solidFill>
              <a:srgbClr val="008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47" name="Oval 85"/>
          <p:cNvSpPr>
            <a:spLocks noChangeArrowheads="1"/>
          </p:cNvSpPr>
          <p:nvPr/>
        </p:nvSpPr>
        <p:spPr bwMode="auto">
          <a:xfrm>
            <a:off x="6553200" y="31242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48" name="Oval 86"/>
          <p:cNvSpPr>
            <a:spLocks noChangeArrowheads="1"/>
          </p:cNvSpPr>
          <p:nvPr/>
        </p:nvSpPr>
        <p:spPr bwMode="auto">
          <a:xfrm>
            <a:off x="6096000" y="40386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49" name="Oval 87"/>
          <p:cNvSpPr>
            <a:spLocks noChangeArrowheads="1"/>
          </p:cNvSpPr>
          <p:nvPr/>
        </p:nvSpPr>
        <p:spPr bwMode="auto">
          <a:xfrm>
            <a:off x="5334000" y="43434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0" name="Oval 88"/>
          <p:cNvSpPr>
            <a:spLocks noChangeArrowheads="1"/>
          </p:cNvSpPr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1" name="Oval 89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2" name="Oval 90"/>
          <p:cNvSpPr>
            <a:spLocks noChangeArrowheads="1"/>
          </p:cNvSpPr>
          <p:nvPr/>
        </p:nvSpPr>
        <p:spPr bwMode="auto">
          <a:xfrm>
            <a:off x="2286000" y="38100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3" name="Oval 92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4" name="Oval 94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5" name="Oval 96"/>
          <p:cNvSpPr>
            <a:spLocks noChangeArrowheads="1"/>
          </p:cNvSpPr>
          <p:nvPr/>
        </p:nvSpPr>
        <p:spPr bwMode="auto">
          <a:xfrm>
            <a:off x="2133600" y="39624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6" name="Oval 97"/>
          <p:cNvSpPr>
            <a:spLocks noChangeArrowheads="1"/>
          </p:cNvSpPr>
          <p:nvPr/>
        </p:nvSpPr>
        <p:spPr bwMode="auto">
          <a:xfrm>
            <a:off x="4953000" y="41148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7" name="Oval 100"/>
          <p:cNvSpPr>
            <a:spLocks noChangeArrowheads="1"/>
          </p:cNvSpPr>
          <p:nvPr/>
        </p:nvSpPr>
        <p:spPr bwMode="auto">
          <a:xfrm>
            <a:off x="5334000" y="44958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8" name="Oval 101"/>
          <p:cNvSpPr>
            <a:spLocks noChangeArrowheads="1"/>
          </p:cNvSpPr>
          <p:nvPr/>
        </p:nvSpPr>
        <p:spPr bwMode="auto">
          <a:xfrm>
            <a:off x="6400800" y="38100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59" name="Oval 102"/>
          <p:cNvSpPr>
            <a:spLocks noChangeArrowheads="1"/>
          </p:cNvSpPr>
          <p:nvPr/>
        </p:nvSpPr>
        <p:spPr bwMode="auto">
          <a:xfrm>
            <a:off x="6096000" y="44958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0" name="Rectangle 103"/>
          <p:cNvSpPr>
            <a:spLocks noChangeArrowheads="1"/>
          </p:cNvSpPr>
          <p:nvPr/>
        </p:nvSpPr>
        <p:spPr bwMode="auto">
          <a:xfrm>
            <a:off x="7369175" y="1676400"/>
            <a:ext cx="228600" cy="228600"/>
          </a:xfrm>
          <a:prstGeom prst="rect">
            <a:avLst/>
          </a:prstGeom>
          <a:solidFill>
            <a:srgbClr val="8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1" name="Rectangle 104"/>
          <p:cNvSpPr>
            <a:spLocks noChangeArrowheads="1"/>
          </p:cNvSpPr>
          <p:nvPr/>
        </p:nvSpPr>
        <p:spPr bwMode="auto">
          <a:xfrm>
            <a:off x="1524000" y="5432425"/>
            <a:ext cx="2286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2" name="Rectangle 107"/>
          <p:cNvSpPr>
            <a:spLocks noChangeArrowheads="1"/>
          </p:cNvSpPr>
          <p:nvPr/>
        </p:nvSpPr>
        <p:spPr bwMode="auto">
          <a:xfrm>
            <a:off x="6248400" y="4191000"/>
            <a:ext cx="228600" cy="228600"/>
          </a:xfrm>
          <a:prstGeom prst="rect">
            <a:avLst/>
          </a:prstGeom>
          <a:solidFill>
            <a:srgbClr val="8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3" name="Rectangle 108"/>
          <p:cNvSpPr>
            <a:spLocks noChangeArrowheads="1"/>
          </p:cNvSpPr>
          <p:nvPr/>
        </p:nvSpPr>
        <p:spPr bwMode="auto">
          <a:xfrm>
            <a:off x="5867400" y="4419600"/>
            <a:ext cx="228600" cy="228600"/>
          </a:xfrm>
          <a:prstGeom prst="rect">
            <a:avLst/>
          </a:prstGeom>
          <a:solidFill>
            <a:srgbClr val="8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5" name="Rectangle 112"/>
          <p:cNvSpPr>
            <a:spLocks noChangeArrowheads="1"/>
          </p:cNvSpPr>
          <p:nvPr/>
        </p:nvSpPr>
        <p:spPr bwMode="auto">
          <a:xfrm>
            <a:off x="1524000" y="4670425"/>
            <a:ext cx="228600" cy="22860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6" name="Text Box 113"/>
          <p:cNvSpPr txBox="1">
            <a:spLocks noChangeArrowheads="1"/>
          </p:cNvSpPr>
          <p:nvPr/>
        </p:nvSpPr>
        <p:spPr bwMode="auto">
          <a:xfrm>
            <a:off x="381000" y="4365629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VLSCI $100M</a:t>
            </a:r>
          </a:p>
        </p:txBody>
      </p:sp>
      <p:sp>
        <p:nvSpPr>
          <p:cNvPr id="90167" name="Rectangle 121"/>
          <p:cNvSpPr>
            <a:spLocks noChangeArrowheads="1"/>
          </p:cNvSpPr>
          <p:nvPr/>
        </p:nvSpPr>
        <p:spPr bwMode="auto">
          <a:xfrm>
            <a:off x="7369175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8" name="Rectangle 122"/>
          <p:cNvSpPr>
            <a:spLocks noChangeArrowheads="1"/>
          </p:cNvSpPr>
          <p:nvPr/>
        </p:nvSpPr>
        <p:spPr bwMode="auto">
          <a:xfrm>
            <a:off x="5943600" y="52578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69" name="Rectangle 123"/>
          <p:cNvSpPr>
            <a:spLocks noChangeArrowheads="1"/>
          </p:cNvSpPr>
          <p:nvPr/>
        </p:nvSpPr>
        <p:spPr bwMode="auto">
          <a:xfrm>
            <a:off x="6553200" y="3886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0" name="Rectangle 124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1" name="Rectangle 125"/>
          <p:cNvSpPr>
            <a:spLocks noChangeArrowheads="1"/>
          </p:cNvSpPr>
          <p:nvPr/>
        </p:nvSpPr>
        <p:spPr bwMode="auto">
          <a:xfrm>
            <a:off x="4953000" y="3886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2" name="Rectangle 126"/>
          <p:cNvSpPr>
            <a:spLocks noChangeArrowheads="1"/>
          </p:cNvSpPr>
          <p:nvPr/>
        </p:nvSpPr>
        <p:spPr bwMode="auto">
          <a:xfrm>
            <a:off x="2286000" y="35814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3" name="Rectangle 127"/>
          <p:cNvSpPr>
            <a:spLocks noChangeArrowheads="1"/>
          </p:cNvSpPr>
          <p:nvPr/>
        </p:nvSpPr>
        <p:spPr bwMode="auto">
          <a:xfrm>
            <a:off x="5638800" y="4267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4" name="Rectangle 128"/>
          <p:cNvSpPr>
            <a:spLocks noChangeArrowheads="1"/>
          </p:cNvSpPr>
          <p:nvPr/>
        </p:nvSpPr>
        <p:spPr bwMode="auto">
          <a:xfrm>
            <a:off x="1524000" y="5737225"/>
            <a:ext cx="228600" cy="228600"/>
          </a:xfrm>
          <a:prstGeom prst="rect">
            <a:avLst/>
          </a:prstGeom>
          <a:solidFill>
            <a:srgbClr val="008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5" name="AutoShape 131"/>
          <p:cNvSpPr>
            <a:spLocks noChangeArrowheads="1"/>
          </p:cNvSpPr>
          <p:nvPr/>
        </p:nvSpPr>
        <p:spPr bwMode="auto">
          <a:xfrm>
            <a:off x="7315200" y="5181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FFCC66"/>
          </a:solidFill>
          <a:ln w="38100">
            <a:solidFill>
              <a:srgbClr val="008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7" name="Rectangle 105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8" name="Rectangle 111"/>
          <p:cNvSpPr>
            <a:spLocks noChangeArrowheads="1"/>
          </p:cNvSpPr>
          <p:nvPr/>
        </p:nvSpPr>
        <p:spPr bwMode="auto">
          <a:xfrm>
            <a:off x="2057400" y="3733800"/>
            <a:ext cx="2286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79" name="Rectangle 129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rect">
            <a:avLst/>
          </a:prstGeom>
          <a:solidFill>
            <a:srgbClr val="008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0" name="Rectangle 134"/>
          <p:cNvSpPr>
            <a:spLocks noChangeArrowheads="1"/>
          </p:cNvSpPr>
          <p:nvPr/>
        </p:nvSpPr>
        <p:spPr bwMode="auto">
          <a:xfrm>
            <a:off x="6324600" y="35814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1" name="Rectangle 135"/>
          <p:cNvSpPr>
            <a:spLocks noChangeArrowheads="1"/>
          </p:cNvSpPr>
          <p:nvPr/>
        </p:nvSpPr>
        <p:spPr bwMode="auto">
          <a:xfrm>
            <a:off x="5867400" y="2133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2" name="Rectangle 136"/>
          <p:cNvSpPr>
            <a:spLocks noChangeArrowheads="1"/>
          </p:cNvSpPr>
          <p:nvPr/>
        </p:nvSpPr>
        <p:spPr bwMode="auto">
          <a:xfrm>
            <a:off x="6629400" y="3429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3" name="Rectangle 137"/>
          <p:cNvSpPr>
            <a:spLocks noChangeArrowheads="1"/>
          </p:cNvSpPr>
          <p:nvPr/>
        </p:nvSpPr>
        <p:spPr bwMode="auto">
          <a:xfrm>
            <a:off x="6477000" y="4038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4" name="Rectangle 138"/>
          <p:cNvSpPr>
            <a:spLocks noChangeArrowheads="1"/>
          </p:cNvSpPr>
          <p:nvPr/>
        </p:nvSpPr>
        <p:spPr bwMode="auto">
          <a:xfrm>
            <a:off x="5410200" y="4572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5" name="Oval 93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6" name="Oval 95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7" name="Rectangle 106"/>
          <p:cNvSpPr>
            <a:spLocks noChangeArrowheads="1"/>
          </p:cNvSpPr>
          <p:nvPr/>
        </p:nvSpPr>
        <p:spPr bwMode="auto">
          <a:xfrm>
            <a:off x="5486400" y="4419600"/>
            <a:ext cx="228600" cy="22860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8" name="Rectangle 130"/>
          <p:cNvSpPr>
            <a:spLocks noChangeArrowheads="1"/>
          </p:cNvSpPr>
          <p:nvPr/>
        </p:nvSpPr>
        <p:spPr bwMode="auto">
          <a:xfrm>
            <a:off x="6553200" y="3276600"/>
            <a:ext cx="228600" cy="228600"/>
          </a:xfrm>
          <a:prstGeom prst="rect">
            <a:avLst/>
          </a:prstGeom>
          <a:solidFill>
            <a:srgbClr val="008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89" name="Rectangle 109"/>
          <p:cNvSpPr>
            <a:spLocks noChangeArrowheads="1"/>
          </p:cNvSpPr>
          <p:nvPr/>
        </p:nvSpPr>
        <p:spPr bwMode="auto">
          <a:xfrm>
            <a:off x="5486400" y="4159250"/>
            <a:ext cx="228600" cy="228600"/>
          </a:xfrm>
          <a:prstGeom prst="rect">
            <a:avLst/>
          </a:prstGeom>
          <a:solidFill>
            <a:srgbClr val="FF8000"/>
          </a:solidFill>
          <a:ln w="38100">
            <a:solidFill>
              <a:srgbClr val="008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90" name="Text Box 139"/>
          <p:cNvSpPr txBox="1">
            <a:spLocks noChangeArrowheads="1"/>
          </p:cNvSpPr>
          <p:nvPr/>
        </p:nvSpPr>
        <p:spPr bwMode="auto">
          <a:xfrm>
            <a:off x="6324600" y="4419600"/>
            <a:ext cx="1219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NCI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200 Tf/s</a:t>
            </a:r>
          </a:p>
          <a:p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&gt;1000Tf/s</a:t>
            </a:r>
          </a:p>
        </p:txBody>
      </p:sp>
      <p:sp>
        <p:nvSpPr>
          <p:cNvPr id="90191" name="Text Box 140"/>
          <p:cNvSpPr txBox="1">
            <a:spLocks noChangeArrowheads="1"/>
          </p:cNvSpPr>
          <p:nvPr/>
        </p:nvSpPr>
        <p:spPr bwMode="auto">
          <a:xfrm>
            <a:off x="685800" y="3352800"/>
            <a:ext cx="1219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Pawsey</a:t>
            </a:r>
          </a:p>
          <a:p>
            <a:pPr algn="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150 Tf/s</a:t>
            </a:r>
          </a:p>
          <a:p>
            <a:pPr algn="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&gt;1000Tf/s</a:t>
            </a:r>
          </a:p>
        </p:txBody>
      </p:sp>
      <p:sp>
        <p:nvSpPr>
          <p:cNvPr id="90192" name="Oval 141"/>
          <p:cNvSpPr>
            <a:spLocks noChangeArrowheads="1"/>
          </p:cNvSpPr>
          <p:nvPr/>
        </p:nvSpPr>
        <p:spPr bwMode="auto">
          <a:xfrm>
            <a:off x="2971800" y="5060950"/>
            <a:ext cx="152400" cy="152400"/>
          </a:xfrm>
          <a:prstGeom prst="ellipse">
            <a:avLst/>
          </a:prstGeom>
          <a:solidFill>
            <a:srgbClr val="E3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93" name="AutoShape 142"/>
          <p:cNvSpPr>
            <a:spLocks noChangeArrowheads="1"/>
          </p:cNvSpPr>
          <p:nvPr/>
        </p:nvSpPr>
        <p:spPr bwMode="auto">
          <a:xfrm>
            <a:off x="457200" y="2057400"/>
            <a:ext cx="9144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94" name="Text Box 143"/>
          <p:cNvSpPr txBox="1">
            <a:spLocks noChangeArrowheads="1"/>
          </p:cNvSpPr>
          <p:nvPr/>
        </p:nvSpPr>
        <p:spPr bwMode="auto">
          <a:xfrm>
            <a:off x="76200" y="1371604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Extended AREN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$40M</a:t>
            </a:r>
          </a:p>
        </p:txBody>
      </p:sp>
      <p:sp>
        <p:nvSpPr>
          <p:cNvPr id="90195" name="Line 144"/>
          <p:cNvSpPr>
            <a:spLocks noChangeShapeType="1"/>
          </p:cNvSpPr>
          <p:nvPr/>
        </p:nvSpPr>
        <p:spPr bwMode="auto">
          <a:xfrm>
            <a:off x="457200" y="3048000"/>
            <a:ext cx="9144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240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0196" name="Text Box 145"/>
          <p:cNvSpPr txBox="1">
            <a:spLocks noChangeArrowheads="1"/>
          </p:cNvSpPr>
          <p:nvPr/>
        </p:nvSpPr>
        <p:spPr bwMode="auto">
          <a:xfrm>
            <a:off x="152400" y="2314579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NBN Blackspots</a:t>
            </a:r>
          </a:p>
        </p:txBody>
      </p:sp>
      <p:sp>
        <p:nvSpPr>
          <p:cNvPr id="86" name="Text Box 113"/>
          <p:cNvSpPr txBox="1">
            <a:spLocks noChangeArrowheads="1"/>
          </p:cNvSpPr>
          <p:nvPr/>
        </p:nvSpPr>
        <p:spPr bwMode="auto">
          <a:xfrm>
            <a:off x="1" y="0"/>
            <a:ext cx="3428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  <a:sym typeface="Symbol" pitchFamily="18" charset="2"/>
              </a:rPr>
              <a:t>(Slide courtesy of Dr. Rhys Francis)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580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…and we’d like to scale further…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8" y="1124744"/>
            <a:ext cx="8851774" cy="5112568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33952" y="5949280"/>
            <a:ext cx="8910048" cy="5072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marL="36000" indent="-342804" algn="l" rtl="0" eaLnBrk="1" fontAlgn="base" hangingPunct="1">
              <a:spcBef>
                <a:spcPts val="0"/>
              </a:spcBef>
              <a:spcAft>
                <a:spcPct val="0"/>
              </a:spcAft>
              <a:buChar char="•"/>
              <a:defRPr sz="2800" b="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742742" indent="-28567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2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2680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2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599752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2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6823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6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3896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968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040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5112" indent="-22853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AU" kern="0" dirty="0" smtClean="0"/>
              <a:t>…that really </a:t>
            </a:r>
            <a:r>
              <a:rPr lang="en-AU" i="1" kern="0" dirty="0" smtClean="0"/>
              <a:t>is</a:t>
            </a:r>
            <a:r>
              <a:rPr lang="en-AU" kern="0" dirty="0" smtClean="0"/>
              <a:t> a bison genetics researcher in Mongolia</a:t>
            </a:r>
          </a:p>
        </p:txBody>
      </p:sp>
    </p:spTree>
    <p:extLst>
      <p:ext uri="{BB962C8B-B14F-4D97-AF65-F5344CB8AC3E}">
        <p14:creationId xmlns:p14="http://schemas.microsoft.com/office/powerpoint/2010/main" val="644412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40961" cy="637730"/>
          </a:xfrm>
        </p:spPr>
        <p:txBody>
          <a:bodyPr/>
          <a:lstStyle/>
          <a:p>
            <a:r>
              <a:rPr lang="en-AU" sz="6000" b="1" dirty="0" smtClean="0">
                <a:solidFill>
                  <a:schemeClr val="tx1"/>
                </a:solidFill>
              </a:rPr>
              <a:t>   THE BACKEND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/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 </a:t>
            </a:r>
            <a:r>
              <a:rPr lang="en-AU" sz="6000" b="1" dirty="0" smtClean="0">
                <a:solidFill>
                  <a:schemeClr val="tx1"/>
                </a:solidFill>
              </a:rPr>
              <a:t>scaling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            /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        best-of-breed </a:t>
            </a:r>
            <a:r>
              <a:rPr lang="en-AU" sz="6000" b="1" dirty="0" err="1" smtClean="0">
                <a:solidFill>
                  <a:schemeClr val="tx1"/>
                </a:solidFill>
              </a:rPr>
              <a:t>lego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6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813366"/>
              </p:ext>
            </p:extLst>
          </p:nvPr>
        </p:nvGraphicFramePr>
        <p:xfrm>
          <a:off x="650631" y="1412875"/>
          <a:ext cx="8112369" cy="468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59" y="5337176"/>
            <a:ext cx="20017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9" y="3309938"/>
            <a:ext cx="172329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" y="4260898"/>
            <a:ext cx="265820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13" y="5145088"/>
            <a:ext cx="206619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http://haproxy.1wt.eu/img/logo-me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2" y="2351585"/>
            <a:ext cx="156796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http://www.openstack.org/themes/openstack/images/openstack-logo-preview-one-color-al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1810" r="16309" b="17323"/>
          <a:stretch>
            <a:fillRect/>
          </a:stretch>
        </p:blipFill>
        <p:spPr bwMode="auto">
          <a:xfrm>
            <a:off x="4299439" y="5218113"/>
            <a:ext cx="6799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Newrsync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23" y="5253038"/>
            <a:ext cx="140676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" y="2381465"/>
            <a:ext cx="839194" cy="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" y="3309938"/>
            <a:ext cx="839194" cy="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" y="4305894"/>
            <a:ext cx="839194" cy="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" y="5253038"/>
            <a:ext cx="839194" cy="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18" y="5343526"/>
            <a:ext cx="142319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7149"/>
            <a:ext cx="9144000" cy="637730"/>
          </a:xfrm>
        </p:spPr>
        <p:txBody>
          <a:bodyPr/>
          <a:lstStyle/>
          <a:p>
            <a:r>
              <a:rPr lang="en-AU" dirty="0" smtClean="0"/>
              <a:t>EOS: distributed flat </a:t>
            </a:r>
            <a:r>
              <a:rPr lang="en-AU" dirty="0"/>
              <a:t>namespace, </a:t>
            </a:r>
            <a:r>
              <a:rPr lang="en-AU" dirty="0" err="1" smtClean="0"/>
              <a:t>Gbit</a:t>
            </a:r>
            <a:r>
              <a:rPr lang="en-AU" dirty="0" smtClean="0"/>
              <a:t>/s ingest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1932" r="10495" b="3214"/>
          <a:stretch/>
        </p:blipFill>
        <p:spPr bwMode="auto">
          <a:xfrm>
            <a:off x="0" y="626014"/>
            <a:ext cx="9144000" cy="62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31269"/>
            <a:ext cx="455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…even if we stretched the setup to a geography spanning CERN</a:t>
            </a:r>
            <a:r>
              <a:rPr lang="en-AU" sz="2400" b="1" dirty="0"/>
              <a:t>, ASGC Taipei and </a:t>
            </a:r>
            <a:r>
              <a:rPr lang="en-AU" sz="2400" b="1" dirty="0" err="1" smtClean="0"/>
              <a:t>AARNet</a:t>
            </a:r>
            <a:r>
              <a:rPr lang="en-AU" sz="2400" b="1" dirty="0" smtClean="0"/>
              <a:t> (&gt;</a:t>
            </a:r>
            <a:r>
              <a:rPr lang="en-AU" sz="2400" b="1" dirty="0"/>
              <a:t>300ms)</a:t>
            </a:r>
          </a:p>
        </p:txBody>
      </p:sp>
    </p:spTree>
    <p:extLst>
      <p:ext uri="{BB962C8B-B14F-4D97-AF65-F5344CB8AC3E}">
        <p14:creationId xmlns:p14="http://schemas.microsoft.com/office/powerpoint/2010/main" val="236865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CERN Eos For Storage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Proven to scale to near the Exabyte range</a:t>
            </a:r>
          </a:p>
          <a:p>
            <a:r>
              <a:rPr lang="en-AU" dirty="0" smtClean="0"/>
              <a:t>Understands tape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Allows us to present </a:t>
            </a:r>
            <a:r>
              <a:rPr lang="en-AU" dirty="0" err="1" smtClean="0"/>
              <a:t>CloudStor</a:t>
            </a:r>
            <a:r>
              <a:rPr lang="en-AU" dirty="0" smtClean="0"/>
              <a:t> data via other tools</a:t>
            </a:r>
          </a:p>
          <a:p>
            <a:pPr lvl="1"/>
            <a:r>
              <a:rPr lang="en-AU" dirty="0" smtClean="0"/>
              <a:t>Authenticated </a:t>
            </a:r>
            <a:r>
              <a:rPr lang="en-AU" dirty="0" err="1" smtClean="0"/>
              <a:t>rsync</a:t>
            </a:r>
            <a:endParaRPr lang="en-AU" dirty="0" smtClean="0"/>
          </a:p>
          <a:p>
            <a:pPr lvl="1"/>
            <a:r>
              <a:rPr lang="en-AU" dirty="0" smtClean="0"/>
              <a:t>FTP/SFTP</a:t>
            </a:r>
          </a:p>
          <a:p>
            <a:pPr lvl="1"/>
            <a:r>
              <a:rPr lang="en-AU" dirty="0" err="1" smtClean="0"/>
              <a:t>Aspera</a:t>
            </a:r>
            <a:r>
              <a:rPr lang="en-AU" dirty="0"/>
              <a:t>? </a:t>
            </a:r>
            <a:r>
              <a:rPr lang="en-AU" dirty="0" err="1"/>
              <a:t>GridFTP</a:t>
            </a:r>
            <a:r>
              <a:rPr lang="en-AU" dirty="0"/>
              <a:t>? </a:t>
            </a:r>
            <a:r>
              <a:rPr lang="en-AU" dirty="0" err="1" smtClean="0"/>
              <a:t>OPeNDAP</a:t>
            </a:r>
            <a:r>
              <a:rPr lang="en-AU" dirty="0" smtClean="0"/>
              <a:t>?</a:t>
            </a:r>
            <a:endParaRPr lang="en-AU" dirty="0" smtClean="0"/>
          </a:p>
          <a:p>
            <a:pPr marL="457072" lvl="1" indent="0">
              <a:buNone/>
            </a:pPr>
            <a:r>
              <a:rPr lang="en-AU" dirty="0" smtClean="0"/>
              <a:t>…mould the </a:t>
            </a:r>
            <a:r>
              <a:rPr lang="en-AU" dirty="0" smtClean="0"/>
              <a:t>tool </a:t>
            </a:r>
            <a:r>
              <a:rPr lang="en-AU" dirty="0" smtClean="0"/>
              <a:t>around existing disciple workflow</a:t>
            </a:r>
            <a:endParaRPr lang="en-A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74" y="304799"/>
            <a:ext cx="142319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2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0961" cy="637730"/>
          </a:xfrm>
        </p:spPr>
        <p:txBody>
          <a:bodyPr/>
          <a:lstStyle/>
          <a:p>
            <a:r>
              <a:rPr lang="en-AU" dirty="0" smtClean="0"/>
              <a:t>Other Things </a:t>
            </a:r>
            <a:r>
              <a:rPr lang="en-AU" dirty="0" smtClean="0"/>
              <a:t>We’re Doing Now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40961" cy="5187752"/>
          </a:xfrm>
        </p:spPr>
        <p:txBody>
          <a:bodyPr/>
          <a:lstStyle/>
          <a:p>
            <a:r>
              <a:rPr lang="en-AU" dirty="0" err="1" smtClean="0"/>
              <a:t>MariaDB</a:t>
            </a:r>
            <a:r>
              <a:rPr lang="en-AU" dirty="0" smtClean="0"/>
              <a:t> </a:t>
            </a:r>
            <a:r>
              <a:rPr lang="en-AU" dirty="0" err="1" smtClean="0"/>
              <a:t>MaxScale</a:t>
            </a:r>
            <a:r>
              <a:rPr lang="en-AU" dirty="0" smtClean="0"/>
              <a:t> for database load balancing</a:t>
            </a:r>
          </a:p>
          <a:p>
            <a:pPr lvl="3"/>
            <a:r>
              <a:rPr lang="en-AU" dirty="0" smtClean="0"/>
              <a:t>Waiting with bated breath for </a:t>
            </a:r>
            <a:r>
              <a:rPr lang="en-AU" dirty="0" smtClean="0"/>
              <a:t>key/hash </a:t>
            </a:r>
            <a:r>
              <a:rPr lang="en-AU" dirty="0" smtClean="0"/>
              <a:t>based </a:t>
            </a:r>
            <a:r>
              <a:rPr lang="en-AU" dirty="0" err="1" smtClean="0"/>
              <a:t>sharding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Replace </a:t>
            </a:r>
            <a:r>
              <a:rPr lang="en-AU" dirty="0" err="1" smtClean="0"/>
              <a:t>memcache</a:t>
            </a:r>
            <a:r>
              <a:rPr lang="en-AU" dirty="0" smtClean="0"/>
              <a:t> with </a:t>
            </a:r>
            <a:r>
              <a:rPr lang="en-AU" dirty="0" err="1" smtClean="0"/>
              <a:t>redis</a:t>
            </a: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On-demand / load-responsive Docker containers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VXLAN into a MPLS national network for security</a:t>
            </a:r>
          </a:p>
        </p:txBody>
      </p:sp>
    </p:spTree>
    <p:extLst>
      <p:ext uri="{BB962C8B-B14F-4D97-AF65-F5344CB8AC3E}">
        <p14:creationId xmlns:p14="http://schemas.microsoft.com/office/powerpoint/2010/main" val="227895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Galera</a:t>
            </a:r>
            <a:r>
              <a:rPr lang="en-AU" dirty="0" smtClean="0"/>
              <a:t> at work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Load spreads evenly</a:t>
            </a:r>
          </a:p>
          <a:p>
            <a:r>
              <a:rPr lang="en-AU" dirty="0" smtClean="0"/>
              <a:t>Least contention for locks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6" y="2276872"/>
            <a:ext cx="8010910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40961" cy="637730"/>
          </a:xfrm>
        </p:spPr>
        <p:txBody>
          <a:bodyPr/>
          <a:lstStyle/>
          <a:p>
            <a:r>
              <a:rPr lang="en-AU" sz="6000" b="1" dirty="0" smtClean="0">
                <a:solidFill>
                  <a:schemeClr val="tx1"/>
                </a:solidFill>
              </a:rPr>
              <a:t>    THE INTERFACE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/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   ease of access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                  /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>
                <a:solidFill>
                  <a:schemeClr val="tx1"/>
                </a:solidFill>
              </a:rPr>
              <a:t> </a:t>
            </a:r>
            <a:r>
              <a:rPr lang="en-AU" sz="6000" b="1" dirty="0" smtClean="0">
                <a:solidFill>
                  <a:schemeClr val="tx1"/>
                </a:solidFill>
              </a:rPr>
              <a:t>           word of mouth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634"/>
            <a:ext cx="6867692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 to stop worrying and love the </a:t>
            </a:r>
            <a:r>
              <a:rPr lang="en-AU" dirty="0" smtClean="0"/>
              <a:t>PB</a:t>
            </a:r>
            <a:endParaRPr lang="en-AU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867692" y="1124744"/>
            <a:ext cx="2276308" cy="5187752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/>
              <a:t>“is that all 2PB is today</a:t>
            </a:r>
            <a:r>
              <a:rPr lang="en-AU" sz="1600" dirty="0" smtClean="0"/>
              <a:t>?”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 smtClean="0"/>
              <a:t>The </a:t>
            </a:r>
            <a:r>
              <a:rPr lang="en-AU" sz="1600" dirty="0"/>
              <a:t>boxes at the back of the photo at the disks packed safely for travel. </a:t>
            </a:r>
          </a:p>
          <a:p>
            <a:pPr marL="0" indent="0">
              <a:buNone/>
            </a:pPr>
            <a:endParaRPr lang="en-AU" sz="1600" dirty="0" smtClean="0"/>
          </a:p>
          <a:p>
            <a:pPr marL="0" indent="0">
              <a:buNone/>
            </a:pPr>
            <a:r>
              <a:rPr lang="en-AU" sz="1600" dirty="0" smtClean="0"/>
              <a:t>480Gbps </a:t>
            </a:r>
            <a:r>
              <a:rPr lang="en-AU" sz="1600" dirty="0"/>
              <a:t>of potential network </a:t>
            </a:r>
            <a:r>
              <a:rPr lang="en-AU" sz="1600" dirty="0" smtClean="0"/>
              <a:t>bandwidth</a:t>
            </a:r>
          </a:p>
          <a:p>
            <a:pPr marL="0" indent="0">
              <a:buNone/>
            </a:pPr>
            <a:endParaRPr lang="en-AU" sz="1600" dirty="0" smtClean="0"/>
          </a:p>
          <a:p>
            <a:pPr marL="0" indent="0">
              <a:buNone/>
            </a:pPr>
            <a:r>
              <a:rPr lang="en-AU" sz="1600" dirty="0" smtClean="0"/>
              <a:t>roughly </a:t>
            </a:r>
            <a:r>
              <a:rPr lang="en-AU" sz="1600" dirty="0"/>
              <a:t>a million IO operations per </a:t>
            </a:r>
            <a:r>
              <a:rPr lang="en-AU" sz="1600" dirty="0" smtClean="0"/>
              <a:t>second as designed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 smtClean="0"/>
              <a:t>…and surprisingly cheap…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48399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08" y="243502"/>
            <a:ext cx="8622749" cy="661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121118" y="-100696"/>
            <a:ext cx="1137171" cy="2844344"/>
            <a:chOff x="402100" y="-785285"/>
            <a:chExt cx="1616422" cy="4045541"/>
          </a:xfrm>
        </p:grpSpPr>
        <p:sp>
          <p:nvSpPr>
            <p:cNvPr id="5123" name="Rectangle 3"/>
            <p:cNvSpPr>
              <a:spLocks/>
            </p:cNvSpPr>
            <p:nvPr/>
          </p:nvSpPr>
          <p:spPr bwMode="auto">
            <a:xfrm>
              <a:off x="402100" y="-785285"/>
              <a:ext cx="1616422" cy="1327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FFFFFF"/>
                  </a:solidFill>
                  <a:sym typeface="Helvetica Light" charset="0"/>
                </a:rPr>
                <a:t>CS3</a:t>
              </a:r>
            </a:p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FFFFFF"/>
                  </a:solidFill>
                  <a:sym typeface="Helvetica Light" charset="0"/>
                </a:rPr>
                <a:t>Workshop</a:t>
              </a:r>
            </a:p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FFFFFF"/>
                  </a:solidFill>
                  <a:sym typeface="Helvetica Light" charset="0"/>
                </a:rPr>
                <a:t>Series</a:t>
              </a:r>
            </a:p>
          </p:txBody>
        </p: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776395" y="2235398"/>
              <a:ext cx="867830" cy="341484"/>
              <a:chOff x="0" y="0"/>
              <a:chExt cx="867829" cy="341484"/>
            </a:xfrm>
          </p:grpSpPr>
          <p:sp>
            <p:nvSpPr>
              <p:cNvPr id="5125" name="Rectangle 5"/>
              <p:cNvSpPr>
                <a:spLocks/>
              </p:cNvSpPr>
              <p:nvPr/>
            </p:nvSpPr>
            <p:spPr bwMode="auto">
              <a:xfrm>
                <a:off x="0" y="0"/>
                <a:ext cx="867829" cy="34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sym typeface="Helvetica Light" charset="0"/>
                </a:endParaRPr>
              </a:p>
            </p:txBody>
          </p:sp>
          <p:pic>
            <p:nvPicPr>
              <p:cNvPr id="5126" name="Picture 6" descr="pasted-imag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7" y="32996"/>
                <a:ext cx="752015" cy="275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27" name="Picture 7" descr="pasted-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98" y="1588208"/>
              <a:ext cx="872224" cy="341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8" name="Picture 8" descr="pasted-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17" y="2882588"/>
              <a:ext cx="1038586" cy="3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9" name="Picture 9" descr="pasted-im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58" y="635198"/>
              <a:ext cx="647192" cy="64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956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Technology-Adoption-Life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92" y="2431356"/>
            <a:ext cx="7621608" cy="3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85051" y="1484785"/>
            <a:ext cx="1661723" cy="3539430"/>
          </a:xfrm>
          <a:prstGeom prst="rect">
            <a:avLst/>
          </a:prstGeom>
          <a:gradFill flip="none" rotWithShape="1">
            <a:gsLst>
              <a:gs pos="0">
                <a:srgbClr val="FF990D">
                  <a:tint val="66000"/>
                  <a:satMod val="160000"/>
                </a:srgbClr>
              </a:gs>
              <a:gs pos="50000">
                <a:srgbClr val="FF990D">
                  <a:tint val="44500"/>
                  <a:satMod val="160000"/>
                </a:srgbClr>
              </a:gs>
              <a:gs pos="100000">
                <a:srgbClr val="FF990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Vocal power 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u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sers 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are here – big, but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few.</a:t>
            </a:r>
            <a:b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Keywords: metadata, ontologies, grids, HPC, levels-of-assurance.</a:t>
            </a:r>
            <a:b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</a:br>
            <a:endParaRPr lang="en-US" sz="1600" b="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This area is relatively well funded</a:t>
            </a:r>
            <a:endParaRPr lang="en-US" sz="16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1979712" y="6059430"/>
            <a:ext cx="3124039" cy="830997"/>
          </a:xfrm>
          <a:prstGeom prst="rect">
            <a:avLst/>
          </a:prstGeom>
          <a:gradFill flip="none" rotWithShape="1">
            <a:gsLst>
              <a:gs pos="0">
                <a:srgbClr val="FF990D">
                  <a:tint val="66000"/>
                  <a:satMod val="160000"/>
                </a:srgbClr>
              </a:gs>
              <a:gs pos="50000">
                <a:srgbClr val="FF990D">
                  <a:tint val="44500"/>
                  <a:satMod val="160000"/>
                </a:srgbClr>
              </a:gs>
              <a:gs pos="100000">
                <a:srgbClr val="FF990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Users often anonymous to</a:t>
            </a:r>
            <a:b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“the eResearch community”</a:t>
            </a:r>
            <a:b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past this point</a:t>
            </a:r>
            <a:endParaRPr lang="en-US" sz="1600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5542" name="AutoShape 8"/>
          <p:cNvCxnSpPr>
            <a:cxnSpLocks noChangeShapeType="1"/>
          </p:cNvCxnSpPr>
          <p:nvPr/>
        </p:nvCxnSpPr>
        <p:spPr bwMode="auto">
          <a:xfrm rot="5400000" flipH="1" flipV="1">
            <a:off x="3035300" y="5438951"/>
            <a:ext cx="784120" cy="2365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AA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3" name="AutoShape 6"/>
          <p:cNvCxnSpPr>
            <a:cxnSpLocks noChangeShapeType="1"/>
          </p:cNvCxnSpPr>
          <p:nvPr/>
        </p:nvCxnSpPr>
        <p:spPr bwMode="auto">
          <a:xfrm rot="10800000" flipV="1">
            <a:off x="4323037" y="3666556"/>
            <a:ext cx="2536330" cy="12706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AA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4" name="Text Box 5"/>
          <p:cNvSpPr txBox="1">
            <a:spLocks noChangeArrowheads="1"/>
          </p:cNvSpPr>
          <p:nvPr/>
        </p:nvSpPr>
        <p:spPr bwMode="auto">
          <a:xfrm>
            <a:off x="6859367" y="1733167"/>
            <a:ext cx="2292594" cy="2831544"/>
          </a:xfrm>
          <a:prstGeom prst="rect">
            <a:avLst/>
          </a:prstGeom>
          <a:gradFill flip="none" rotWithShape="1">
            <a:gsLst>
              <a:gs pos="0">
                <a:srgbClr val="FF990D">
                  <a:tint val="66000"/>
                  <a:satMod val="160000"/>
                </a:srgbClr>
              </a:gs>
              <a:gs pos="50000">
                <a:srgbClr val="FF990D">
                  <a:tint val="44500"/>
                  <a:satMod val="160000"/>
                </a:srgbClr>
              </a:gs>
              <a:gs pos="100000">
                <a:srgbClr val="FF990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“Regular” researchers are here;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more modest requirements, 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but lots more of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them. What keeps them up at night? Hard to find out, but a “hit” immediately translates into thousands of happy users.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582" y="57402"/>
            <a:ext cx="8242146" cy="101565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>
                    <a:alpha val="10000"/>
                  </a:srgbClr>
                </a:solidFill>
              </a:rPr>
              <a:t>e-Research</a:t>
            </a:r>
            <a:endParaRPr lang="en-US" sz="6000" b="1" dirty="0">
              <a:solidFill>
                <a:srgbClr val="FFFFFF">
                  <a:alpha val="10000"/>
                </a:srgb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1113" y="299116"/>
            <a:ext cx="8560777" cy="5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86" tIns="46793" rIns="89986" bIns="46793">
            <a:spAutoFit/>
          </a:bodyPr>
          <a:lstStyle/>
          <a:p>
            <a:pPr fontAlgn="base">
              <a:lnSpc>
                <a:spcPct val="90000"/>
              </a:lnSpc>
              <a:spcBef>
                <a:spcPts val="69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130" algn="l"/>
                <a:tab pos="914262" algn="l"/>
                <a:tab pos="1371390" algn="l"/>
                <a:tab pos="1828520" algn="l"/>
                <a:tab pos="2285652" algn="l"/>
                <a:tab pos="2742781" algn="l"/>
                <a:tab pos="3199911" algn="l"/>
                <a:tab pos="3657042" algn="l"/>
                <a:tab pos="4114172" algn="l"/>
                <a:tab pos="4571302" algn="l"/>
                <a:tab pos="5028433" algn="l"/>
                <a:tab pos="5485562" algn="l"/>
                <a:tab pos="5942693" algn="l"/>
                <a:tab pos="6399823" algn="l"/>
                <a:tab pos="6856953" algn="l"/>
                <a:tab pos="7314083" algn="l"/>
                <a:tab pos="7771214" algn="l"/>
                <a:tab pos="8228343" algn="l"/>
                <a:tab pos="8685474" algn="l"/>
                <a:tab pos="9142604" algn="l"/>
              </a:tabLst>
            </a:pPr>
            <a:r>
              <a:rPr lang="en-AU" sz="3200" b="1" dirty="0" smtClean="0">
                <a:solidFill>
                  <a:srgbClr val="FFFFFF"/>
                </a:solidFill>
              </a:rPr>
              <a:t>Interface. Have we succeeded?</a:t>
            </a:r>
            <a:endParaRPr lang="en-GB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AutoShape 8"/>
          <p:cNvCxnSpPr>
            <a:cxnSpLocks noChangeShapeType="1"/>
          </p:cNvCxnSpPr>
          <p:nvPr/>
        </p:nvCxnSpPr>
        <p:spPr bwMode="auto">
          <a:xfrm rot="16200000" flipH="1">
            <a:off x="1802892" y="4453452"/>
            <a:ext cx="745560" cy="67785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AA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43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39" grpId="1" animBg="1"/>
      <p:bldP spid="65541" grpId="0" animBg="1"/>
      <p:bldP spid="65541" grpId="1" animBg="1"/>
      <p:bldP spid="655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2" y="1378836"/>
            <a:ext cx="4320480" cy="1803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71602"/>
            <a:ext cx="4425860" cy="1817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82" y="3822828"/>
            <a:ext cx="4121074" cy="1622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532" y="3822828"/>
            <a:ext cx="4473276" cy="1622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3044" y="3192618"/>
            <a:ext cx="9152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>
                <a:latin typeface="Calibri" panose="020F0502020204030204" pitchFamily="34" charset="0"/>
              </a:rPr>
              <a:t>CloudStor</a:t>
            </a:r>
            <a:r>
              <a:rPr lang="en-AU" sz="2000" dirty="0">
                <a:latin typeface="Calibri" panose="020F0502020204030204" pitchFamily="34" charset="0"/>
              </a:rPr>
              <a:t> (send) usage – Number of Users (Left); Number of files sent per week Right)</a:t>
            </a:r>
          </a:p>
          <a:p>
            <a:endParaRPr lang="en-AU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034" y="5521866"/>
            <a:ext cx="968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 smtClean="0">
                <a:latin typeface="Calibri" panose="020F0502020204030204" pitchFamily="34" charset="0"/>
              </a:rPr>
              <a:t>CloudStor</a:t>
            </a:r>
            <a:r>
              <a:rPr lang="en-AU" sz="2000" dirty="0" smtClean="0">
                <a:latin typeface="Calibri" panose="020F0502020204030204" pitchFamily="34" charset="0"/>
              </a:rPr>
              <a:t> (share) usage </a:t>
            </a:r>
            <a:r>
              <a:rPr lang="en-AU" sz="2000" dirty="0">
                <a:latin typeface="Calibri" panose="020F0502020204030204" pitchFamily="34" charset="0"/>
              </a:rPr>
              <a:t>– Number of Users (Left); Volume of storage (Right, Terabytes (TBs</a:t>
            </a:r>
            <a:r>
              <a:rPr lang="en-AU" sz="2000" dirty="0" smtClean="0">
                <a:latin typeface="Calibri" panose="020F0502020204030204" pitchFamily="34" charset="0"/>
              </a:rPr>
              <a:t>)</a:t>
            </a:r>
            <a:endParaRPr lang="en-AU" sz="20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334" y="1911076"/>
            <a:ext cx="19806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Calibri" panose="020F0502020204030204" pitchFamily="34" charset="0"/>
              </a:rPr>
              <a:t>April 2014 – March 2016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396" y="4113951"/>
            <a:ext cx="18292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Calibri" panose="020F0502020204030204" pitchFamily="34" charset="0"/>
              </a:rPr>
              <a:t>April 2015 – May 2016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2262" y="4113951"/>
            <a:ext cx="18292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Calibri" panose="020F0502020204030204" pitchFamily="34" charset="0"/>
              </a:rPr>
              <a:t>April 2015 – May 2016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15" name="Line Callout 2 (Accent Bar) 14"/>
          <p:cNvSpPr/>
          <p:nvPr/>
        </p:nvSpPr>
        <p:spPr bwMode="auto">
          <a:xfrm flipH="1">
            <a:off x="1797101" y="1494869"/>
            <a:ext cx="963442" cy="3542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439"/>
              <a:gd name="adj6" fmla="val -1512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23,000+</a:t>
            </a:r>
          </a:p>
        </p:txBody>
      </p:sp>
      <p:sp>
        <p:nvSpPr>
          <p:cNvPr id="16" name="Line Callout 2 (Accent Bar) 15"/>
          <p:cNvSpPr/>
          <p:nvPr/>
        </p:nvSpPr>
        <p:spPr bwMode="auto">
          <a:xfrm flipH="1">
            <a:off x="5369627" y="1493597"/>
            <a:ext cx="1415302" cy="3542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494"/>
              <a:gd name="adj6" fmla="val -1183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~10,000</a:t>
            </a:r>
            <a:r>
              <a:rPr lang="en-AU" sz="1800" dirty="0" smtClean="0">
                <a:latin typeface="Calibri" panose="020F0502020204030204" pitchFamily="34" charset="0"/>
              </a:rPr>
              <a:t>/week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>
            <a:stCxn id="12" idx="1"/>
          </p:cNvCxnSpPr>
          <p:nvPr/>
        </p:nvCxnSpPr>
        <p:spPr bwMode="auto">
          <a:xfrm>
            <a:off x="4837876" y="2064965"/>
            <a:ext cx="41409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37876" y="1911076"/>
            <a:ext cx="19806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Calibri" panose="020F0502020204030204" pitchFamily="34" charset="0"/>
              </a:rPr>
              <a:t>April 2014 – March 2016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20" name="Line Callout 2 (Accent Bar) 19"/>
          <p:cNvSpPr/>
          <p:nvPr/>
        </p:nvSpPr>
        <p:spPr bwMode="auto">
          <a:xfrm flipH="1">
            <a:off x="1913243" y="4708295"/>
            <a:ext cx="1499018" cy="3542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9342"/>
              <a:gd name="adj6" fmla="val -43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21,000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… 240%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092" y="4377604"/>
            <a:ext cx="497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A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59575" y="3932184"/>
            <a:ext cx="2013611" cy="360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800" dirty="0" smtClean="0">
                <a:latin typeface="Calibri" panose="020F0502020204030204" pitchFamily="34" charset="0"/>
              </a:rPr>
              <a:t>25,000 @ End August</a:t>
            </a:r>
            <a:endParaRPr lang="en-AU" sz="18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23181" y="1911076"/>
            <a:ext cx="3436842" cy="32747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000" dirty="0" smtClean="0">
              <a:latin typeface="+mj-lt"/>
            </a:endParaRP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latin typeface="+mj-lt"/>
              </a:rPr>
              <a:t>Zero-barrier to entry</a:t>
            </a:r>
          </a:p>
          <a:p>
            <a:pPr marL="914272" lvl="1" indent="-192088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Free (and on-net)</a:t>
            </a:r>
          </a:p>
          <a:p>
            <a:pPr marL="914272" lvl="1" indent="-192088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Pre-approved 100GB</a:t>
            </a:r>
          </a:p>
          <a:p>
            <a:pPr marL="914272" lvl="1" indent="-192088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Familiar</a:t>
            </a: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Fast</a:t>
            </a: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latin typeface="+mj-lt"/>
              </a:rPr>
              <a:t>Australian</a:t>
            </a: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latin typeface="+mj-lt"/>
              </a:rPr>
              <a:t>Cross-institution collaboration</a:t>
            </a: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latin typeface="+mj-lt"/>
              </a:rPr>
              <a:t>Local “real” support</a:t>
            </a: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latin typeface="+mj-lt"/>
              </a:rPr>
              <a:t>AARNet brand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125584" y="5107481"/>
            <a:ext cx="3436842" cy="1035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2000" dirty="0" smtClean="0">
              <a:latin typeface="+mj-lt"/>
            </a:endParaRPr>
          </a:p>
          <a:p>
            <a:pPr marL="457200" marR="0" indent="-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latin typeface="+mj-lt"/>
              </a:rPr>
              <a:t>Strong institutional interest …</a:t>
            </a:r>
          </a:p>
          <a:p>
            <a:pPr marL="265112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000" dirty="0" smtClean="0">
              <a:latin typeface="+mj-lt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31113" y="299116"/>
            <a:ext cx="8560777" cy="5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86" tIns="46793" rIns="89986" bIns="46793">
            <a:spAutoFit/>
          </a:bodyPr>
          <a:lstStyle/>
          <a:p>
            <a:pPr fontAlgn="base">
              <a:lnSpc>
                <a:spcPct val="90000"/>
              </a:lnSpc>
              <a:spcBef>
                <a:spcPts val="69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130" algn="l"/>
                <a:tab pos="914262" algn="l"/>
                <a:tab pos="1371390" algn="l"/>
                <a:tab pos="1828520" algn="l"/>
                <a:tab pos="2285652" algn="l"/>
                <a:tab pos="2742781" algn="l"/>
                <a:tab pos="3199911" algn="l"/>
                <a:tab pos="3657042" algn="l"/>
                <a:tab pos="4114172" algn="l"/>
                <a:tab pos="4571302" algn="l"/>
                <a:tab pos="5028433" algn="l"/>
                <a:tab pos="5485562" algn="l"/>
                <a:tab pos="5942693" algn="l"/>
                <a:tab pos="6399823" algn="l"/>
                <a:tab pos="6856953" algn="l"/>
                <a:tab pos="7314083" algn="l"/>
                <a:tab pos="7771214" algn="l"/>
                <a:tab pos="8228343" algn="l"/>
                <a:tab pos="8685474" algn="l"/>
                <a:tab pos="9142604" algn="l"/>
              </a:tabLst>
            </a:pPr>
            <a:r>
              <a:rPr lang="en-AU" sz="3200" b="1" dirty="0" smtClean="0">
                <a:solidFill>
                  <a:srgbClr val="FFFFFF"/>
                </a:solidFill>
              </a:rPr>
              <a:t>Interface. Have we succeeded?</a:t>
            </a:r>
            <a:endParaRPr lang="en-GB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5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title="CloudStor Link Referrals on Unversity Websit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608" y="-203199"/>
            <a:ext cx="6234608" cy="40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title="CloudStor Referral Links from Universities"/>
          <p:cNvPicPr preferRelativeResize="0"/>
          <p:nvPr/>
        </p:nvPicPr>
        <p:blipFill rotWithShape="1">
          <a:blip r:embed="rId4">
            <a:alphaModFix/>
          </a:blip>
          <a:srcRect l="10388" r="1311"/>
          <a:stretch/>
        </p:blipFill>
        <p:spPr>
          <a:xfrm>
            <a:off x="3276600" y="2895599"/>
            <a:ext cx="6494203" cy="478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title="CloudStor Link Referrals by University Area"/>
          <p:cNvPicPr preferRelativeResize="0"/>
          <p:nvPr/>
        </p:nvPicPr>
        <p:blipFill rotWithShape="1">
          <a:blip r:embed="rId5">
            <a:alphaModFix/>
          </a:blip>
          <a:srcRect l="18322" r="-18322"/>
          <a:stretch/>
        </p:blipFill>
        <p:spPr>
          <a:xfrm>
            <a:off x="5334000" y="-381000"/>
            <a:ext cx="5913498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1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40961" cy="637730"/>
          </a:xfrm>
        </p:spPr>
        <p:txBody>
          <a:bodyPr/>
          <a:lstStyle/>
          <a:p>
            <a:pPr algn="ctr"/>
            <a:r>
              <a:rPr lang="en-AU" sz="6000" b="1" dirty="0">
                <a:solidFill>
                  <a:schemeClr val="tx1"/>
                </a:solidFill>
              </a:rPr>
              <a:t>THE INTERFACE</a:t>
            </a:r>
            <a:br>
              <a:rPr lang="en-AU" sz="6000" b="1" dirty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/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“</a:t>
            </a:r>
            <a:r>
              <a:rPr lang="en-AU" sz="6000" b="1" dirty="0" err="1" smtClean="0">
                <a:solidFill>
                  <a:schemeClr val="tx1"/>
                </a:solidFill>
              </a:rPr>
              <a:t>sciency</a:t>
            </a:r>
            <a:r>
              <a:rPr lang="en-AU" sz="6000" b="1" dirty="0" smtClean="0">
                <a:solidFill>
                  <a:schemeClr val="tx1"/>
                </a:solidFill>
              </a:rPr>
              <a:t>” extensibility</a:t>
            </a:r>
            <a:br>
              <a:rPr lang="en-AU" sz="6000" b="1" dirty="0" smtClean="0">
                <a:solidFill>
                  <a:schemeClr val="tx1"/>
                </a:solidFill>
              </a:rPr>
            </a:br>
            <a:r>
              <a:rPr lang="en-AU" sz="6000" b="1" dirty="0">
                <a:solidFill>
                  <a:schemeClr val="tx1"/>
                </a:solidFill>
              </a:rPr>
              <a:t/>
            </a:r>
            <a:br>
              <a:rPr lang="en-AU" sz="6000" b="1" dirty="0">
                <a:solidFill>
                  <a:schemeClr val="tx1"/>
                </a:solidFill>
              </a:rPr>
            </a:br>
            <a:r>
              <a:rPr lang="en-AU" sz="6000" b="1" dirty="0" smtClean="0">
                <a:solidFill>
                  <a:schemeClr val="tx1"/>
                </a:solidFill>
              </a:rPr>
              <a:t>case #1: analysis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9" y="4502796"/>
            <a:ext cx="1944439" cy="6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27" y="1117"/>
            <a:ext cx="7804547" cy="1518047"/>
          </a:xfrm>
        </p:spPr>
        <p:txBody>
          <a:bodyPr/>
          <a:lstStyle/>
          <a:p>
            <a:r>
              <a:rPr lang="en-US" altLang="en-US" sz="4200" dirty="0" err="1" smtClean="0">
                <a:solidFill>
                  <a:srgbClr val="000000"/>
                </a:solidFill>
              </a:rPr>
              <a:t>Jupyter</a:t>
            </a:r>
            <a:r>
              <a:rPr lang="en-US" altLang="en-US" sz="4200" dirty="0" smtClean="0">
                <a:solidFill>
                  <a:srgbClr val="000000"/>
                </a:solidFill>
              </a:rPr>
              <a:t> notebooks as a plugin:</a:t>
            </a:r>
            <a:br>
              <a:rPr lang="en-US" altLang="en-US" sz="4200" dirty="0" smtClean="0">
                <a:solidFill>
                  <a:srgbClr val="000000"/>
                </a:solidFill>
              </a:rPr>
            </a:br>
            <a:r>
              <a:rPr lang="en-US" altLang="en-US" sz="4200" dirty="0" smtClean="0">
                <a:solidFill>
                  <a:srgbClr val="000000"/>
                </a:solidFill>
              </a:rPr>
              <a:t>SWAN </a:t>
            </a:r>
            <a:r>
              <a:rPr lang="en-US" altLang="en-US" sz="4200" dirty="0">
                <a:solidFill>
                  <a:srgbClr val="000000"/>
                </a:solidFill>
              </a:rPr>
              <a:t>Integration Architecture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-320353" y="5554876"/>
            <a:ext cx="1418646" cy="19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333500" indent="-4445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2" defTabSz="410709" fontAlgn="base" hangingPunct="0">
              <a:spcBef>
                <a:spcPts val="2953"/>
              </a:spcBef>
              <a:spcAft>
                <a:spcPct val="0"/>
              </a:spcAft>
              <a:buSzPct val="75000"/>
              <a:buFontTx/>
              <a:buChar char="•"/>
            </a:pPr>
            <a:endParaRPr lang="en-US" altLang="en-US" sz="800">
              <a:solidFill>
                <a:srgbClr val="000000"/>
              </a:solidFill>
            </a:endParaRPr>
          </a:p>
        </p:txBody>
      </p:sp>
      <p:pic>
        <p:nvPicPr>
          <p:cNvPr id="10244" name="Picture 4" descr="dropped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47" y="5271865"/>
            <a:ext cx="896318" cy="8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 descr="dropped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70" y="3886647"/>
            <a:ext cx="2198936" cy="21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927574" y="2052713"/>
            <a:ext cx="2778249" cy="1041424"/>
            <a:chOff x="-436921" y="768158"/>
            <a:chExt cx="3952418" cy="1480500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-436921" y="877028"/>
              <a:ext cx="779464" cy="749698"/>
              <a:chOff x="-1" y="-1"/>
              <a:chExt cx="779465" cy="749698"/>
            </a:xfrm>
          </p:grpSpPr>
          <p:pic>
            <p:nvPicPr>
              <p:cNvPr id="10248" name="Picture 8" descr="Screen Shot 2015-03-26 at 10.33.49 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1"/>
                <a:ext cx="779465" cy="749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249" name="Rectangle 9"/>
              <p:cNvSpPr>
                <a:spLocks/>
              </p:cNvSpPr>
              <p:nvPr/>
            </p:nvSpPr>
            <p:spPr bwMode="auto">
              <a:xfrm>
                <a:off x="122688" y="117607"/>
                <a:ext cx="463770" cy="323109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1pPr>
                <a:lvl2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2pPr>
                <a:lvl3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3pPr>
                <a:lvl4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4pPr>
                <a:lvl5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5pPr>
                <a:lvl6pPr marL="4572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6pPr>
                <a:lvl7pPr marL="9144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7pPr>
                <a:lvl8pPr marL="13716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8pPr>
                <a:lvl9pPr marL="18288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9pPr>
              </a:lstStyle>
              <a:p>
                <a:pPr defTabSz="642849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00">
                  <a:solidFill>
                    <a:srgbClr val="0055A0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  <p:pic>
          <p:nvPicPr>
            <p:cNvPr id="10250" name="Picture 10" descr="laptop-infoton-300x300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89"/>
            <a:stretch>
              <a:fillRect/>
            </a:stretch>
          </p:blipFill>
          <p:spPr bwMode="auto">
            <a:xfrm>
              <a:off x="2500221" y="1358900"/>
              <a:ext cx="1015276" cy="596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1" name="Picture 11" descr="ipad-infoton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14" y="1600974"/>
              <a:ext cx="647683" cy="647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252" name="Group 12"/>
            <p:cNvGrpSpPr>
              <a:grpSpLocks/>
            </p:cNvGrpSpPr>
            <p:nvPr/>
          </p:nvGrpSpPr>
          <p:grpSpPr bwMode="auto">
            <a:xfrm>
              <a:off x="1624933" y="768158"/>
              <a:ext cx="339965" cy="515921"/>
              <a:chOff x="-1" y="-1"/>
              <a:chExt cx="339965" cy="515921"/>
            </a:xfrm>
          </p:grpSpPr>
          <p:pic>
            <p:nvPicPr>
              <p:cNvPr id="10253" name="Picture 13" descr="Screen Shot 2015-03-26 at 10.34.01 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39965" cy="515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254" name="Rectangle 14"/>
              <p:cNvSpPr>
                <a:spLocks/>
              </p:cNvSpPr>
              <p:nvPr/>
            </p:nvSpPr>
            <p:spPr bwMode="auto">
              <a:xfrm>
                <a:off x="66853" y="89220"/>
                <a:ext cx="206213" cy="313434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1pPr>
                <a:lvl2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2pPr>
                <a:lvl3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3pPr>
                <a:lvl4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4pPr>
                <a:lvl5pPr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5pPr>
                <a:lvl6pPr marL="4572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6pPr>
                <a:lvl7pPr marL="9144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7pPr>
                <a:lvl8pPr marL="13716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8pPr>
                <a:lvl9pPr marL="1828800" indent="914400" algn="ctr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defRPr>
                </a:lvl9pPr>
              </a:lstStyle>
              <a:p>
                <a:pPr defTabSz="642849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00">
                  <a:solidFill>
                    <a:srgbClr val="0055A0"/>
                  </a:solidFill>
                  <a:latin typeface="Arial" pitchFamily="34" charset="0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 rot="5298563">
            <a:off x="1931048" y="3646661"/>
            <a:ext cx="771301" cy="248915"/>
            <a:chOff x="-52" y="-34"/>
            <a:chExt cx="1097379" cy="353390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 rot="21501116">
              <a:off x="28657" y="15289"/>
              <a:ext cx="1067263" cy="113196"/>
            </a:xfrm>
            <a:custGeom>
              <a:avLst/>
              <a:gdLst>
                <a:gd name="T0" fmla="*/ 10800 w 21600"/>
                <a:gd name="T1" fmla="*/ 9608 h 19216"/>
                <a:gd name="T2" fmla="*/ 10800 w 21600"/>
                <a:gd name="T3" fmla="*/ 9608 h 19216"/>
                <a:gd name="T4" fmla="*/ 10800 w 21600"/>
                <a:gd name="T5" fmla="*/ 9608 h 19216"/>
                <a:gd name="T6" fmla="*/ 10800 w 21600"/>
                <a:gd name="T7" fmla="*/ 9608 h 1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9216">
                  <a:moveTo>
                    <a:pt x="0" y="0"/>
                  </a:moveTo>
                  <a:cubicBezTo>
                    <a:pt x="2706" y="10091"/>
                    <a:pt x="5589" y="16312"/>
                    <a:pt x="8533" y="18413"/>
                  </a:cubicBezTo>
                  <a:cubicBezTo>
                    <a:pt x="13001" y="21600"/>
                    <a:pt x="17492" y="15272"/>
                    <a:pt x="21600" y="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 rot="10707803" flipH="1">
              <a:off x="1273" y="225871"/>
              <a:ext cx="1067264" cy="113196"/>
            </a:xfrm>
            <a:custGeom>
              <a:avLst/>
              <a:gdLst>
                <a:gd name="T0" fmla="*/ 10800 w 21600"/>
                <a:gd name="T1" fmla="*/ 9608 h 19216"/>
                <a:gd name="T2" fmla="*/ 10800 w 21600"/>
                <a:gd name="T3" fmla="*/ 9608 h 19216"/>
                <a:gd name="T4" fmla="*/ 10800 w 21600"/>
                <a:gd name="T5" fmla="*/ 9608 h 19216"/>
                <a:gd name="T6" fmla="*/ 10800 w 21600"/>
                <a:gd name="T7" fmla="*/ 9608 h 1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9216">
                  <a:moveTo>
                    <a:pt x="0" y="0"/>
                  </a:moveTo>
                  <a:cubicBezTo>
                    <a:pt x="2706" y="10091"/>
                    <a:pt x="5589" y="16312"/>
                    <a:pt x="8533" y="18413"/>
                  </a:cubicBezTo>
                  <a:cubicBezTo>
                    <a:pt x="13001" y="21600"/>
                    <a:pt x="17492" y="15272"/>
                    <a:pt x="21600" y="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0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sp>
        <p:nvSpPr>
          <p:cNvPr id="10258" name="Rectangle 18"/>
          <p:cNvSpPr>
            <a:spLocks/>
          </p:cNvSpPr>
          <p:nvPr/>
        </p:nvSpPr>
        <p:spPr bwMode="auto">
          <a:xfrm>
            <a:off x="6665754" y="5628163"/>
            <a:ext cx="12082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00"/>
                </a:solidFill>
                <a:sym typeface="Helvetica Light" charset="0"/>
              </a:rPr>
              <a:t>Storage</a:t>
            </a:r>
          </a:p>
        </p:txBody>
      </p:sp>
      <p:pic>
        <p:nvPicPr>
          <p:cNvPr id="10259" name="Picture 19" descr="pasted-ima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77" y="2090664"/>
            <a:ext cx="1116211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0" name="AutoShape 20"/>
          <p:cNvSpPr>
            <a:spLocks/>
          </p:cNvSpPr>
          <p:nvPr/>
        </p:nvSpPr>
        <p:spPr bwMode="auto">
          <a:xfrm>
            <a:off x="613916" y="4498330"/>
            <a:ext cx="3776142" cy="1788170"/>
          </a:xfrm>
          <a:prstGeom prst="roundRect">
            <a:avLst>
              <a:gd name="adj" fmla="val 12588"/>
            </a:avLst>
          </a:prstGeom>
          <a:noFill/>
          <a:ln w="63500" cap="flat" cmpd="sng">
            <a:solidFill>
              <a:srgbClr val="C82506"/>
            </a:solidFill>
            <a:prstDash val="dash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3" tIns="35713" rIns="35713" bIns="3571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845473" y="5096619"/>
            <a:ext cx="1489025" cy="0"/>
          </a:xfrm>
          <a:prstGeom prst="line">
            <a:avLst/>
          </a:prstGeom>
          <a:noFill/>
          <a:ln w="38100" cap="rnd" cmpd="sng">
            <a:solidFill>
              <a:srgbClr val="000000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3" tIns="35713" rIns="35713" bIns="3571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269882" y="3546204"/>
            <a:ext cx="0" cy="650751"/>
          </a:xfrm>
          <a:prstGeom prst="line">
            <a:avLst/>
          </a:prstGeom>
          <a:noFill/>
          <a:ln w="38100" cap="rnd" cmpd="sng">
            <a:solidFill>
              <a:srgbClr val="000000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3" tIns="35713" rIns="35713" bIns="3571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263" name="Rectangle 23"/>
          <p:cNvSpPr>
            <a:spLocks/>
          </p:cNvSpPr>
          <p:nvPr/>
        </p:nvSpPr>
        <p:spPr bwMode="auto">
          <a:xfrm>
            <a:off x="4466796" y="6505278"/>
            <a:ext cx="200364" cy="3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fld id="{DD0B8655-334A-443C-B448-4F4F8AD9FBA9}" type="slidenum">
              <a:rPr lang="en-US" altLang="en-US" smtClean="0">
                <a:solidFill>
                  <a:srgbClr val="000000"/>
                </a:solidFill>
                <a:sym typeface="Helvetica Light" charset="0"/>
              </a:rPr>
              <a:pPr algn="ctr" defTabSz="410709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4" name="Picture 24" descr="pasted-imag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80" y="3410026"/>
            <a:ext cx="1264667" cy="53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5" name="Picture 25" descr="pasted-imag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99" y="4757291"/>
            <a:ext cx="1553766" cy="6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6" name="Rectangle 26"/>
          <p:cNvSpPr>
            <a:spLocks/>
          </p:cNvSpPr>
          <p:nvPr/>
        </p:nvSpPr>
        <p:spPr bwMode="auto">
          <a:xfrm>
            <a:off x="6688743" y="1480323"/>
            <a:ext cx="103391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00"/>
                </a:solidFill>
                <a:sym typeface="Helvetica Light" charset="0"/>
              </a:rPr>
              <a:t>SWAN</a:t>
            </a:r>
          </a:p>
        </p:txBody>
      </p:sp>
      <p:sp>
        <p:nvSpPr>
          <p:cNvPr id="10267" name="Rectangle 27"/>
          <p:cNvSpPr>
            <a:spLocks/>
          </p:cNvSpPr>
          <p:nvPr/>
        </p:nvSpPr>
        <p:spPr bwMode="auto">
          <a:xfrm>
            <a:off x="1874558" y="1480322"/>
            <a:ext cx="106398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00"/>
                </a:solidFill>
                <a:sym typeface="Helvetica Light" charset="0"/>
              </a:rPr>
              <a:t>Clients</a:t>
            </a:r>
          </a:p>
        </p:txBody>
      </p:sp>
      <p:sp>
        <p:nvSpPr>
          <p:cNvPr id="10268" name="Rectangle 28"/>
          <p:cNvSpPr>
            <a:spLocks/>
          </p:cNvSpPr>
          <p:nvPr/>
        </p:nvSpPr>
        <p:spPr bwMode="auto">
          <a:xfrm>
            <a:off x="2987594" y="4621340"/>
            <a:ext cx="102792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00"/>
                </a:solidFill>
                <a:sym typeface="Helvetica Light" charset="0"/>
              </a:rPr>
              <a:t>Server</a:t>
            </a:r>
          </a:p>
        </p:txBody>
      </p:sp>
      <p:pic>
        <p:nvPicPr>
          <p:cNvPr id="10269" name="Picture 29" descr="droppedImag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68" y="2534917"/>
            <a:ext cx="267891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" name="Picture 30" descr="droppedImag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74" y="2135313"/>
            <a:ext cx="196453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1" name="Picture 31" descr="droppedImag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88" y="2722441"/>
            <a:ext cx="267891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2" name="Picture 32" descr="droppedImag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84" y="2195589"/>
            <a:ext cx="267891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4573116" y="2875359"/>
            <a:ext cx="1766962" cy="685354"/>
          </a:xfrm>
          <a:prstGeom prst="line">
            <a:avLst/>
          </a:prstGeom>
          <a:noFill/>
          <a:ln w="38100" cap="rnd" cmpd="sng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3" tIns="35713" rIns="35713" bIns="3571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274" name="Rectangle 34"/>
          <p:cNvSpPr>
            <a:spLocks/>
          </p:cNvSpPr>
          <p:nvPr/>
        </p:nvSpPr>
        <p:spPr bwMode="auto">
          <a:xfrm>
            <a:off x="5346036" y="3288680"/>
            <a:ext cx="933266" cy="3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  <a:sym typeface="Helvetica Light" charset="0"/>
              </a:rPr>
              <a:t>REST API</a:t>
            </a:r>
          </a:p>
        </p:txBody>
      </p:sp>
      <p:sp>
        <p:nvSpPr>
          <p:cNvPr id="10275" name="Rectangle 35"/>
          <p:cNvSpPr>
            <a:spLocks/>
          </p:cNvSpPr>
          <p:nvPr/>
        </p:nvSpPr>
        <p:spPr bwMode="auto">
          <a:xfrm>
            <a:off x="5045341" y="4495974"/>
            <a:ext cx="1069199" cy="5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  <a:sym typeface="Helvetica Light" charset="0"/>
              </a:rPr>
              <a:t>namespace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  <a:sym typeface="Helvetica Light" charset="0"/>
              </a:rPr>
              <a:t>view</a:t>
            </a:r>
          </a:p>
        </p:txBody>
      </p:sp>
      <p:sp>
        <p:nvSpPr>
          <p:cNvPr id="10276" name="Rectangle 36"/>
          <p:cNvSpPr>
            <a:spLocks/>
          </p:cNvSpPr>
          <p:nvPr/>
        </p:nvSpPr>
        <p:spPr bwMode="auto">
          <a:xfrm>
            <a:off x="7455241" y="3594077"/>
            <a:ext cx="1069199" cy="5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  <a:sym typeface="Helvetica Light" charset="0"/>
              </a:rPr>
              <a:t>namespace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  <a:sym typeface="Helvetica Light" charset="0"/>
              </a:rPr>
              <a:t>view</a:t>
            </a:r>
          </a:p>
        </p:txBody>
      </p:sp>
      <p:pic>
        <p:nvPicPr>
          <p:cNvPr id="10277" name="Picture 37" descr="pasted-imag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19" y="5689328"/>
            <a:ext cx="1116211" cy="111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4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" y="1040309"/>
            <a:ext cx="2529334" cy="9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4" y="3605363"/>
            <a:ext cx="4484936" cy="2968005"/>
          </a:xfrm>
          <a:prstGeom prst="rect">
            <a:avLst/>
          </a:prstGeom>
          <a:noFill/>
          <a:ln>
            <a:noFill/>
          </a:ln>
          <a:effectLst>
            <a:outerShdw blurRad="190500" dist="8455" dir="5400000" algn="ctr" rotWithShape="0">
              <a:srgbClr val="000000">
                <a:alpha val="7882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188640" y="87879"/>
            <a:ext cx="8765604" cy="10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>
            <a:spAutoFit/>
          </a:bodyPr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>
                <a:solidFill>
                  <a:srgbClr val="000000"/>
                </a:solidFill>
                <a:sym typeface="Helvetica Light" charset="0"/>
              </a:rPr>
              <a:t>Shared file namespace and sync/share integration with existing repositories</a:t>
            </a:r>
          </a:p>
        </p:txBody>
      </p:sp>
      <p:pic>
        <p:nvPicPr>
          <p:cNvPr id="9220" name="Picture 4" descr="pasted-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09" y="3445744"/>
            <a:ext cx="1240111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/>
          </p:cNvSpPr>
          <p:nvPr/>
        </p:nvSpPr>
        <p:spPr bwMode="auto">
          <a:xfrm>
            <a:off x="4466794" y="6505278"/>
            <a:ext cx="200368" cy="3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5" tIns="35715" rIns="35715" bIns="35715">
            <a:spAutoFit/>
          </a:bodyPr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fld id="{D5D45682-AFC7-4185-9CED-541F8D54FFB4}" type="slidenum">
              <a:rPr lang="en-US" altLang="en-US" smtClean="0">
                <a:solidFill>
                  <a:srgbClr val="000000"/>
                </a:solidFill>
                <a:sym typeface="Helvetica Light" charset="0"/>
              </a:rPr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3" y="4973836"/>
            <a:ext cx="3777258" cy="146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pasted-im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19" y="5689328"/>
            <a:ext cx="1116211" cy="111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 descr="pasted-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81" y="1228950"/>
            <a:ext cx="1264667" cy="53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 descr="pasted-imag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6" y="1845097"/>
            <a:ext cx="3778374" cy="2753692"/>
          </a:xfrm>
          <a:prstGeom prst="rect">
            <a:avLst/>
          </a:prstGeom>
          <a:noFill/>
          <a:ln>
            <a:noFill/>
          </a:ln>
          <a:effectLst>
            <a:outerShdw blurRad="190500" dist="8455" dir="5400000" algn="ctr" rotWithShape="0">
              <a:srgbClr val="000000">
                <a:alpha val="7882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226" name="AutoShape 10" descr="texture4.jpeg"/>
          <p:cNvSpPr>
            <a:spLocks/>
          </p:cNvSpPr>
          <p:nvPr/>
        </p:nvSpPr>
        <p:spPr bwMode="auto">
          <a:xfrm rot="1997756">
            <a:off x="3292822" y="3531692"/>
            <a:ext cx="1232297" cy="504527"/>
          </a:xfrm>
          <a:prstGeom prst="leftRightArrow">
            <a:avLst>
              <a:gd name="adj1" fmla="val 32000"/>
              <a:gd name="adj2" fmla="val 77877"/>
            </a:avLst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sym typeface="Helvetica Light" charset="0"/>
            </a:endParaRPr>
          </a:p>
        </p:txBody>
      </p:sp>
      <p:pic>
        <p:nvPicPr>
          <p:cNvPr id="9227" name="Picture 11" descr="pasted-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70" y="1216670"/>
            <a:ext cx="4933652" cy="2179960"/>
          </a:xfrm>
          <a:prstGeom prst="rect">
            <a:avLst/>
          </a:prstGeom>
          <a:noFill/>
          <a:ln>
            <a:noFill/>
          </a:ln>
          <a:effectLst>
            <a:outerShdw blurRad="190500" dist="8455" dir="5400000" algn="ctr" rotWithShape="0">
              <a:srgbClr val="000000">
                <a:alpha val="7882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35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RNet2014">
  <a:themeElements>
    <a:clrScheme name="AARNet New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ARNet New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ARNet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Black - Blank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 - Blan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Black - Title &amp; Bullets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 - Title &amp; Bullets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1176</Words>
  <Application>Microsoft Office PowerPoint</Application>
  <PresentationFormat>On-screen Show (4:3)</PresentationFormat>
  <Paragraphs>195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AARNet2014</vt:lpstr>
      <vt:lpstr>Black</vt:lpstr>
      <vt:lpstr>Black - Blank</vt:lpstr>
      <vt:lpstr>Black - Title &amp; Bullets</vt:lpstr>
      <vt:lpstr>Research Data Workflow Concept</vt:lpstr>
      <vt:lpstr>That pump</vt:lpstr>
      <vt:lpstr>    THE INTERFACE     ease of access                   /             word of mouth</vt:lpstr>
      <vt:lpstr>PowerPoint Presentation</vt:lpstr>
      <vt:lpstr>PowerPoint Presentation</vt:lpstr>
      <vt:lpstr>PowerPoint Presentation</vt:lpstr>
      <vt:lpstr>THE INTERFACE  “sciency” extensibility  case #1: analysis</vt:lpstr>
      <vt:lpstr>Jupyter notebooks as a plugin: SWAN Integration Architecture</vt:lpstr>
      <vt:lpstr>PowerPoint Presentation</vt:lpstr>
      <vt:lpstr>THE INTERFACE  “sciency” extensibility  case #2: publishing</vt:lpstr>
      <vt:lpstr>PowerPoint Presentation</vt:lpstr>
      <vt:lpstr>Publish</vt:lpstr>
      <vt:lpstr>PowerPoint Presentation</vt:lpstr>
      <vt:lpstr>PowerPoint Presentation</vt:lpstr>
      <vt:lpstr>THE MIDDLEWARE  standardised glue</vt:lpstr>
      <vt:lpstr>What do we need to glue?</vt:lpstr>
      <vt:lpstr>PowerPoint Presentation</vt:lpstr>
      <vt:lpstr>Metadata Interoperability: WIP</vt:lpstr>
      <vt:lpstr>PowerPoint Presentation</vt:lpstr>
      <vt:lpstr>    THE BACKEND   link speed</vt:lpstr>
      <vt:lpstr>PowerPoint Presentation</vt:lpstr>
      <vt:lpstr>…so nodes must go where the science is</vt:lpstr>
      <vt:lpstr>…and we’d like to scale further…</vt:lpstr>
      <vt:lpstr>   THE BACKEND   scaling             /         best-of-breed lego</vt:lpstr>
      <vt:lpstr>PowerPoint Presentation</vt:lpstr>
      <vt:lpstr>EOS: distributed flat namespace, Gbit/s ingest </vt:lpstr>
      <vt:lpstr>CERN Eos For Storage</vt:lpstr>
      <vt:lpstr>Other Things We’re Doing Now</vt:lpstr>
      <vt:lpstr>Galera at work</vt:lpstr>
      <vt:lpstr>Learn to stop worrying and love the PB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CloudStor Collaboration</dc:title>
  <dc:creator>ga</dc:creator>
  <cp:lastModifiedBy>Guido Aben</cp:lastModifiedBy>
  <cp:revision>88</cp:revision>
  <dcterms:created xsi:type="dcterms:W3CDTF">2006-08-16T00:00:00Z</dcterms:created>
  <dcterms:modified xsi:type="dcterms:W3CDTF">2016-09-26T19:15:48Z</dcterms:modified>
</cp:coreProperties>
</file>